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41"/>
  </p:notesMasterIdLst>
  <p:handoutMasterIdLst>
    <p:handoutMasterId r:id="rId142"/>
  </p:handoutMasterIdLst>
  <p:sldIdLst>
    <p:sldId id="256" r:id="rId5"/>
    <p:sldId id="846" r:id="rId6"/>
    <p:sldId id="847" r:id="rId7"/>
    <p:sldId id="848" r:id="rId8"/>
    <p:sldId id="849" r:id="rId9"/>
    <p:sldId id="850" r:id="rId10"/>
    <p:sldId id="858" r:id="rId11"/>
    <p:sldId id="859" r:id="rId12"/>
    <p:sldId id="860" r:id="rId13"/>
    <p:sldId id="861" r:id="rId14"/>
    <p:sldId id="911" r:id="rId15"/>
    <p:sldId id="881" r:id="rId16"/>
    <p:sldId id="882" r:id="rId17"/>
    <p:sldId id="883" r:id="rId18"/>
    <p:sldId id="884" r:id="rId19"/>
    <p:sldId id="885" r:id="rId20"/>
    <p:sldId id="886" r:id="rId21"/>
    <p:sldId id="887" r:id="rId22"/>
    <p:sldId id="888" r:id="rId23"/>
    <p:sldId id="889" r:id="rId24"/>
    <p:sldId id="891" r:id="rId25"/>
    <p:sldId id="890" r:id="rId26"/>
    <p:sldId id="892" r:id="rId27"/>
    <p:sldId id="893" r:id="rId28"/>
    <p:sldId id="895" r:id="rId29"/>
    <p:sldId id="894" r:id="rId30"/>
    <p:sldId id="896" r:id="rId31"/>
    <p:sldId id="897" r:id="rId32"/>
    <p:sldId id="898" r:id="rId33"/>
    <p:sldId id="899" r:id="rId34"/>
    <p:sldId id="900" r:id="rId35"/>
    <p:sldId id="901" r:id="rId36"/>
    <p:sldId id="902" r:id="rId37"/>
    <p:sldId id="903" r:id="rId38"/>
    <p:sldId id="904" r:id="rId39"/>
    <p:sldId id="905" r:id="rId40"/>
    <p:sldId id="915" r:id="rId41"/>
    <p:sldId id="906" r:id="rId42"/>
    <p:sldId id="907" r:id="rId43"/>
    <p:sldId id="908" r:id="rId44"/>
    <p:sldId id="909" r:id="rId45"/>
    <p:sldId id="910" r:id="rId46"/>
    <p:sldId id="953" r:id="rId47"/>
    <p:sldId id="912" r:id="rId48"/>
    <p:sldId id="913" r:id="rId49"/>
    <p:sldId id="914" r:id="rId50"/>
    <p:sldId id="916" r:id="rId51"/>
    <p:sldId id="917" r:id="rId52"/>
    <p:sldId id="918" r:id="rId53"/>
    <p:sldId id="919" r:id="rId54"/>
    <p:sldId id="920" r:id="rId55"/>
    <p:sldId id="921" r:id="rId56"/>
    <p:sldId id="922" r:id="rId57"/>
    <p:sldId id="923" r:id="rId58"/>
    <p:sldId id="924" r:id="rId59"/>
    <p:sldId id="925" r:id="rId60"/>
    <p:sldId id="926" r:id="rId61"/>
    <p:sldId id="927" r:id="rId62"/>
    <p:sldId id="929" r:id="rId63"/>
    <p:sldId id="928" r:id="rId64"/>
    <p:sldId id="930" r:id="rId65"/>
    <p:sldId id="931" r:id="rId66"/>
    <p:sldId id="932" r:id="rId67"/>
    <p:sldId id="933" r:id="rId68"/>
    <p:sldId id="934" r:id="rId69"/>
    <p:sldId id="935" r:id="rId70"/>
    <p:sldId id="938" r:id="rId71"/>
    <p:sldId id="936" r:id="rId72"/>
    <p:sldId id="937" r:id="rId73"/>
    <p:sldId id="939" r:id="rId74"/>
    <p:sldId id="940" r:id="rId75"/>
    <p:sldId id="941" r:id="rId76"/>
    <p:sldId id="942" r:id="rId77"/>
    <p:sldId id="943" r:id="rId78"/>
    <p:sldId id="944" r:id="rId79"/>
    <p:sldId id="945" r:id="rId80"/>
    <p:sldId id="946" r:id="rId81"/>
    <p:sldId id="947" r:id="rId82"/>
    <p:sldId id="948" r:id="rId83"/>
    <p:sldId id="949" r:id="rId84"/>
    <p:sldId id="950" r:id="rId85"/>
    <p:sldId id="951" r:id="rId86"/>
    <p:sldId id="952" r:id="rId87"/>
    <p:sldId id="955" r:id="rId88"/>
    <p:sldId id="956" r:id="rId89"/>
    <p:sldId id="957" r:id="rId90"/>
    <p:sldId id="958" r:id="rId91"/>
    <p:sldId id="959" r:id="rId92"/>
    <p:sldId id="960" r:id="rId93"/>
    <p:sldId id="961" r:id="rId94"/>
    <p:sldId id="962" r:id="rId95"/>
    <p:sldId id="963" r:id="rId96"/>
    <p:sldId id="964" r:id="rId97"/>
    <p:sldId id="965" r:id="rId98"/>
    <p:sldId id="966" r:id="rId99"/>
    <p:sldId id="967" r:id="rId100"/>
    <p:sldId id="968" r:id="rId101"/>
    <p:sldId id="969" r:id="rId102"/>
    <p:sldId id="970" r:id="rId103"/>
    <p:sldId id="971" r:id="rId104"/>
    <p:sldId id="972" r:id="rId105"/>
    <p:sldId id="973" r:id="rId106"/>
    <p:sldId id="974" r:id="rId107"/>
    <p:sldId id="975" r:id="rId108"/>
    <p:sldId id="976" r:id="rId109"/>
    <p:sldId id="977" r:id="rId110"/>
    <p:sldId id="978" r:id="rId111"/>
    <p:sldId id="979" r:id="rId112"/>
    <p:sldId id="980" r:id="rId113"/>
    <p:sldId id="981" r:id="rId114"/>
    <p:sldId id="982" r:id="rId115"/>
    <p:sldId id="983" r:id="rId116"/>
    <p:sldId id="984" r:id="rId117"/>
    <p:sldId id="985" r:id="rId118"/>
    <p:sldId id="986" r:id="rId119"/>
    <p:sldId id="987" r:id="rId120"/>
    <p:sldId id="988" r:id="rId121"/>
    <p:sldId id="989" r:id="rId122"/>
    <p:sldId id="990" r:id="rId123"/>
    <p:sldId id="991" r:id="rId124"/>
    <p:sldId id="992" r:id="rId125"/>
    <p:sldId id="993" r:id="rId126"/>
    <p:sldId id="994" r:id="rId127"/>
    <p:sldId id="995" r:id="rId128"/>
    <p:sldId id="996" r:id="rId129"/>
    <p:sldId id="997" r:id="rId130"/>
    <p:sldId id="998" r:id="rId131"/>
    <p:sldId id="999" r:id="rId132"/>
    <p:sldId id="1000" r:id="rId133"/>
    <p:sldId id="1001" r:id="rId134"/>
    <p:sldId id="1002" r:id="rId135"/>
    <p:sldId id="1003" r:id="rId136"/>
    <p:sldId id="1004" r:id="rId137"/>
    <p:sldId id="1005" r:id="rId138"/>
    <p:sldId id="1006" r:id="rId139"/>
    <p:sldId id="1007" r:id="rId140"/>
  </p:sldIdLst>
  <p:sldSz cx="9144000" cy="6858000" type="screen4x3"/>
  <p:notesSz cx="9928225" cy="6797675"/>
  <p:custDataLst>
    <p:tags r:id="rId143"/>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E0000"/>
    <a:srgbClr val="B21212"/>
    <a:srgbClr val="FDCFD2"/>
    <a:srgbClr val="FF8B8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66" y="90"/>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notesMaster" Target="notesMasters/notesMaster1.xml"/><Relationship Id="rId146"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tags" Target="tags/tag1.xml"/><Relationship Id="rId148"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01/12/2017</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12/1/2017</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3063196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100</a:t>
            </a:fld>
            <a:endParaRPr lang="en-GB" dirty="0"/>
          </a:p>
        </p:txBody>
      </p:sp>
    </p:spTree>
    <p:extLst>
      <p:ext uri="{BB962C8B-B14F-4D97-AF65-F5344CB8AC3E}">
        <p14:creationId xmlns:p14="http://schemas.microsoft.com/office/powerpoint/2010/main" val="328846192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101</a:t>
            </a:fld>
            <a:endParaRPr lang="en-GB" dirty="0"/>
          </a:p>
        </p:txBody>
      </p:sp>
    </p:spTree>
    <p:extLst>
      <p:ext uri="{BB962C8B-B14F-4D97-AF65-F5344CB8AC3E}">
        <p14:creationId xmlns:p14="http://schemas.microsoft.com/office/powerpoint/2010/main" val="124136145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102</a:t>
            </a:fld>
            <a:endParaRPr lang="en-GB" dirty="0"/>
          </a:p>
        </p:txBody>
      </p:sp>
    </p:spTree>
    <p:extLst>
      <p:ext uri="{BB962C8B-B14F-4D97-AF65-F5344CB8AC3E}">
        <p14:creationId xmlns:p14="http://schemas.microsoft.com/office/powerpoint/2010/main" val="215104710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103</a:t>
            </a:fld>
            <a:endParaRPr lang="en-GB" dirty="0"/>
          </a:p>
        </p:txBody>
      </p:sp>
    </p:spTree>
    <p:extLst>
      <p:ext uri="{BB962C8B-B14F-4D97-AF65-F5344CB8AC3E}">
        <p14:creationId xmlns:p14="http://schemas.microsoft.com/office/powerpoint/2010/main" val="69009576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104</a:t>
            </a:fld>
            <a:endParaRPr lang="en-GB" dirty="0"/>
          </a:p>
        </p:txBody>
      </p:sp>
    </p:spTree>
    <p:extLst>
      <p:ext uri="{BB962C8B-B14F-4D97-AF65-F5344CB8AC3E}">
        <p14:creationId xmlns:p14="http://schemas.microsoft.com/office/powerpoint/2010/main" val="132331138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105</a:t>
            </a:fld>
            <a:endParaRPr lang="en-GB" dirty="0"/>
          </a:p>
        </p:txBody>
      </p:sp>
    </p:spTree>
    <p:extLst>
      <p:ext uri="{BB962C8B-B14F-4D97-AF65-F5344CB8AC3E}">
        <p14:creationId xmlns:p14="http://schemas.microsoft.com/office/powerpoint/2010/main" val="15504486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106</a:t>
            </a:fld>
            <a:endParaRPr lang="en-GB" dirty="0"/>
          </a:p>
        </p:txBody>
      </p:sp>
    </p:spTree>
    <p:extLst>
      <p:ext uri="{BB962C8B-B14F-4D97-AF65-F5344CB8AC3E}">
        <p14:creationId xmlns:p14="http://schemas.microsoft.com/office/powerpoint/2010/main" val="281932238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107</a:t>
            </a:fld>
            <a:endParaRPr lang="en-GB" dirty="0"/>
          </a:p>
        </p:txBody>
      </p:sp>
    </p:spTree>
    <p:extLst>
      <p:ext uri="{BB962C8B-B14F-4D97-AF65-F5344CB8AC3E}">
        <p14:creationId xmlns:p14="http://schemas.microsoft.com/office/powerpoint/2010/main" val="3270547470"/>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108</a:t>
            </a:fld>
            <a:endParaRPr lang="en-GB" dirty="0"/>
          </a:p>
        </p:txBody>
      </p:sp>
    </p:spTree>
    <p:extLst>
      <p:ext uri="{BB962C8B-B14F-4D97-AF65-F5344CB8AC3E}">
        <p14:creationId xmlns:p14="http://schemas.microsoft.com/office/powerpoint/2010/main" val="365434347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109</a:t>
            </a:fld>
            <a:endParaRPr lang="en-GB" dirty="0"/>
          </a:p>
        </p:txBody>
      </p:sp>
    </p:spTree>
    <p:extLst>
      <p:ext uri="{BB962C8B-B14F-4D97-AF65-F5344CB8AC3E}">
        <p14:creationId xmlns:p14="http://schemas.microsoft.com/office/powerpoint/2010/main" val="18898813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286376709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110</a:t>
            </a:fld>
            <a:endParaRPr lang="en-GB" dirty="0"/>
          </a:p>
        </p:txBody>
      </p:sp>
    </p:spTree>
    <p:extLst>
      <p:ext uri="{BB962C8B-B14F-4D97-AF65-F5344CB8AC3E}">
        <p14:creationId xmlns:p14="http://schemas.microsoft.com/office/powerpoint/2010/main" val="29609466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111</a:t>
            </a:fld>
            <a:endParaRPr lang="en-GB" dirty="0"/>
          </a:p>
        </p:txBody>
      </p:sp>
    </p:spTree>
    <p:extLst>
      <p:ext uri="{BB962C8B-B14F-4D97-AF65-F5344CB8AC3E}">
        <p14:creationId xmlns:p14="http://schemas.microsoft.com/office/powerpoint/2010/main" val="3877438980"/>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112</a:t>
            </a:fld>
            <a:endParaRPr lang="en-GB" dirty="0"/>
          </a:p>
        </p:txBody>
      </p:sp>
    </p:spTree>
    <p:extLst>
      <p:ext uri="{BB962C8B-B14F-4D97-AF65-F5344CB8AC3E}">
        <p14:creationId xmlns:p14="http://schemas.microsoft.com/office/powerpoint/2010/main" val="267424956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113</a:t>
            </a:fld>
            <a:endParaRPr lang="en-GB" dirty="0"/>
          </a:p>
        </p:txBody>
      </p:sp>
    </p:spTree>
    <p:extLst>
      <p:ext uri="{BB962C8B-B14F-4D97-AF65-F5344CB8AC3E}">
        <p14:creationId xmlns:p14="http://schemas.microsoft.com/office/powerpoint/2010/main" val="37919043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114</a:t>
            </a:fld>
            <a:endParaRPr lang="en-GB" dirty="0"/>
          </a:p>
        </p:txBody>
      </p:sp>
    </p:spTree>
    <p:extLst>
      <p:ext uri="{BB962C8B-B14F-4D97-AF65-F5344CB8AC3E}">
        <p14:creationId xmlns:p14="http://schemas.microsoft.com/office/powerpoint/2010/main" val="323025172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115</a:t>
            </a:fld>
            <a:endParaRPr lang="en-GB" dirty="0"/>
          </a:p>
        </p:txBody>
      </p:sp>
    </p:spTree>
    <p:extLst>
      <p:ext uri="{BB962C8B-B14F-4D97-AF65-F5344CB8AC3E}">
        <p14:creationId xmlns:p14="http://schemas.microsoft.com/office/powerpoint/2010/main" val="191449251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116</a:t>
            </a:fld>
            <a:endParaRPr lang="en-GB" dirty="0"/>
          </a:p>
        </p:txBody>
      </p:sp>
    </p:spTree>
    <p:extLst>
      <p:ext uri="{BB962C8B-B14F-4D97-AF65-F5344CB8AC3E}">
        <p14:creationId xmlns:p14="http://schemas.microsoft.com/office/powerpoint/2010/main" val="198267607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117</a:t>
            </a:fld>
            <a:endParaRPr lang="en-GB" dirty="0"/>
          </a:p>
        </p:txBody>
      </p:sp>
    </p:spTree>
    <p:extLst>
      <p:ext uri="{BB962C8B-B14F-4D97-AF65-F5344CB8AC3E}">
        <p14:creationId xmlns:p14="http://schemas.microsoft.com/office/powerpoint/2010/main" val="38484120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118</a:t>
            </a:fld>
            <a:endParaRPr lang="en-GB" dirty="0"/>
          </a:p>
        </p:txBody>
      </p:sp>
    </p:spTree>
    <p:extLst>
      <p:ext uri="{BB962C8B-B14F-4D97-AF65-F5344CB8AC3E}">
        <p14:creationId xmlns:p14="http://schemas.microsoft.com/office/powerpoint/2010/main" val="173665229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119</a:t>
            </a:fld>
            <a:endParaRPr lang="en-GB" dirty="0"/>
          </a:p>
        </p:txBody>
      </p:sp>
    </p:spTree>
    <p:extLst>
      <p:ext uri="{BB962C8B-B14F-4D97-AF65-F5344CB8AC3E}">
        <p14:creationId xmlns:p14="http://schemas.microsoft.com/office/powerpoint/2010/main" val="403007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415030670"/>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120</a:t>
            </a:fld>
            <a:endParaRPr lang="en-GB" dirty="0"/>
          </a:p>
        </p:txBody>
      </p:sp>
    </p:spTree>
    <p:extLst>
      <p:ext uri="{BB962C8B-B14F-4D97-AF65-F5344CB8AC3E}">
        <p14:creationId xmlns:p14="http://schemas.microsoft.com/office/powerpoint/2010/main" val="158647973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121</a:t>
            </a:fld>
            <a:endParaRPr lang="en-GB" dirty="0"/>
          </a:p>
        </p:txBody>
      </p:sp>
    </p:spTree>
    <p:extLst>
      <p:ext uri="{BB962C8B-B14F-4D97-AF65-F5344CB8AC3E}">
        <p14:creationId xmlns:p14="http://schemas.microsoft.com/office/powerpoint/2010/main" val="213978077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122</a:t>
            </a:fld>
            <a:endParaRPr lang="en-GB" dirty="0"/>
          </a:p>
        </p:txBody>
      </p:sp>
    </p:spTree>
    <p:extLst>
      <p:ext uri="{BB962C8B-B14F-4D97-AF65-F5344CB8AC3E}">
        <p14:creationId xmlns:p14="http://schemas.microsoft.com/office/powerpoint/2010/main" val="3544727635"/>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123</a:t>
            </a:fld>
            <a:endParaRPr lang="en-GB" dirty="0"/>
          </a:p>
        </p:txBody>
      </p:sp>
    </p:spTree>
    <p:extLst>
      <p:ext uri="{BB962C8B-B14F-4D97-AF65-F5344CB8AC3E}">
        <p14:creationId xmlns:p14="http://schemas.microsoft.com/office/powerpoint/2010/main" val="211832266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124</a:t>
            </a:fld>
            <a:endParaRPr lang="en-GB" dirty="0"/>
          </a:p>
        </p:txBody>
      </p:sp>
    </p:spTree>
    <p:extLst>
      <p:ext uri="{BB962C8B-B14F-4D97-AF65-F5344CB8AC3E}">
        <p14:creationId xmlns:p14="http://schemas.microsoft.com/office/powerpoint/2010/main" val="415066517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125</a:t>
            </a:fld>
            <a:endParaRPr lang="en-GB" dirty="0"/>
          </a:p>
        </p:txBody>
      </p:sp>
    </p:spTree>
    <p:extLst>
      <p:ext uri="{BB962C8B-B14F-4D97-AF65-F5344CB8AC3E}">
        <p14:creationId xmlns:p14="http://schemas.microsoft.com/office/powerpoint/2010/main" val="228044981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126</a:t>
            </a:fld>
            <a:endParaRPr lang="en-GB" dirty="0"/>
          </a:p>
        </p:txBody>
      </p:sp>
    </p:spTree>
    <p:extLst>
      <p:ext uri="{BB962C8B-B14F-4D97-AF65-F5344CB8AC3E}">
        <p14:creationId xmlns:p14="http://schemas.microsoft.com/office/powerpoint/2010/main" val="2032728545"/>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127</a:t>
            </a:fld>
            <a:endParaRPr lang="en-GB" dirty="0"/>
          </a:p>
        </p:txBody>
      </p:sp>
    </p:spTree>
    <p:extLst>
      <p:ext uri="{BB962C8B-B14F-4D97-AF65-F5344CB8AC3E}">
        <p14:creationId xmlns:p14="http://schemas.microsoft.com/office/powerpoint/2010/main" val="398312878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128</a:t>
            </a:fld>
            <a:endParaRPr lang="en-GB" dirty="0"/>
          </a:p>
        </p:txBody>
      </p:sp>
    </p:spTree>
    <p:extLst>
      <p:ext uri="{BB962C8B-B14F-4D97-AF65-F5344CB8AC3E}">
        <p14:creationId xmlns:p14="http://schemas.microsoft.com/office/powerpoint/2010/main" val="176180977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129</a:t>
            </a:fld>
            <a:endParaRPr lang="en-GB" dirty="0"/>
          </a:p>
        </p:txBody>
      </p:sp>
    </p:spTree>
    <p:extLst>
      <p:ext uri="{BB962C8B-B14F-4D97-AF65-F5344CB8AC3E}">
        <p14:creationId xmlns:p14="http://schemas.microsoft.com/office/powerpoint/2010/main" val="2250268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002885616"/>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130</a:t>
            </a:fld>
            <a:endParaRPr lang="en-GB" dirty="0"/>
          </a:p>
        </p:txBody>
      </p:sp>
    </p:spTree>
    <p:extLst>
      <p:ext uri="{BB962C8B-B14F-4D97-AF65-F5344CB8AC3E}">
        <p14:creationId xmlns:p14="http://schemas.microsoft.com/office/powerpoint/2010/main" val="371457464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131</a:t>
            </a:fld>
            <a:endParaRPr lang="en-GB" dirty="0"/>
          </a:p>
        </p:txBody>
      </p:sp>
    </p:spTree>
    <p:extLst>
      <p:ext uri="{BB962C8B-B14F-4D97-AF65-F5344CB8AC3E}">
        <p14:creationId xmlns:p14="http://schemas.microsoft.com/office/powerpoint/2010/main" val="42841612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132</a:t>
            </a:fld>
            <a:endParaRPr lang="en-GB" dirty="0"/>
          </a:p>
        </p:txBody>
      </p:sp>
    </p:spTree>
    <p:extLst>
      <p:ext uri="{BB962C8B-B14F-4D97-AF65-F5344CB8AC3E}">
        <p14:creationId xmlns:p14="http://schemas.microsoft.com/office/powerpoint/2010/main" val="89827181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133</a:t>
            </a:fld>
            <a:endParaRPr lang="en-GB" dirty="0"/>
          </a:p>
        </p:txBody>
      </p:sp>
    </p:spTree>
    <p:extLst>
      <p:ext uri="{BB962C8B-B14F-4D97-AF65-F5344CB8AC3E}">
        <p14:creationId xmlns:p14="http://schemas.microsoft.com/office/powerpoint/2010/main" val="245672089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134</a:t>
            </a:fld>
            <a:endParaRPr lang="en-GB" dirty="0"/>
          </a:p>
        </p:txBody>
      </p:sp>
    </p:spTree>
    <p:extLst>
      <p:ext uri="{BB962C8B-B14F-4D97-AF65-F5344CB8AC3E}">
        <p14:creationId xmlns:p14="http://schemas.microsoft.com/office/powerpoint/2010/main" val="377894846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135</a:t>
            </a:fld>
            <a:endParaRPr lang="en-GB" dirty="0"/>
          </a:p>
        </p:txBody>
      </p:sp>
    </p:spTree>
    <p:extLst>
      <p:ext uri="{BB962C8B-B14F-4D97-AF65-F5344CB8AC3E}">
        <p14:creationId xmlns:p14="http://schemas.microsoft.com/office/powerpoint/2010/main" val="367372837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136</a:t>
            </a:fld>
            <a:endParaRPr lang="en-GB" dirty="0"/>
          </a:p>
        </p:txBody>
      </p:sp>
    </p:spTree>
    <p:extLst>
      <p:ext uri="{BB962C8B-B14F-4D97-AF65-F5344CB8AC3E}">
        <p14:creationId xmlns:p14="http://schemas.microsoft.com/office/powerpoint/2010/main" val="445340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4281261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742103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2891760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33330588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094746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1185160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7559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44895042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4269575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37372670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9723757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39441152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10913972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21993133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2303470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12730337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1781690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658718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21147782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0485186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11902007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10244310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7371334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24898157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1231379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35878749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30265046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25556216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635803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11258938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23880173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61246302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19032023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25357531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14240918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34138053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3861853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18773668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1232073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067368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25220361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328889792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22089402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27434999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33640324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12766828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31227436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167756829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6171207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42662646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62490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35687625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75199224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13829682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341579832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11642181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26013602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401086489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35914549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21830122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2681330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8535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423879922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7715453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18178462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92339501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264477739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336963642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4574809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386586028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257742240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309705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612903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174838911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196653303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159361877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94768488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419796889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15694374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209115794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302386458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329270667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372837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251986322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78834282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25606248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3973575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173080402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57661521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1394595732"/>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17849634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203013399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98</a:t>
            </a:fld>
            <a:endParaRPr lang="en-GB" dirty="0"/>
          </a:p>
        </p:txBody>
      </p:sp>
    </p:spTree>
    <p:extLst>
      <p:ext uri="{BB962C8B-B14F-4D97-AF65-F5344CB8AC3E}">
        <p14:creationId xmlns:p14="http://schemas.microsoft.com/office/powerpoint/2010/main" val="212326376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99</a:t>
            </a:fld>
            <a:endParaRPr lang="en-GB" dirty="0"/>
          </a:p>
        </p:txBody>
      </p:sp>
    </p:spTree>
    <p:extLst>
      <p:ext uri="{BB962C8B-B14F-4D97-AF65-F5344CB8AC3E}">
        <p14:creationId xmlns:p14="http://schemas.microsoft.com/office/powerpoint/2010/main" val="1801450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7" Type="http://schemas.openxmlformats.org/officeDocument/2006/relationships/image" Target="../media/image3.jpeg"/><Relationship Id="rId2" Type="http://schemas.openxmlformats.org/officeDocument/2006/relationships/slide" Target="../slides/slide136.xml"/><Relationship Id="rId1" Type="http://schemas.openxmlformats.org/officeDocument/2006/relationships/slideMaster" Target="../slideMasters/slideMaster1.xml"/><Relationship Id="rId6" Type="http://schemas.openxmlformats.org/officeDocument/2006/relationships/slide" Target="../slides/slide102.xml"/><Relationship Id="rId5" Type="http://schemas.openxmlformats.org/officeDocument/2006/relationships/slide" Target="../slides/slide84.xml"/><Relationship Id="rId4" Type="http://schemas.openxmlformats.org/officeDocument/2006/relationships/slide" Target="../slides/slide4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35496" y="44624"/>
            <a:ext cx="7776864"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6113022" y="617838"/>
            <a:ext cx="763234" cy="36289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Questions</a:t>
            </a:r>
            <a:endParaRPr lang="en-GB" sz="1800" b="1" dirty="0">
              <a:latin typeface="Arial" panose="020B0604020202020204" pitchFamily="34" charset="0"/>
              <a:cs typeface="Arial" panose="020B0604020202020204" pitchFamily="34" charset="0"/>
            </a:endParaRPr>
          </a:p>
        </p:txBody>
      </p:sp>
      <p:sp>
        <p:nvSpPr>
          <p:cNvPr id="10" name="Round Same Side Corner Rectangle 9">
            <a:hlinkClick r:id="rId3" action="ppaction://hlinksldjump"/>
          </p:cNvPr>
          <p:cNvSpPr/>
          <p:nvPr userDrawn="1"/>
        </p:nvSpPr>
        <p:spPr>
          <a:xfrm>
            <a:off x="179512" y="617838"/>
            <a:ext cx="824181"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3.1</a:t>
            </a:r>
            <a:r>
              <a:rPr lang="en-GB" sz="1100" b="1" baseline="0" dirty="0" smtClean="0">
                <a:latin typeface="Arial" panose="020B0604020202020204" pitchFamily="34" charset="0"/>
                <a:cs typeface="Arial" panose="020B0604020202020204" pitchFamily="34" charset="0"/>
              </a:rPr>
              <a:t> - Money</a:t>
            </a:r>
            <a:endParaRPr lang="en-GB" sz="1100" b="1" dirty="0">
              <a:latin typeface="Arial" panose="020B0604020202020204" pitchFamily="34" charset="0"/>
              <a:cs typeface="Arial" panose="020B0604020202020204" pitchFamily="34" charset="0"/>
            </a:endParaRPr>
          </a:p>
        </p:txBody>
      </p:sp>
      <p:sp>
        <p:nvSpPr>
          <p:cNvPr id="9" name="Round Same Side Corner Rectangle 8">
            <a:hlinkClick r:id="rId4" action="ppaction://hlinksldjump"/>
          </p:cNvPr>
          <p:cNvSpPr/>
          <p:nvPr userDrawn="1"/>
        </p:nvSpPr>
        <p:spPr>
          <a:xfrm>
            <a:off x="1056272" y="620688"/>
            <a:ext cx="1504400"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3.2 – Labour Markets</a:t>
            </a:r>
            <a:endParaRPr lang="en-GB" sz="1100" b="1" dirty="0">
              <a:latin typeface="Arial" panose="020B0604020202020204" pitchFamily="34" charset="0"/>
              <a:cs typeface="Arial" panose="020B0604020202020204" pitchFamily="34" charset="0"/>
            </a:endParaRPr>
          </a:p>
        </p:txBody>
      </p:sp>
      <p:sp>
        <p:nvSpPr>
          <p:cNvPr id="11" name="Round Same Side Corner Rectangle 10">
            <a:hlinkClick r:id="rId5" action="ppaction://hlinksldjump"/>
          </p:cNvPr>
          <p:cNvSpPr/>
          <p:nvPr userDrawn="1"/>
        </p:nvSpPr>
        <p:spPr>
          <a:xfrm>
            <a:off x="2613251" y="617838"/>
            <a:ext cx="1372546"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3.3</a:t>
            </a:r>
            <a:r>
              <a:rPr lang="en-GB" sz="1100" b="1" baseline="0" dirty="0" smtClean="0">
                <a:latin typeface="Arial" panose="020B0604020202020204" pitchFamily="34" charset="0"/>
                <a:cs typeface="Arial" panose="020B0604020202020204" pitchFamily="34" charset="0"/>
              </a:rPr>
              <a:t> – Trade Unions</a:t>
            </a:r>
            <a:endParaRPr lang="en-GB" sz="1100" b="1" dirty="0">
              <a:latin typeface="Arial" panose="020B0604020202020204" pitchFamily="34" charset="0"/>
              <a:cs typeface="Arial" panose="020B0604020202020204" pitchFamily="34" charset="0"/>
            </a:endParaRPr>
          </a:p>
        </p:txBody>
      </p:sp>
      <p:sp>
        <p:nvSpPr>
          <p:cNvPr id="16" name="Round Same Side Corner Rectangle 15">
            <a:hlinkClick r:id="rId6" action="ppaction://hlinksldjump"/>
          </p:cNvPr>
          <p:cNvSpPr/>
          <p:nvPr userDrawn="1"/>
        </p:nvSpPr>
        <p:spPr>
          <a:xfrm>
            <a:off x="4038376" y="617838"/>
            <a:ext cx="2022066" cy="36289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3.4 – Income and Expenditure</a:t>
            </a:r>
            <a:endParaRPr lang="en-GB" sz="1100" b="1" dirty="0">
              <a:latin typeface="Arial" panose="020B0604020202020204" pitchFamily="34" charset="0"/>
              <a:cs typeface="Arial" panose="020B0604020202020204" pitchFamily="34" charset="0"/>
            </a:endParaRPr>
          </a:p>
        </p:txBody>
      </p:sp>
      <p:pic>
        <p:nvPicPr>
          <p:cNvPr id="12" name="Picture 11" descr="111004 logo tbs rehab slogan and  hi def.jpg"/>
          <p:cNvPicPr/>
          <p:nvPr userDrawn="1"/>
        </p:nvPicPr>
        <p:blipFill rotWithShape="1">
          <a:blip r:embed="rId7" cstate="screen">
            <a:extLst>
              <a:ext uri="{28A0092B-C50C-407E-A947-70E740481C1C}">
                <a14:useLocalDpi xmlns:a14="http://schemas.microsoft.com/office/drawing/2010/main"/>
              </a:ext>
            </a:extLst>
          </a:blip>
          <a:srcRect/>
          <a:stretch/>
        </p:blipFill>
        <p:spPr>
          <a:xfrm>
            <a:off x="7812360" y="44625"/>
            <a:ext cx="1296144" cy="864095"/>
          </a:xfrm>
          <a:prstGeom prst="rect">
            <a:avLst/>
          </a:prstGeom>
        </p:spPr>
      </p:pic>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email">
              <a:alphaModFix amt="50000"/>
              <a:extLst>
                <a:ext uri="{28A0092B-C50C-407E-A947-70E740481C1C}">
                  <a14:useLocalDpi xmlns:a14="http://schemas.microsoft.com/office/drawing/2010/main"/>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hyperlink" Target="LO3%20-%20Resources/3.3%20-%20Trade%20Unions%20Chapter%20review%20questions.docx" TargetMode="External"/><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3.xml"/><Relationship Id="rId1" Type="http://schemas.openxmlformats.org/officeDocument/2006/relationships/slideLayout" Target="../slideLayouts/slideLayout2.xml"/><Relationship Id="rId4" Type="http://schemas.openxmlformats.org/officeDocument/2006/relationships/image" Target="../media/image91.jpeg"/></Relationships>
</file>

<file path=ppt/slides/_rels/slide11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114.xml"/><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11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19.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20.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12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21.xml"/><Relationship Id="rId1"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5.jpeg"/><Relationship Id="rId4" Type="http://schemas.openxmlformats.org/officeDocument/2006/relationships/image" Target="../media/image102.jpeg"/></Relationships>
</file>

<file path=ppt/slides/_rels/slide122.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07.gif"/><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25.xml"/><Relationship Id="rId1" Type="http://schemas.openxmlformats.org/officeDocument/2006/relationships/slideLayout" Target="../slideLayouts/slideLayout2.xml"/><Relationship Id="rId5" Type="http://schemas.openxmlformats.org/officeDocument/2006/relationships/image" Target="../media/image111.jpeg"/><Relationship Id="rId4" Type="http://schemas.openxmlformats.org/officeDocument/2006/relationships/image" Target="../media/image110.png"/></Relationships>
</file>

<file path=ppt/slides/_rels/slide126.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png"/></Relationships>
</file>

<file path=ppt/slides/_rels/slide127.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7.xml"/><Relationship Id="rId1" Type="http://schemas.openxmlformats.org/officeDocument/2006/relationships/slideLayout" Target="../slideLayouts/slideLayout2.xml"/><Relationship Id="rId6" Type="http://schemas.openxmlformats.org/officeDocument/2006/relationships/image" Target="../media/image115.jpeg"/><Relationship Id="rId5" Type="http://schemas.openxmlformats.org/officeDocument/2006/relationships/image" Target="../media/image114.jpeg"/><Relationship Id="rId4" Type="http://schemas.openxmlformats.org/officeDocument/2006/relationships/image" Target="../media/image113.png"/></Relationships>
</file>

<file path=ppt/slides/_rels/slide12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8.xml"/><Relationship Id="rId1" Type="http://schemas.openxmlformats.org/officeDocument/2006/relationships/slideLayout" Target="../slideLayouts/slideLayout2.xml"/><Relationship Id="rId6" Type="http://schemas.openxmlformats.org/officeDocument/2006/relationships/image" Target="../media/image119.gif"/><Relationship Id="rId5" Type="http://schemas.openxmlformats.org/officeDocument/2006/relationships/image" Target="../media/image118.png"/><Relationship Id="rId4" Type="http://schemas.openxmlformats.org/officeDocument/2006/relationships/image" Target="../media/image117.gif"/></Relationships>
</file>

<file path=ppt/slides/_rels/slide129.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0.xml.rels><?xml version="1.0" encoding="UTF-8" standalone="yes"?>
<Relationships xmlns="http://schemas.openxmlformats.org/package/2006/relationships"><Relationship Id="rId3" Type="http://schemas.openxmlformats.org/officeDocument/2006/relationships/image" Target="../media/image121.gif"/><Relationship Id="rId2" Type="http://schemas.openxmlformats.org/officeDocument/2006/relationships/notesSlide" Target="../notesSlides/notesSlide130.xml"/><Relationship Id="rId1" Type="http://schemas.openxmlformats.org/officeDocument/2006/relationships/slideLayout" Target="../slideLayouts/slideLayout2.xml"/><Relationship Id="rId4" Type="http://schemas.openxmlformats.org/officeDocument/2006/relationships/image" Target="../media/image122.jpe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33.xml"/><Relationship Id="rId1" Type="http://schemas.openxmlformats.org/officeDocument/2006/relationships/slideLayout" Target="../slideLayouts/slideLayout2.xml"/><Relationship Id="rId6" Type="http://schemas.openxmlformats.org/officeDocument/2006/relationships/image" Target="../media/image126.png"/><Relationship Id="rId5" Type="http://schemas.openxmlformats.org/officeDocument/2006/relationships/image" Target="../media/image125.jpeg"/><Relationship Id="rId4" Type="http://schemas.openxmlformats.org/officeDocument/2006/relationships/image" Target="../media/image124.png"/></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3.jpeg"/></Relationships>
</file>

<file path=ppt/slides/_rels/slide26.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2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LO3%20-%20Resources/3.1%20-%20Stock%20Exchange.docx"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31.jpe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LO3%20-%20Resources/3.1%20-%20Commercial%20Banks.docx"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LO3%20-%20Resources/3.1%20-%20Commercial%20Banks%20-%20Chapter%20Review.docx"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6.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png"/></Relationships>
</file>

<file path=ppt/slides/_rels/slide5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3.jpeg"/><Relationship Id="rId4" Type="http://schemas.openxmlformats.org/officeDocument/2006/relationships/image" Target="../media/image42.jpeg"/></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www.bbc.co.uk/news/business-21938085"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gif"/><Relationship Id="rId4" Type="http://schemas.openxmlformats.org/officeDocument/2006/relationships/image" Target="../media/image49.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png"/></Relationships>
</file>

<file path=ppt/slides/_rels/slide74.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png"/></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LO3%20-%20Resources/3.2%20-%20Labour%20Chapter%20review%20questions.docx" TargetMode="Externa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87.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hyperlink" Target="http://www.dailynewsegypt.com/2016/06/25/battle-heats-up-over-independent-trade-unions/" TargetMode="External"/><Relationship Id="rId4" Type="http://schemas.openxmlformats.org/officeDocument/2006/relationships/image" Target="../media/image65.jpeg"/></Relationships>
</file>

<file path=ppt/slides/_rels/slide8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8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89.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91.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9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2.xml"/><Relationship Id="rId1" Type="http://schemas.openxmlformats.org/officeDocument/2006/relationships/slideLayout" Target="../slideLayouts/slideLayout2.xml"/><Relationship Id="rId5" Type="http://schemas.openxmlformats.org/officeDocument/2006/relationships/image" Target="../media/image73.jpeg"/><Relationship Id="rId4" Type="http://schemas.openxmlformats.org/officeDocument/2006/relationships/image" Target="../media/image72.jpe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hyperlink" Target="LO3%20-%20Resources/3.3%20-%20Miners%20strike.mp4" TargetMode="External"/><Relationship Id="rId5" Type="http://schemas.openxmlformats.org/officeDocument/2006/relationships/image" Target="../media/image81.png"/><Relationship Id="rId4" Type="http://schemas.openxmlformats.org/officeDocument/2006/relationships/notesSlide" Target="../notesSlides/notesSlide97.xml"/></Relationships>
</file>

<file path=ppt/slides/_rels/slide98.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496" y="5466236"/>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LO3 - The Individual as Producer, Consumer and Borrower</a:t>
            </a:r>
            <a:endParaRPr lang="en-GB" sz="32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188640"/>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467544" y="188640"/>
            <a:ext cx="8280920" cy="1754326"/>
          </a:xfrm>
          <a:prstGeom prst="rect">
            <a:avLst/>
          </a:prstGeom>
          <a:noFill/>
        </p:spPr>
        <p:txBody>
          <a:bodyPr wrap="square" rtlCol="0">
            <a:spAutoFit/>
          </a:bodyPr>
          <a:lstStyle/>
          <a:p>
            <a:pPr algn="r"/>
            <a:r>
              <a:rPr lang="en-GB" sz="3200" dirty="0" smtClean="0"/>
              <a:t> Cambridge IGCSE - Economics</a:t>
            </a:r>
            <a:r>
              <a:rPr lang="en-GB" sz="3200" b="1" dirty="0" smtClean="0"/>
              <a:t> </a:t>
            </a:r>
          </a:p>
          <a:p>
            <a:pPr algn="r"/>
            <a:r>
              <a:rPr lang="en-US" sz="2400" b="1"/>
              <a:t>LO3 - The Individual as Producer, Consumer and Borrower</a:t>
            </a:r>
          </a:p>
          <a:p>
            <a:pPr algn="r"/>
            <a:r>
              <a:rPr lang="en-GB" sz="2800" b="1" smtClean="0">
                <a:solidFill>
                  <a:schemeClr val="tx1">
                    <a:lumMod val="50000"/>
                    <a:lumOff val="50000"/>
                  </a:schemeClr>
                </a:solidFill>
              </a:rPr>
              <a:t>2017-2019 </a:t>
            </a:r>
            <a:r>
              <a:rPr lang="en-GB" sz="2800" b="1" dirty="0" smtClean="0">
                <a:solidFill>
                  <a:schemeClr val="tx1">
                    <a:lumMod val="50000"/>
                    <a:lumOff val="50000"/>
                  </a:schemeClr>
                </a:solidFill>
              </a:rPr>
              <a:t>- Course Code: 0455</a:t>
            </a:r>
            <a:endParaRPr lang="en-GB" sz="3200" b="1" dirty="0">
              <a:solidFill>
                <a:schemeClr val="tx1">
                  <a:lumMod val="50000"/>
                  <a:lumOff val="50000"/>
                </a:schemeClr>
              </a:solidFill>
            </a:endParaRPr>
          </a:p>
        </p:txBody>
      </p:sp>
      <p:pic>
        <p:nvPicPr>
          <p:cNvPr id="1026" name="Picture 2" descr="Image result for economics"/>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339752" y="2044822"/>
            <a:ext cx="6552728" cy="28826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23220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670" b="1" dirty="0" smtClean="0"/>
              <a:t>3.1 – Money</a:t>
            </a:r>
            <a:r>
              <a:rPr lang="en-US" sz="1670" dirty="0" smtClean="0"/>
              <a:t> - Candidates </a:t>
            </a:r>
            <a:r>
              <a:rPr lang="en-US" sz="1670" dirty="0"/>
              <a:t>should be able to:</a:t>
            </a:r>
          </a:p>
          <a:p>
            <a:pPr marL="576263" indent="-228600">
              <a:buClr>
                <a:srgbClr val="00B050"/>
              </a:buClr>
              <a:buFont typeface="Arial" panose="020B0604020202020204" pitchFamily="34" charset="0"/>
              <a:buChar char="•"/>
            </a:pPr>
            <a:r>
              <a:rPr lang="en-US" sz="1670" dirty="0" smtClean="0"/>
              <a:t>Describe </a:t>
            </a:r>
            <a:r>
              <a:rPr lang="en-US" sz="1670" dirty="0"/>
              <a:t>the functions of money and the need for exchange</a:t>
            </a:r>
          </a:p>
          <a:p>
            <a:pPr marL="576263" indent="-228600">
              <a:buClr>
                <a:srgbClr val="00B050"/>
              </a:buClr>
              <a:buFont typeface="Arial" panose="020B0604020202020204" pitchFamily="34" charset="0"/>
              <a:buChar char="•"/>
            </a:pPr>
            <a:r>
              <a:rPr lang="en-US" sz="1670" dirty="0" smtClean="0"/>
              <a:t>Describe </a:t>
            </a:r>
            <a:r>
              <a:rPr lang="en-US" sz="1670" dirty="0"/>
              <a:t>the functions of central banks, stock exchanges and </a:t>
            </a:r>
            <a:r>
              <a:rPr lang="en-US" sz="1670" dirty="0" smtClean="0"/>
              <a:t>commercial banks.</a:t>
            </a:r>
          </a:p>
          <a:p>
            <a:pPr marL="347663" indent="-342900">
              <a:buClr>
                <a:srgbClr val="00B050"/>
              </a:buClr>
              <a:buFont typeface="Wingdings 3" panose="05040102010807070707" pitchFamily="18" charset="2"/>
              <a:buChar char=""/>
            </a:pPr>
            <a:r>
              <a:rPr lang="en-US" sz="1670" b="1" dirty="0" smtClean="0"/>
              <a:t>3.2 – Labour Markets</a:t>
            </a:r>
            <a:r>
              <a:rPr lang="en-US" sz="1670" dirty="0" smtClean="0"/>
              <a:t> - By </a:t>
            </a:r>
            <a:r>
              <a:rPr lang="en-US" sz="1670" dirty="0"/>
              <a:t>the end of this chapter, you should be able to:</a:t>
            </a:r>
          </a:p>
          <a:p>
            <a:pPr marL="576263" indent="-228600">
              <a:buClr>
                <a:srgbClr val="00B050"/>
              </a:buClr>
              <a:buFont typeface="Arial" panose="020B0604020202020204" pitchFamily="34" charset="0"/>
              <a:buChar char="•"/>
            </a:pPr>
            <a:r>
              <a:rPr lang="en-US" sz="1670" dirty="0" smtClean="0"/>
              <a:t>Identify </a:t>
            </a:r>
            <a:r>
              <a:rPr lang="en-US" sz="1670" dirty="0"/>
              <a:t>the factors affecting an individual's choice of occupation (wage </a:t>
            </a:r>
            <a:r>
              <a:rPr lang="en-US" sz="1670" dirty="0" smtClean="0"/>
              <a:t>factors and </a:t>
            </a:r>
            <a:r>
              <a:rPr lang="en-US" sz="1670" dirty="0"/>
              <a:t>non-wage factors)</a:t>
            </a:r>
          </a:p>
          <a:p>
            <a:pPr marL="576263" indent="-228600">
              <a:buClr>
                <a:srgbClr val="00B050"/>
              </a:buClr>
              <a:buFont typeface="Arial" panose="020B0604020202020204" pitchFamily="34" charset="0"/>
              <a:buChar char="•"/>
            </a:pPr>
            <a:r>
              <a:rPr lang="en-US" sz="1670" dirty="0" smtClean="0"/>
              <a:t>Describe </a:t>
            </a:r>
            <a:r>
              <a:rPr lang="en-US" sz="1670" dirty="0"/>
              <a:t>likely changes in earnings over time for an individual</a:t>
            </a:r>
          </a:p>
          <a:p>
            <a:pPr marL="576263" indent="-228600">
              <a:buClr>
                <a:srgbClr val="00B050"/>
              </a:buClr>
              <a:buFont typeface="Arial" panose="020B0604020202020204" pitchFamily="34" charset="0"/>
              <a:buChar char="•"/>
            </a:pPr>
            <a:r>
              <a:rPr lang="en-US" sz="1670" dirty="0" smtClean="0"/>
              <a:t>Describe </a:t>
            </a:r>
            <a:r>
              <a:rPr lang="en-US" sz="1670" dirty="0"/>
              <a:t>the differences in earnings between different groups of </a:t>
            </a:r>
            <a:r>
              <a:rPr lang="en-US" sz="1670" dirty="0" smtClean="0"/>
              <a:t>workers (male/female</a:t>
            </a:r>
            <a:r>
              <a:rPr lang="en-US" sz="1670" dirty="0"/>
              <a:t>; skilled/unskilled; private/public; </a:t>
            </a:r>
            <a:r>
              <a:rPr lang="en-US" sz="1670" dirty="0" smtClean="0"/>
              <a:t>agricultural/manufacturing/services</a:t>
            </a:r>
            <a:r>
              <a:rPr lang="en-US" sz="1670" dirty="0"/>
              <a:t>)</a:t>
            </a:r>
          </a:p>
          <a:p>
            <a:pPr marL="576263" indent="-228600">
              <a:buClr>
                <a:srgbClr val="00B050"/>
              </a:buClr>
              <a:buFont typeface="Arial" panose="020B0604020202020204" pitchFamily="34" charset="0"/>
              <a:buChar char="•"/>
            </a:pPr>
            <a:r>
              <a:rPr lang="en-US" sz="1670" dirty="0" smtClean="0"/>
              <a:t>Describe </a:t>
            </a:r>
            <a:r>
              <a:rPr lang="en-US" sz="1670" dirty="0"/>
              <a:t>the benefits and disadvantages of specialisation for the individual</a:t>
            </a:r>
            <a:r>
              <a:rPr lang="en-US" sz="1670" dirty="0" smtClean="0"/>
              <a:t>.</a:t>
            </a:r>
          </a:p>
          <a:p>
            <a:pPr marL="347663" indent="-285750">
              <a:buClr>
                <a:srgbClr val="00B050"/>
              </a:buClr>
              <a:buFont typeface="Wingdings 3" panose="05040102010807070707" pitchFamily="18" charset="2"/>
              <a:buChar char=""/>
            </a:pPr>
            <a:r>
              <a:rPr lang="en-US" sz="1670" b="1" dirty="0" smtClean="0"/>
              <a:t>3.3 </a:t>
            </a:r>
            <a:r>
              <a:rPr lang="en-US" sz="1670" b="1" dirty="0"/>
              <a:t>– </a:t>
            </a:r>
            <a:r>
              <a:rPr lang="en-US" sz="1670" b="1" dirty="0" smtClean="0"/>
              <a:t>Trade Unions</a:t>
            </a:r>
            <a:r>
              <a:rPr lang="en-US" sz="1670" dirty="0" smtClean="0"/>
              <a:t> </a:t>
            </a:r>
            <a:r>
              <a:rPr lang="en-US" sz="1670" dirty="0"/>
              <a:t>- By the end of this chapter, you should be able to:</a:t>
            </a:r>
          </a:p>
          <a:p>
            <a:pPr marL="576263" indent="-228600">
              <a:buClr>
                <a:srgbClr val="00B050"/>
              </a:buClr>
              <a:buFont typeface="Arial" panose="020B0604020202020204" pitchFamily="34" charset="0"/>
              <a:buChar char="•"/>
            </a:pPr>
            <a:r>
              <a:rPr lang="en-US" sz="1670" dirty="0" smtClean="0"/>
              <a:t>Blah</a:t>
            </a:r>
          </a:p>
          <a:p>
            <a:pPr marL="347663" indent="-285750">
              <a:buClr>
                <a:srgbClr val="00B050"/>
              </a:buClr>
              <a:buFont typeface="Wingdings 3" panose="05040102010807070707" pitchFamily="18" charset="2"/>
              <a:buChar char=""/>
            </a:pPr>
            <a:r>
              <a:rPr lang="en-US" sz="1670" b="1" dirty="0" smtClean="0"/>
              <a:t>3.4 </a:t>
            </a:r>
            <a:r>
              <a:rPr lang="en-US" sz="1670" b="1" dirty="0"/>
              <a:t>– </a:t>
            </a:r>
            <a:r>
              <a:rPr lang="en-US" sz="1670" b="1" dirty="0" smtClean="0"/>
              <a:t>Income and Expenditure</a:t>
            </a:r>
            <a:r>
              <a:rPr lang="en-US" sz="1670" dirty="0" smtClean="0"/>
              <a:t> </a:t>
            </a:r>
            <a:r>
              <a:rPr lang="en-US" sz="1670" dirty="0"/>
              <a:t>- By the end of this chapter, you should be able to:</a:t>
            </a:r>
          </a:p>
          <a:p>
            <a:pPr marL="576263" indent="-228600">
              <a:buClr>
                <a:srgbClr val="00B050"/>
              </a:buClr>
              <a:buFont typeface="Arial" panose="020B0604020202020204" pitchFamily="34" charset="0"/>
              <a:buChar char="•"/>
            </a:pPr>
            <a:r>
              <a:rPr lang="en-US" sz="1670" dirty="0" smtClean="0"/>
              <a:t>Blah</a:t>
            </a:r>
            <a:endParaRPr lang="en-US" sz="1670" dirty="0"/>
          </a:p>
        </p:txBody>
      </p:sp>
      <p:sp>
        <p:nvSpPr>
          <p:cNvPr id="8" name="Title 2"/>
          <p:cNvSpPr>
            <a:spLocks noGrp="1"/>
          </p:cNvSpPr>
          <p:nvPr>
            <p:ph type="title"/>
          </p:nvPr>
        </p:nvSpPr>
        <p:spPr>
          <a:xfrm>
            <a:off x="70266" y="72008"/>
            <a:ext cx="8859452" cy="548680"/>
          </a:xfrm>
        </p:spPr>
        <p:txBody>
          <a:bodyPr>
            <a:noAutofit/>
          </a:bodyPr>
          <a:lstStyle/>
          <a:p>
            <a:r>
              <a:rPr lang="en-US" sz="3600" dirty="0" smtClean="0"/>
              <a:t>Section 03 – Learning Objectives</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152208595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65354">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9262">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4450095"/>
      </p:ext>
    </p:extLst>
  </p:cSld>
  <p:clrMapOvr>
    <a:masterClrMapping/>
  </p:clrMapOvr>
  <p:transition advClick="0"/>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Membership</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2585323"/>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dirty="0"/>
              <a:t>In response to fulling membership in some countries, unions have tried to </a:t>
            </a:r>
            <a:r>
              <a:rPr lang="en-US" dirty="0" smtClean="0"/>
              <a:t>improve their </a:t>
            </a:r>
            <a:r>
              <a:rPr lang="en-US" dirty="0"/>
              <a:t>image by making their services more appealing and relevant to today's </a:t>
            </a:r>
            <a:r>
              <a:rPr lang="en-US" dirty="0" smtClean="0"/>
              <a:t>world. E.g., </a:t>
            </a:r>
            <a:r>
              <a:rPr lang="en-US" dirty="0"/>
              <a:t>the Association of Teachers and Lecturers (ATL) in the </a:t>
            </a:r>
            <a:r>
              <a:rPr lang="en-US" dirty="0" smtClean="0"/>
              <a:t>UK </a:t>
            </a:r>
            <a:r>
              <a:rPr lang="en-US" dirty="0"/>
              <a:t>has a 'no strike' policy to which all members </a:t>
            </a:r>
            <a:r>
              <a:rPr lang="en-US" dirty="0" smtClean="0"/>
              <a:t>agree.</a:t>
            </a:r>
          </a:p>
          <a:p>
            <a:pPr marL="361950" indent="-342900">
              <a:buClr>
                <a:srgbClr val="00B050"/>
              </a:buClr>
              <a:buFont typeface="Wingdings 3" panose="05040102010807070707" pitchFamily="18" charset="2"/>
              <a:buChar char=""/>
            </a:pPr>
            <a:r>
              <a:rPr lang="en-US" dirty="0" smtClean="0"/>
              <a:t>Many </a:t>
            </a:r>
            <a:r>
              <a:rPr lang="en-US" dirty="0"/>
              <a:t>unions now </a:t>
            </a:r>
            <a:r>
              <a:rPr lang="en-US" dirty="0" smtClean="0"/>
              <a:t>offer their </a:t>
            </a:r>
            <a:r>
              <a:rPr lang="en-US" dirty="0"/>
              <a:t>members financial services such as loans, mortgages, insurance, credit </a:t>
            </a:r>
            <a:r>
              <a:rPr lang="en-US" dirty="0" smtClean="0"/>
              <a:t>cards, discount </a:t>
            </a:r>
            <a:r>
              <a:rPr lang="en-US" dirty="0"/>
              <a:t>holiday vouchers and discount car hire as incentives to join. Some </a:t>
            </a:r>
            <a:r>
              <a:rPr lang="en-US" dirty="0" smtClean="0"/>
              <a:t>trade unions </a:t>
            </a:r>
            <a:r>
              <a:rPr lang="en-US" dirty="0"/>
              <a:t>also provide </a:t>
            </a:r>
            <a:r>
              <a:rPr lang="en-US" dirty="0" smtClean="0"/>
              <a:t>grants </a:t>
            </a:r>
            <a:r>
              <a:rPr lang="en-US" dirty="0"/>
              <a:t>for college courses or arrange retraining </a:t>
            </a:r>
            <a:r>
              <a:rPr lang="en-US" dirty="0" smtClean="0"/>
              <a:t>programs </a:t>
            </a:r>
            <a:r>
              <a:rPr lang="en-US" dirty="0"/>
              <a:t>(</a:t>
            </a:r>
            <a:r>
              <a:rPr lang="en-US" dirty="0" smtClean="0"/>
              <a:t>to develop </a:t>
            </a:r>
            <a:r>
              <a:rPr lang="en-US" dirty="0"/>
              <a:t>new skills) for their members who </a:t>
            </a:r>
            <a:r>
              <a:rPr lang="en-US" dirty="0" smtClean="0"/>
              <a:t>have </a:t>
            </a:r>
            <a:r>
              <a:rPr lang="en-US" dirty="0"/>
              <a:t>been made redundant.</a:t>
            </a:r>
          </a:p>
        </p:txBody>
      </p:sp>
      <p:pic>
        <p:nvPicPr>
          <p:cNvPr id="2" name="Picture 1"/>
          <p:cNvPicPr>
            <a:picLocks noChangeAspect="1"/>
          </p:cNvPicPr>
          <p:nvPr/>
        </p:nvPicPr>
        <p:blipFill rotWithShape="1">
          <a:blip r:embed="rId3"/>
          <a:srcRect l="26565" t="11812" r="33588" b="48293"/>
          <a:stretch/>
        </p:blipFill>
        <p:spPr>
          <a:xfrm>
            <a:off x="251520" y="4001516"/>
            <a:ext cx="4283654" cy="2663924"/>
          </a:xfrm>
          <a:prstGeom prst="rect">
            <a:avLst/>
          </a:prstGeom>
        </p:spPr>
      </p:pic>
      <p:pic>
        <p:nvPicPr>
          <p:cNvPr id="9" name="Picture 8"/>
          <p:cNvPicPr>
            <a:picLocks noChangeAspect="1"/>
          </p:cNvPicPr>
          <p:nvPr/>
        </p:nvPicPr>
        <p:blipFill rotWithShape="1">
          <a:blip r:embed="rId3"/>
          <a:srcRect l="26565" t="53561" r="33588" b="6485"/>
          <a:stretch/>
        </p:blipFill>
        <p:spPr>
          <a:xfrm>
            <a:off x="4536818" y="4001516"/>
            <a:ext cx="4283654" cy="2667844"/>
          </a:xfrm>
          <a:prstGeom prst="rect">
            <a:avLst/>
          </a:prstGeom>
        </p:spPr>
      </p:pic>
      <p:sp>
        <p:nvSpPr>
          <p:cNvPr id="3" name="Rectangle 2"/>
          <p:cNvSpPr/>
          <p:nvPr/>
        </p:nvSpPr>
        <p:spPr>
          <a:xfrm>
            <a:off x="1823714" y="3597930"/>
            <a:ext cx="6311728" cy="338554"/>
          </a:xfrm>
          <a:prstGeom prst="rect">
            <a:avLst/>
          </a:prstGeom>
        </p:spPr>
        <p:txBody>
          <a:bodyPr wrap="none">
            <a:spAutoFit/>
          </a:bodyPr>
          <a:lstStyle/>
          <a:p>
            <a:r>
              <a:rPr lang="en-GB" sz="1600" b="1" dirty="0" smtClean="0">
                <a:solidFill>
                  <a:srgbClr val="292829"/>
                </a:solidFill>
                <a:latin typeface="Arial" panose="020B0604020202020204" pitchFamily="34" charset="0"/>
              </a:rPr>
              <a:t>Figure 8.2</a:t>
            </a:r>
            <a:r>
              <a:rPr lang="en-GB" sz="1600" dirty="0" smtClean="0">
                <a:solidFill>
                  <a:srgbClr val="292829"/>
                </a:solidFill>
                <a:latin typeface="Arial" panose="020B0604020202020204" pitchFamily="34" charset="0"/>
              </a:rPr>
              <a:t> - </a:t>
            </a:r>
            <a:r>
              <a:rPr lang="en-GB" sz="1600" dirty="0" smtClean="0">
                <a:solidFill>
                  <a:srgbClr val="3A3A3A"/>
                </a:solidFill>
                <a:latin typeface="Arial" panose="020B0604020202020204" pitchFamily="34" charset="0"/>
              </a:rPr>
              <a:t>Trade union membership in China and the UK, 2000</a:t>
            </a:r>
            <a:r>
              <a:rPr lang="en-GB" sz="1600" dirty="0" smtClean="0">
                <a:solidFill>
                  <a:srgbClr val="5F5F5F"/>
                </a:solidFill>
                <a:latin typeface="Arial" panose="020B0604020202020204" pitchFamily="34" charset="0"/>
              </a:rPr>
              <a:t>-</a:t>
            </a:r>
            <a:r>
              <a:rPr lang="en-GB" sz="1600" dirty="0" smtClean="0">
                <a:solidFill>
                  <a:srgbClr val="3A3A3A"/>
                </a:solidFill>
                <a:latin typeface="Arial" panose="020B0604020202020204" pitchFamily="34" charset="0"/>
              </a:rPr>
              <a:t>10</a:t>
            </a:r>
            <a:endParaRPr lang="en-GB" sz="4400" dirty="0"/>
          </a:p>
        </p:txBody>
      </p:sp>
    </p:spTree>
    <p:extLst>
      <p:ext uri="{BB962C8B-B14F-4D97-AF65-F5344CB8AC3E}">
        <p14:creationId xmlns:p14="http://schemas.microsoft.com/office/powerpoint/2010/main" val="763005376"/>
      </p:ext>
    </p:extLst>
  </p:cSld>
  <p:clrMapOvr>
    <a:masterClrMapping/>
  </p:clrMapOvr>
  <p:transition advClick="0"/>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Membership</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20" y="3263493"/>
            <a:ext cx="8568953" cy="3477875"/>
          </a:xfrm>
          <a:prstGeom prst="rect">
            <a:avLst/>
          </a:prstGeom>
        </p:spPr>
        <p:txBody>
          <a:bodyPr wrap="square">
            <a:spAutoFit/>
          </a:bodyPr>
          <a:lstStyle/>
          <a:p>
            <a:pPr marL="19050">
              <a:buClr>
                <a:srgbClr val="00B050"/>
              </a:buClr>
            </a:pPr>
            <a:r>
              <a:rPr lang="en-US" sz="2200" b="1" dirty="0">
                <a:solidFill>
                  <a:srgbClr val="FF0000"/>
                </a:solidFill>
              </a:rPr>
              <a:t>Chapter review </a:t>
            </a:r>
            <a:r>
              <a:rPr lang="en-US" sz="2200" b="1" dirty="0" smtClean="0">
                <a:solidFill>
                  <a:srgbClr val="FF0000"/>
                </a:solidFill>
              </a:rPr>
              <a:t>questions</a:t>
            </a:r>
            <a:endParaRPr lang="en-US" sz="2200" b="1" dirty="0">
              <a:solidFill>
                <a:srgbClr val="FF0000"/>
              </a:solidFill>
            </a:endParaRPr>
          </a:p>
          <a:p>
            <a:pPr marL="361950" indent="-342900">
              <a:buClr>
                <a:srgbClr val="00B050"/>
              </a:buClr>
              <a:buFont typeface="+mj-lt"/>
              <a:buAutoNum type="arabicPeriod"/>
            </a:pPr>
            <a:r>
              <a:rPr lang="en-US" sz="2200" dirty="0" smtClean="0">
                <a:solidFill>
                  <a:srgbClr val="FF0000"/>
                </a:solidFill>
              </a:rPr>
              <a:t>What </a:t>
            </a:r>
            <a:r>
              <a:rPr lang="en-US" sz="2200" dirty="0">
                <a:solidFill>
                  <a:srgbClr val="FF0000"/>
                </a:solidFill>
              </a:rPr>
              <a:t>are the reasons why a worker might join a trade union?</a:t>
            </a:r>
          </a:p>
          <a:p>
            <a:pPr marL="361950" indent="-342900">
              <a:buClr>
                <a:srgbClr val="00B050"/>
              </a:buClr>
              <a:buFont typeface="+mj-lt"/>
              <a:buAutoNum type="arabicPeriod"/>
            </a:pPr>
            <a:r>
              <a:rPr lang="en-US" sz="2200" dirty="0" smtClean="0">
                <a:solidFill>
                  <a:srgbClr val="FF0000"/>
                </a:solidFill>
              </a:rPr>
              <a:t>Why </a:t>
            </a:r>
            <a:r>
              <a:rPr lang="en-US" sz="2200" dirty="0">
                <a:solidFill>
                  <a:srgbClr val="FF0000"/>
                </a:solidFill>
              </a:rPr>
              <a:t>might the aims of employees and employers conflict?</a:t>
            </a:r>
          </a:p>
          <a:p>
            <a:pPr marL="361950" indent="-342900">
              <a:buClr>
                <a:srgbClr val="00B050"/>
              </a:buClr>
              <a:buFont typeface="+mj-lt"/>
              <a:buAutoNum type="arabicPeriod"/>
            </a:pPr>
            <a:r>
              <a:rPr lang="en-US" sz="2200" dirty="0" smtClean="0">
                <a:solidFill>
                  <a:srgbClr val="FF0000"/>
                </a:solidFill>
              </a:rPr>
              <a:t>What </a:t>
            </a:r>
            <a:r>
              <a:rPr lang="en-US" sz="2200" dirty="0">
                <a:solidFill>
                  <a:srgbClr val="FF0000"/>
                </a:solidFill>
              </a:rPr>
              <a:t>are the main types of trade union?</a:t>
            </a:r>
          </a:p>
          <a:p>
            <a:pPr marL="361950" indent="-342900">
              <a:buClr>
                <a:srgbClr val="00B050"/>
              </a:buClr>
              <a:buFont typeface="+mj-lt"/>
              <a:buAutoNum type="arabicPeriod"/>
            </a:pPr>
            <a:r>
              <a:rPr lang="en-US" sz="2200" dirty="0" smtClean="0">
                <a:solidFill>
                  <a:srgbClr val="FF0000"/>
                </a:solidFill>
              </a:rPr>
              <a:t>What </a:t>
            </a:r>
            <a:r>
              <a:rPr lang="en-US" sz="2200" dirty="0">
                <a:solidFill>
                  <a:srgbClr val="FF0000"/>
                </a:solidFill>
              </a:rPr>
              <a:t>are the main roles of trade unions?</a:t>
            </a:r>
          </a:p>
          <a:p>
            <a:pPr marL="361950" indent="-342900">
              <a:buClr>
                <a:srgbClr val="00B050"/>
              </a:buClr>
              <a:buFont typeface="+mj-lt"/>
              <a:buAutoNum type="arabicPeriod"/>
            </a:pPr>
            <a:r>
              <a:rPr lang="en-US" sz="2200" dirty="0" smtClean="0">
                <a:solidFill>
                  <a:srgbClr val="FF0000"/>
                </a:solidFill>
              </a:rPr>
              <a:t>What </a:t>
            </a:r>
            <a:r>
              <a:rPr lang="en-US" sz="2200" dirty="0">
                <a:solidFill>
                  <a:srgbClr val="FF0000"/>
                </a:solidFill>
              </a:rPr>
              <a:t>are the key reasons why trade unions demand higher wages?</a:t>
            </a:r>
          </a:p>
          <a:p>
            <a:pPr marL="361950" indent="-342900">
              <a:buClr>
                <a:srgbClr val="00B050"/>
              </a:buClr>
              <a:buFont typeface="+mj-lt"/>
              <a:buAutoNum type="arabicPeriod"/>
            </a:pPr>
            <a:r>
              <a:rPr lang="en-US" sz="2200" dirty="0" smtClean="0">
                <a:solidFill>
                  <a:srgbClr val="FF0000"/>
                </a:solidFill>
              </a:rPr>
              <a:t>What </a:t>
            </a:r>
            <a:r>
              <a:rPr lang="en-US" sz="2200" dirty="0">
                <a:solidFill>
                  <a:srgbClr val="FF0000"/>
                </a:solidFill>
              </a:rPr>
              <a:t>are the different types of industrial action?</a:t>
            </a:r>
          </a:p>
          <a:p>
            <a:pPr marL="361950" indent="-342900">
              <a:buClr>
                <a:srgbClr val="00B050"/>
              </a:buClr>
              <a:buFont typeface="+mj-lt"/>
              <a:buAutoNum type="arabicPeriod"/>
            </a:pPr>
            <a:r>
              <a:rPr lang="en-US" sz="2200" dirty="0">
                <a:solidFill>
                  <a:srgbClr val="FF0000"/>
                </a:solidFill>
              </a:rPr>
              <a:t>How do trade unions affect the economy?</a:t>
            </a:r>
          </a:p>
          <a:p>
            <a:pPr marL="361950" indent="-342900">
              <a:buClr>
                <a:srgbClr val="00B050"/>
              </a:buClr>
              <a:buFont typeface="+mj-lt"/>
              <a:buAutoNum type="arabicPeriod"/>
            </a:pPr>
            <a:r>
              <a:rPr lang="en-US" sz="2200" dirty="0">
                <a:solidFill>
                  <a:srgbClr val="FF0000"/>
                </a:solidFill>
              </a:rPr>
              <a:t>Why has trade union membership decreased in many countries?</a:t>
            </a:r>
          </a:p>
        </p:txBody>
      </p:sp>
      <p:sp>
        <p:nvSpPr>
          <p:cNvPr id="7" name="Rectangle 6"/>
          <p:cNvSpPr/>
          <p:nvPr/>
        </p:nvSpPr>
        <p:spPr>
          <a:xfrm>
            <a:off x="323528" y="1082640"/>
            <a:ext cx="8496945" cy="2123658"/>
          </a:xfrm>
          <a:prstGeom prst="rect">
            <a:avLst/>
          </a:prstGeom>
          <a:solidFill>
            <a:schemeClr val="accent6">
              <a:lumMod val="60000"/>
              <a:lumOff val="40000"/>
            </a:schemeClr>
          </a:solidFill>
          <a:ln w="57150">
            <a:solidFill>
              <a:srgbClr val="002060"/>
            </a:solidFill>
          </a:ln>
        </p:spPr>
        <p:txBody>
          <a:bodyPr wrap="square">
            <a:spAutoFit/>
          </a:bodyPr>
          <a:lstStyle/>
          <a:p>
            <a:r>
              <a:rPr lang="en-US" sz="2200" b="1" dirty="0" smtClean="0">
                <a:latin typeface="Arial" panose="020B0604020202020204" pitchFamily="34" charset="0"/>
                <a:cs typeface="Arial" panose="020B0604020202020204" pitchFamily="34" charset="0"/>
              </a:rPr>
              <a:t>Exam practice</a:t>
            </a:r>
          </a:p>
          <a:p>
            <a:pPr marL="342900" indent="-342900">
              <a:buFont typeface="+mj-lt"/>
              <a:buAutoNum type="arabicPeriod"/>
            </a:pPr>
            <a:r>
              <a:rPr lang="en-US" sz="2200" dirty="0" smtClean="0">
                <a:latin typeface="Arial" panose="020B0604020202020204" pitchFamily="34" charset="0"/>
                <a:cs typeface="Arial" panose="020B0604020202020204" pitchFamily="34" charset="0"/>
              </a:rPr>
              <a:t>With reference to Figure 8.2, suggest two possible reasons for the changes in the number </a:t>
            </a:r>
            <a:r>
              <a:rPr lang="en-US" sz="2200" dirty="0">
                <a:latin typeface="Arial" panose="020B0604020202020204" pitchFamily="34" charset="0"/>
                <a:cs typeface="Arial" panose="020B0604020202020204" pitchFamily="34" charset="0"/>
              </a:rPr>
              <a:t>of female members of trade unions in the UK and China. </a:t>
            </a:r>
            <a:r>
              <a:rPr lang="en-US" sz="2200" dirty="0" smtClean="0">
                <a:latin typeface="Arial" panose="020B0604020202020204" pitchFamily="34" charset="0"/>
                <a:cs typeface="Arial" panose="020B0604020202020204" pitchFamily="34" charset="0"/>
              </a:rPr>
              <a:t>(4</a:t>
            </a:r>
            <a:r>
              <a:rPr lang="en-US" sz="2200" dirty="0">
                <a:latin typeface="Arial" panose="020B0604020202020204" pitchFamily="34" charset="0"/>
                <a:cs typeface="Arial" panose="020B0604020202020204" pitchFamily="34" charset="0"/>
              </a:rPr>
              <a:t>)</a:t>
            </a:r>
          </a:p>
          <a:p>
            <a:pPr marL="342900" indent="-342900">
              <a:buFont typeface="+mj-lt"/>
              <a:buAutoNum type="arabicPeriod"/>
            </a:pPr>
            <a:r>
              <a:rPr lang="en-US" sz="2200" dirty="0" smtClean="0">
                <a:latin typeface="Arial" panose="020B0604020202020204" pitchFamily="34" charset="0"/>
                <a:cs typeface="Arial" panose="020B0604020202020204" pitchFamily="34" charset="0"/>
              </a:rPr>
              <a:t>With </a:t>
            </a:r>
            <a:r>
              <a:rPr lang="en-US" sz="2200" dirty="0">
                <a:latin typeface="Arial" panose="020B0604020202020204" pitchFamily="34" charset="0"/>
                <a:cs typeface="Arial" panose="020B0604020202020204" pitchFamily="34" charset="0"/>
              </a:rPr>
              <a:t>reference to Figure 8.2, describe and account for the trends in trade </a:t>
            </a:r>
            <a:r>
              <a:rPr lang="en-US" sz="2200" dirty="0" smtClean="0">
                <a:latin typeface="Arial" panose="020B0604020202020204" pitchFamily="34" charset="0"/>
                <a:cs typeface="Arial" panose="020B0604020202020204" pitchFamily="34" charset="0"/>
              </a:rPr>
              <a:t>union membership </a:t>
            </a:r>
            <a:r>
              <a:rPr lang="en-US" sz="2200" dirty="0">
                <a:latin typeface="Arial" panose="020B0604020202020204" pitchFamily="34" charset="0"/>
                <a:cs typeface="Arial" panose="020B0604020202020204" pitchFamily="34" charset="0"/>
              </a:rPr>
              <a:t>in the UK and China. </a:t>
            </a:r>
            <a:r>
              <a:rPr lang="en-US" sz="2200" dirty="0" smtClean="0">
                <a:latin typeface="Arial" panose="020B0604020202020204" pitchFamily="34" charset="0"/>
                <a:cs typeface="Arial" panose="020B0604020202020204" pitchFamily="34" charset="0"/>
              </a:rPr>
              <a:t>(6</a:t>
            </a:r>
            <a:r>
              <a:rPr lang="en-US" sz="2200" dirty="0">
                <a:latin typeface="Arial" panose="020B0604020202020204" pitchFamily="34" charset="0"/>
                <a:cs typeface="Arial" panose="020B0604020202020204" pitchFamily="34" charset="0"/>
              </a:rPr>
              <a:t>)</a:t>
            </a:r>
            <a:endParaRPr lang="en-GB" sz="2200" dirty="0">
              <a:latin typeface="Arial" panose="020B0604020202020204" pitchFamily="34" charset="0"/>
              <a:cs typeface="Arial" panose="020B0604020202020204" pitchFamily="34" charset="0"/>
            </a:endParaRPr>
          </a:p>
        </p:txBody>
      </p:sp>
      <p:sp>
        <p:nvSpPr>
          <p:cNvPr id="3" name="TextBox 2">
            <a:hlinkClick r:id="rId3" action="ppaction://hlinkfile"/>
          </p:cNvPr>
          <p:cNvSpPr txBox="1"/>
          <p:nvPr/>
        </p:nvSpPr>
        <p:spPr>
          <a:xfrm>
            <a:off x="8323221" y="4005064"/>
            <a:ext cx="497252" cy="707886"/>
          </a:xfrm>
          <a:prstGeom prst="rect">
            <a:avLst/>
          </a:prstGeom>
          <a:noFill/>
        </p:spPr>
        <p:txBody>
          <a:bodyPr wrap="none" rtlCol="0">
            <a:spAutoFit/>
          </a:bodyPr>
          <a:lstStyle/>
          <a:p>
            <a:r>
              <a:rPr lang="en-GB" sz="40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501790735"/>
      </p:ext>
    </p:extLst>
  </p:cSld>
  <p:clrMapOvr>
    <a:masterClrMapping/>
  </p:clrMapOvr>
  <p:transition advClick="0"/>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481501"/>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80" b="1" dirty="0">
                <a:solidFill>
                  <a:srgbClr val="FF0000"/>
                </a:solidFill>
              </a:rPr>
              <a:t>Consumer spending</a:t>
            </a:r>
            <a:r>
              <a:rPr lang="en-US" sz="2080" dirty="0">
                <a:solidFill>
                  <a:srgbClr val="FF0000"/>
                </a:solidFill>
              </a:rPr>
              <a:t> </a:t>
            </a:r>
            <a:r>
              <a:rPr lang="en-US" sz="2080" dirty="0"/>
              <a:t>- the amount that individuals spend on goods and services </a:t>
            </a:r>
            <a:r>
              <a:rPr lang="en-US" sz="2080" dirty="0" smtClean="0"/>
              <a:t>- largely </a:t>
            </a:r>
            <a:r>
              <a:rPr lang="en-US" sz="2080" dirty="0"/>
              <a:t>depends upon their level </a:t>
            </a:r>
            <a:r>
              <a:rPr lang="en-US" sz="2080" dirty="0" smtClean="0"/>
              <a:t>of income</a:t>
            </a:r>
            <a:r>
              <a:rPr lang="en-US" sz="2080" dirty="0"/>
              <a:t>. Most people exchange their </a:t>
            </a:r>
            <a:r>
              <a:rPr lang="en-US" sz="2080" dirty="0" smtClean="0"/>
              <a:t>labour services </a:t>
            </a:r>
            <a:r>
              <a:rPr lang="en-US" sz="2080" dirty="0"/>
              <a:t>for wages or salaries (see Chapter 7), </a:t>
            </a:r>
            <a:r>
              <a:rPr lang="en-US" sz="2080" dirty="0" smtClean="0"/>
              <a:t>but </a:t>
            </a:r>
            <a:r>
              <a:rPr lang="en-US" sz="2080" dirty="0"/>
              <a:t>people may also earn income </a:t>
            </a:r>
            <a:r>
              <a:rPr lang="en-US" sz="2080" dirty="0" smtClean="0"/>
              <a:t>from the </a:t>
            </a:r>
            <a:r>
              <a:rPr lang="en-US" sz="2080" dirty="0"/>
              <a:t>other factors of production, for example:</a:t>
            </a:r>
          </a:p>
          <a:p>
            <a:pPr marL="711200" indent="-342900">
              <a:buClr>
                <a:srgbClr val="00B050"/>
              </a:buClr>
              <a:buFont typeface="Arial" panose="020B0604020202020204" pitchFamily="34" charset="0"/>
              <a:buChar char="•"/>
            </a:pPr>
            <a:r>
              <a:rPr lang="en-US" sz="2080" dirty="0" smtClean="0"/>
              <a:t>interest </a:t>
            </a:r>
            <a:r>
              <a:rPr lang="en-US" sz="2080" dirty="0"/>
              <a:t>on savings (return on capital)</a:t>
            </a:r>
          </a:p>
          <a:p>
            <a:pPr marL="711200" indent="-342900">
              <a:buClr>
                <a:srgbClr val="00B050"/>
              </a:buClr>
              <a:buFont typeface="Arial" panose="020B0604020202020204" pitchFamily="34" charset="0"/>
              <a:buChar char="•"/>
            </a:pPr>
            <a:r>
              <a:rPr lang="en-US" sz="2080" dirty="0" smtClean="0"/>
              <a:t>rent </a:t>
            </a:r>
            <a:r>
              <a:rPr lang="en-US" sz="2080" dirty="0"/>
              <a:t>earned from leasing property (return on land)</a:t>
            </a:r>
            <a:endParaRPr lang="en-US" sz="2080" b="1" dirty="0"/>
          </a:p>
          <a:p>
            <a:pPr marL="711200" indent="-342900">
              <a:buClr>
                <a:srgbClr val="00B050"/>
              </a:buClr>
              <a:buFont typeface="Arial" panose="020B0604020202020204" pitchFamily="34" charset="0"/>
              <a:buChar char="•"/>
            </a:pPr>
            <a:r>
              <a:rPr lang="en-US" sz="2080" dirty="0" smtClean="0"/>
              <a:t>dividends </a:t>
            </a:r>
            <a:r>
              <a:rPr lang="en-US" sz="2080" dirty="0"/>
              <a:t>(a share </a:t>
            </a:r>
            <a:r>
              <a:rPr lang="en-US" sz="2080" dirty="0" smtClean="0"/>
              <a:t>of a </a:t>
            </a:r>
            <a:r>
              <a:rPr lang="en-US" sz="2080" dirty="0"/>
              <a:t>company's profits) from </a:t>
            </a:r>
            <a:r>
              <a:rPr lang="en-US" sz="2080" dirty="0" smtClean="0"/>
              <a:t/>
            </a:r>
            <a:br>
              <a:rPr lang="en-US" sz="2080" dirty="0" smtClean="0"/>
            </a:br>
            <a:r>
              <a:rPr lang="en-US" sz="2080" dirty="0" smtClean="0"/>
              <a:t>shares </a:t>
            </a:r>
            <a:r>
              <a:rPr lang="en-US" sz="2080" dirty="0"/>
              <a:t>owned in a company (</a:t>
            </a:r>
            <a:r>
              <a:rPr lang="en-US" sz="2080" dirty="0" smtClean="0"/>
              <a:t>return on </a:t>
            </a:r>
            <a:r>
              <a:rPr lang="en-US" sz="2080" dirty="0"/>
              <a:t>enterprise)</a:t>
            </a:r>
          </a:p>
          <a:p>
            <a:pPr marL="711200" indent="-342900">
              <a:buClr>
                <a:srgbClr val="00B050"/>
              </a:buClr>
              <a:buFont typeface="Arial" panose="020B0604020202020204" pitchFamily="34" charset="0"/>
              <a:buChar char="•"/>
            </a:pPr>
            <a:r>
              <a:rPr lang="en-US" sz="2080" dirty="0" smtClean="0"/>
              <a:t>profits </a:t>
            </a:r>
            <a:r>
              <a:rPr lang="en-US" sz="2080" dirty="0"/>
              <a:t>earned from running a business (return on enterprise).</a:t>
            </a:r>
          </a:p>
          <a:p>
            <a:pPr marL="361950" indent="-342900">
              <a:buClr>
                <a:srgbClr val="00B050"/>
              </a:buClr>
              <a:buFont typeface="Wingdings 3" panose="05040102010807070707" pitchFamily="18" charset="2"/>
              <a:buChar char=""/>
            </a:pPr>
            <a:r>
              <a:rPr lang="en-US" sz="2080" b="1" dirty="0">
                <a:solidFill>
                  <a:srgbClr val="FF0000"/>
                </a:solidFill>
              </a:rPr>
              <a:t>Disposable income</a:t>
            </a:r>
            <a:r>
              <a:rPr lang="en-US" sz="2080" dirty="0">
                <a:solidFill>
                  <a:srgbClr val="FF0000"/>
                </a:solidFill>
              </a:rPr>
              <a:t> </a:t>
            </a:r>
            <a:r>
              <a:rPr lang="en-US" sz="2080" dirty="0"/>
              <a:t>refers to the income earned by an individual after income </a:t>
            </a:r>
            <a:r>
              <a:rPr lang="en-US" sz="2080" dirty="0" smtClean="0"/>
              <a:t>tax and other </a:t>
            </a:r>
            <a:r>
              <a:rPr lang="en-US" sz="2080" dirty="0"/>
              <a:t>charges such as pension </a:t>
            </a:r>
            <a:r>
              <a:rPr lang="en-US" sz="2080" dirty="0" smtClean="0"/>
              <a:t>contributions </a:t>
            </a:r>
            <a:r>
              <a:rPr lang="en-US" sz="2080" dirty="0"/>
              <a:t>and trade union fees (see Chapter 8) </a:t>
            </a:r>
            <a:r>
              <a:rPr lang="en-US" sz="2080" dirty="0" smtClean="0"/>
              <a:t>have been </a:t>
            </a:r>
            <a:r>
              <a:rPr lang="en-US" sz="2080" dirty="0"/>
              <a:t>deducted. It is therefore the amount of income a person has available to </a:t>
            </a:r>
            <a:r>
              <a:rPr lang="en-US" sz="2080" dirty="0" smtClean="0"/>
              <a:t>spend on </a:t>
            </a:r>
            <a:r>
              <a:rPr lang="en-US" sz="2080" dirty="0"/>
              <a:t>goods and services. There is a </a:t>
            </a:r>
            <a:r>
              <a:rPr lang="en-US" sz="2080" dirty="0" smtClean="0"/>
              <a:t>positive </a:t>
            </a:r>
            <a:r>
              <a:rPr lang="en-US" sz="2080" dirty="0"/>
              <a:t>relationship between the level of </a:t>
            </a:r>
            <a:r>
              <a:rPr lang="en-US" sz="2080" dirty="0" smtClean="0"/>
              <a:t>spending and </a:t>
            </a:r>
            <a:r>
              <a:rPr lang="en-US" sz="2080" dirty="0"/>
              <a:t>the income earned - higher levels of disposable income usually lead to </a:t>
            </a:r>
            <a:r>
              <a:rPr lang="en-US" sz="2080" dirty="0" smtClean="0"/>
              <a:t>higher spending</a:t>
            </a:r>
            <a:r>
              <a:rPr lang="en-US" sz="2080" dirty="0"/>
              <a:t>.</a:t>
            </a:r>
          </a:p>
        </p:txBody>
      </p:sp>
      <p:pic>
        <p:nvPicPr>
          <p:cNvPr id="45058" name="Picture 2" descr="Image result for cairo shopping mall"/>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1141"/>
          <a:stretch/>
        </p:blipFill>
        <p:spPr bwMode="auto">
          <a:xfrm>
            <a:off x="7001542" y="2424382"/>
            <a:ext cx="1818930" cy="13646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0736627"/>
      </p:ext>
    </p:extLst>
  </p:cSld>
  <p:clrMapOvr>
    <a:masterClrMapping/>
  </p:clrMapOvr>
  <p:transition advClick="0"/>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3.4 – Income and Expenditure – Key Terms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909310"/>
          </a:xfrm>
          <a:prstGeom prst="rect">
            <a:avLst/>
          </a:prstGeom>
        </p:spPr>
        <p:txBody>
          <a:bodyPr wrap="square">
            <a:spAutoFit/>
          </a:bodyPr>
          <a:lstStyle/>
          <a:p>
            <a:pPr marL="19050">
              <a:buClr>
                <a:srgbClr val="00B050"/>
              </a:buClr>
            </a:pPr>
            <a:r>
              <a:rPr lang="en-US" sz="1760" b="1" dirty="0" smtClean="0">
                <a:solidFill>
                  <a:srgbClr val="FF0000"/>
                </a:solidFill>
              </a:rPr>
              <a:t>Bad </a:t>
            </a:r>
            <a:r>
              <a:rPr lang="en-US" sz="1760" b="1" dirty="0">
                <a:solidFill>
                  <a:srgbClr val="FF0000"/>
                </a:solidFill>
              </a:rPr>
              <a:t>debts</a:t>
            </a:r>
            <a:r>
              <a:rPr lang="en-US" sz="1760" dirty="0">
                <a:solidFill>
                  <a:srgbClr val="FF0000"/>
                </a:solidFill>
              </a:rPr>
              <a:t> </a:t>
            </a:r>
            <a:r>
              <a:rPr lang="en-US" sz="1760" dirty="0" smtClean="0"/>
              <a:t>occur when people and businesses cannot repay a loan</a:t>
            </a:r>
            <a:r>
              <a:rPr lang="en-US" sz="1760" dirty="0"/>
              <a:t>.</a:t>
            </a:r>
          </a:p>
          <a:p>
            <a:pPr marL="19050">
              <a:buClr>
                <a:srgbClr val="00B050"/>
              </a:buClr>
            </a:pPr>
            <a:r>
              <a:rPr lang="en-US" sz="1760" b="1" dirty="0">
                <a:solidFill>
                  <a:srgbClr val="FF0000"/>
                </a:solidFill>
              </a:rPr>
              <a:t>Borrowing</a:t>
            </a:r>
            <a:r>
              <a:rPr lang="en-US" sz="1760" dirty="0">
                <a:solidFill>
                  <a:srgbClr val="FF0000"/>
                </a:solidFill>
              </a:rPr>
              <a:t> </a:t>
            </a:r>
            <a:r>
              <a:rPr lang="en-US" sz="1760" dirty="0"/>
              <a:t>occurs when an individual, firm or the government takes out a loan from </a:t>
            </a:r>
            <a:r>
              <a:rPr lang="en-US" sz="1760" dirty="0" smtClean="0"/>
              <a:t>a financial </a:t>
            </a:r>
            <a:r>
              <a:rPr lang="en-US" sz="1760" dirty="0"/>
              <a:t>institution</a:t>
            </a:r>
            <a:r>
              <a:rPr lang="en-US" sz="1760" dirty="0" smtClean="0"/>
              <a:t>, paying back the debt with interest over a period of time</a:t>
            </a:r>
            <a:r>
              <a:rPr lang="en-US" sz="1760" dirty="0"/>
              <a:t>.</a:t>
            </a:r>
          </a:p>
          <a:p>
            <a:pPr marL="19050">
              <a:buClr>
                <a:srgbClr val="00B050"/>
              </a:buClr>
            </a:pPr>
            <a:r>
              <a:rPr lang="en-US" sz="1760" b="1" dirty="0" smtClean="0">
                <a:solidFill>
                  <a:srgbClr val="FF0000"/>
                </a:solidFill>
              </a:rPr>
              <a:t>Collateral</a:t>
            </a:r>
            <a:r>
              <a:rPr lang="en-US" sz="1760" dirty="0" smtClean="0">
                <a:solidFill>
                  <a:srgbClr val="FF0000"/>
                </a:solidFill>
              </a:rPr>
              <a:t> </a:t>
            </a:r>
            <a:r>
              <a:rPr lang="en-US" sz="1760" dirty="0" smtClean="0"/>
              <a:t>means security for a </a:t>
            </a:r>
            <a:r>
              <a:rPr lang="en-US" sz="1760" dirty="0"/>
              <a:t>loan</a:t>
            </a:r>
            <a:r>
              <a:rPr lang="en-US" sz="1760" dirty="0" smtClean="0"/>
              <a:t>, e.g., property in the case of a mortgage, or the car purchased in the case of a car loan</a:t>
            </a:r>
            <a:r>
              <a:rPr lang="en-US" sz="1760" dirty="0"/>
              <a:t>.</a:t>
            </a:r>
          </a:p>
          <a:p>
            <a:pPr marL="19050">
              <a:buClr>
                <a:srgbClr val="00B050"/>
              </a:buClr>
            </a:pPr>
            <a:r>
              <a:rPr lang="en-US" sz="1760" b="1" dirty="0">
                <a:solidFill>
                  <a:srgbClr val="FF0000"/>
                </a:solidFill>
              </a:rPr>
              <a:t>Conspicuous consumption</a:t>
            </a:r>
            <a:r>
              <a:rPr lang="en-US" sz="1760" dirty="0">
                <a:solidFill>
                  <a:srgbClr val="FF0000"/>
                </a:solidFill>
              </a:rPr>
              <a:t> </a:t>
            </a:r>
            <a:r>
              <a:rPr lang="en-US" sz="1760" dirty="0"/>
              <a:t>occurs when people purchase highly expensive goods </a:t>
            </a:r>
            <a:r>
              <a:rPr lang="en-US" sz="1760" dirty="0" smtClean="0"/>
              <a:t>and services due to status or a desired image</a:t>
            </a:r>
            <a:r>
              <a:rPr lang="en-US" sz="1760" dirty="0"/>
              <a:t>.</a:t>
            </a:r>
          </a:p>
          <a:p>
            <a:pPr marL="19050">
              <a:buClr>
                <a:srgbClr val="00B050"/>
              </a:buClr>
            </a:pPr>
            <a:r>
              <a:rPr lang="en-US" sz="1760" b="1" dirty="0">
                <a:solidFill>
                  <a:srgbClr val="FF0000"/>
                </a:solidFill>
              </a:rPr>
              <a:t>Consumer </a:t>
            </a:r>
            <a:r>
              <a:rPr lang="en-US" sz="1760" b="1" dirty="0" smtClean="0">
                <a:solidFill>
                  <a:srgbClr val="FF0000"/>
                </a:solidFill>
              </a:rPr>
              <a:t>spending</a:t>
            </a:r>
            <a:r>
              <a:rPr lang="en-US" sz="1760" dirty="0" smtClean="0">
                <a:solidFill>
                  <a:srgbClr val="FF0000"/>
                </a:solidFill>
              </a:rPr>
              <a:t> </a:t>
            </a:r>
            <a:r>
              <a:rPr lang="en-US" sz="1760" dirty="0"/>
              <a:t>refers to the amount of household expenditure per time period.</a:t>
            </a:r>
          </a:p>
          <a:p>
            <a:pPr marL="19050">
              <a:buClr>
                <a:srgbClr val="00B050"/>
              </a:buClr>
            </a:pPr>
            <a:r>
              <a:rPr lang="en-US" sz="1760" b="1" dirty="0">
                <a:solidFill>
                  <a:srgbClr val="FF0000"/>
                </a:solidFill>
              </a:rPr>
              <a:t>Disposable income</a:t>
            </a:r>
            <a:r>
              <a:rPr lang="en-US" sz="1760" dirty="0">
                <a:solidFill>
                  <a:srgbClr val="FF0000"/>
                </a:solidFill>
              </a:rPr>
              <a:t> </a:t>
            </a:r>
            <a:r>
              <a:rPr lang="en-US" sz="1760" dirty="0"/>
              <a:t>refers to the earnings of an individual after income tax and </a:t>
            </a:r>
            <a:r>
              <a:rPr lang="en-US" sz="1760" dirty="0" smtClean="0"/>
              <a:t>other charges </a:t>
            </a:r>
            <a:r>
              <a:rPr lang="en-US" sz="1760" dirty="0"/>
              <a:t>have been deducted.</a:t>
            </a:r>
          </a:p>
          <a:p>
            <a:pPr marL="19050">
              <a:buClr>
                <a:srgbClr val="00B050"/>
              </a:buClr>
            </a:pPr>
            <a:r>
              <a:rPr lang="en-US" sz="1760" b="1" dirty="0">
                <a:solidFill>
                  <a:srgbClr val="FF0000"/>
                </a:solidFill>
              </a:rPr>
              <a:t>Dissaving</a:t>
            </a:r>
            <a:r>
              <a:rPr lang="en-US" sz="1760" dirty="0">
                <a:solidFill>
                  <a:srgbClr val="FF0000"/>
                </a:solidFill>
              </a:rPr>
              <a:t> </a:t>
            </a:r>
            <a:r>
              <a:rPr lang="en-US" sz="1760" dirty="0" smtClean="0"/>
              <a:t>occurs when people spend their savings</a:t>
            </a:r>
            <a:r>
              <a:rPr lang="en-US" sz="1760" dirty="0"/>
              <a:t>.</a:t>
            </a:r>
          </a:p>
          <a:p>
            <a:pPr marL="19050">
              <a:buClr>
                <a:srgbClr val="00B050"/>
              </a:buClr>
            </a:pPr>
            <a:r>
              <a:rPr lang="en-US" sz="1760" b="1" dirty="0">
                <a:solidFill>
                  <a:srgbClr val="FF0000"/>
                </a:solidFill>
              </a:rPr>
              <a:t>Income</a:t>
            </a:r>
            <a:r>
              <a:rPr lang="en-US" sz="1760" dirty="0">
                <a:solidFill>
                  <a:srgbClr val="FF0000"/>
                </a:solidFill>
              </a:rPr>
              <a:t> </a:t>
            </a:r>
            <a:r>
              <a:rPr lang="en-US" sz="1760" dirty="0"/>
              <a:t>is the total amount of earnings an individual receives in a period of time. It </a:t>
            </a:r>
            <a:r>
              <a:rPr lang="en-US" sz="1760" dirty="0" smtClean="0"/>
              <a:t>may consist of wages, interest, dividends, profits and rental income</a:t>
            </a:r>
            <a:r>
              <a:rPr lang="en-US" sz="1760" dirty="0"/>
              <a:t>.</a:t>
            </a:r>
          </a:p>
          <a:p>
            <a:pPr marL="19050">
              <a:buClr>
                <a:srgbClr val="00B050"/>
              </a:buClr>
            </a:pPr>
            <a:r>
              <a:rPr lang="en-US" sz="1760" b="1" dirty="0">
                <a:solidFill>
                  <a:srgbClr val="FF0000"/>
                </a:solidFill>
              </a:rPr>
              <a:t>Mortgage</a:t>
            </a:r>
            <a:r>
              <a:rPr lang="en-US" sz="1760" dirty="0">
                <a:solidFill>
                  <a:srgbClr val="FF0000"/>
                </a:solidFill>
              </a:rPr>
              <a:t> </a:t>
            </a:r>
            <a:r>
              <a:rPr lang="en-US" sz="1760" dirty="0" smtClean="0"/>
              <a:t>is a secured loan for the purchase of property</a:t>
            </a:r>
            <a:r>
              <a:rPr lang="en-US" sz="1760" dirty="0"/>
              <a:t>.</a:t>
            </a:r>
          </a:p>
          <a:p>
            <a:pPr marL="19050">
              <a:buClr>
                <a:srgbClr val="00B050"/>
              </a:buClr>
            </a:pPr>
            <a:r>
              <a:rPr lang="en-US" sz="1760" b="1" dirty="0">
                <a:solidFill>
                  <a:srgbClr val="FF0000"/>
                </a:solidFill>
              </a:rPr>
              <a:t>Saving</a:t>
            </a:r>
            <a:r>
              <a:rPr lang="en-US" sz="1760" dirty="0">
                <a:solidFill>
                  <a:srgbClr val="FF0000"/>
                </a:solidFill>
              </a:rPr>
              <a:t> </a:t>
            </a:r>
            <a:r>
              <a:rPr lang="en-US" sz="1760" dirty="0"/>
              <a:t>occurs when a person puts aside some of their current income for future </a:t>
            </a:r>
            <a:r>
              <a:rPr lang="en-US" sz="1760" dirty="0" smtClean="0"/>
              <a:t>spending.</a:t>
            </a:r>
            <a:endParaRPr lang="en-US" sz="1760" dirty="0"/>
          </a:p>
          <a:p>
            <a:pPr marL="19050">
              <a:buClr>
                <a:srgbClr val="00B050"/>
              </a:buClr>
            </a:pPr>
            <a:r>
              <a:rPr lang="en-US" sz="1760" b="1" dirty="0">
                <a:solidFill>
                  <a:srgbClr val="FF0000"/>
                </a:solidFill>
              </a:rPr>
              <a:t>Savings ratio</a:t>
            </a:r>
            <a:r>
              <a:rPr lang="en-US" sz="1760" dirty="0">
                <a:solidFill>
                  <a:srgbClr val="FF0000"/>
                </a:solidFill>
              </a:rPr>
              <a:t> </a:t>
            </a:r>
            <a:r>
              <a:rPr lang="en-US" sz="1760" dirty="0"/>
              <a:t>refers to the proportion of household income which is saved instead </a:t>
            </a:r>
            <a:r>
              <a:rPr lang="en-US" sz="1760" dirty="0" smtClean="0"/>
              <a:t>of consumed </a:t>
            </a:r>
            <a:r>
              <a:rPr lang="en-US" sz="1760" dirty="0"/>
              <a:t>in an economy.</a:t>
            </a:r>
          </a:p>
          <a:p>
            <a:pPr marL="19050">
              <a:buClr>
                <a:srgbClr val="00B050"/>
              </a:buClr>
            </a:pPr>
            <a:r>
              <a:rPr lang="en-US" sz="1760" b="1" dirty="0">
                <a:solidFill>
                  <a:srgbClr val="FF0000"/>
                </a:solidFill>
              </a:rPr>
              <a:t>Wealth</a:t>
            </a:r>
            <a:r>
              <a:rPr lang="en-US" sz="1760" dirty="0">
                <a:solidFill>
                  <a:srgbClr val="FF0000"/>
                </a:solidFill>
              </a:rPr>
              <a:t> </a:t>
            </a:r>
            <a:r>
              <a:rPr lang="en-US" sz="1760" dirty="0"/>
              <a:t>is measured by the value of assets a person owns minus their </a:t>
            </a:r>
            <a:r>
              <a:rPr lang="en-US" sz="1760" dirty="0" smtClean="0"/>
              <a:t>liabilities </a:t>
            </a:r>
            <a:r>
              <a:rPr lang="en-US" sz="1760" dirty="0"/>
              <a:t>(the </a:t>
            </a:r>
            <a:r>
              <a:rPr lang="en-US" sz="1760" dirty="0" smtClean="0"/>
              <a:t>amount they </a:t>
            </a:r>
            <a:r>
              <a:rPr lang="en-US" sz="1760" dirty="0"/>
              <a:t>owe to others).</a:t>
            </a:r>
          </a:p>
        </p:txBody>
      </p:sp>
    </p:spTree>
    <p:extLst>
      <p:ext uri="{BB962C8B-B14F-4D97-AF65-F5344CB8AC3E}">
        <p14:creationId xmlns:p14="http://schemas.microsoft.com/office/powerpoint/2010/main" val="1347012976"/>
      </p:ext>
    </p:extLst>
  </p:cSld>
  <p:clrMapOvr>
    <a:masterClrMapping/>
  </p:clrMapOvr>
  <p:transition advClick="0"/>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233294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80" dirty="0"/>
              <a:t>Direct taxation (see Chapter 17) reduces the amount of income a person </a:t>
            </a:r>
            <a:r>
              <a:rPr lang="en-US" sz="2080" dirty="0" smtClean="0"/>
              <a:t>receives</a:t>
            </a:r>
            <a:r>
              <a:rPr lang="en-US" sz="2080" dirty="0"/>
              <a:t>.</a:t>
            </a:r>
          </a:p>
          <a:p>
            <a:pPr marL="361950" indent="-342900">
              <a:buClr>
                <a:srgbClr val="00B050"/>
              </a:buClr>
              <a:buFont typeface="Wingdings 3" panose="05040102010807070707" pitchFamily="18" charset="2"/>
              <a:buChar char=""/>
            </a:pPr>
            <a:r>
              <a:rPr lang="en-US" sz="2080" dirty="0"/>
              <a:t>So higher income tax rates can lower the </a:t>
            </a:r>
            <a:r>
              <a:rPr lang="en-US" sz="2080" dirty="0" smtClean="0"/>
              <a:t>level </a:t>
            </a:r>
            <a:r>
              <a:rPr lang="en-US" sz="2080" dirty="0"/>
              <a:t>of disposable income and </a:t>
            </a:r>
            <a:r>
              <a:rPr lang="en-US" sz="2080" dirty="0" smtClean="0"/>
              <a:t>therefore consumption</a:t>
            </a:r>
            <a:r>
              <a:rPr lang="en-US" sz="2080" dirty="0"/>
              <a:t>. Table 9.1 shows the reasons why different income groups have </a:t>
            </a:r>
            <a:r>
              <a:rPr lang="en-US" sz="2080" dirty="0" smtClean="0"/>
              <a:t>different expenditure </a:t>
            </a:r>
            <a:r>
              <a:rPr lang="en-US" sz="2080" dirty="0"/>
              <a:t>patterns (spending, saving and borrowing</a:t>
            </a:r>
            <a:r>
              <a:rPr lang="en-US" sz="2080" dirty="0" smtClean="0"/>
              <a:t>).</a:t>
            </a:r>
          </a:p>
          <a:p>
            <a:pPr marL="19050">
              <a:buClr>
                <a:srgbClr val="00B050"/>
              </a:buClr>
            </a:pPr>
            <a:r>
              <a:rPr lang="en-US" sz="2080" b="1" dirty="0" smtClean="0"/>
              <a:t>Table 9.1</a:t>
            </a:r>
            <a:r>
              <a:rPr lang="en-US" sz="2080" dirty="0" smtClean="0"/>
              <a:t> - Reasons for different expenditure patterns</a:t>
            </a:r>
            <a:endParaRPr lang="en-US" sz="2080" dirty="0"/>
          </a:p>
        </p:txBody>
      </p:sp>
      <p:graphicFrame>
        <p:nvGraphicFramePr>
          <p:cNvPr id="2" name="Table 1"/>
          <p:cNvGraphicFramePr>
            <a:graphicFrameLocks noGrp="1"/>
          </p:cNvGraphicFramePr>
          <p:nvPr/>
        </p:nvGraphicFramePr>
        <p:xfrm>
          <a:off x="251519" y="3474274"/>
          <a:ext cx="8568952" cy="3032760"/>
        </p:xfrm>
        <a:graphic>
          <a:graphicData uri="http://schemas.openxmlformats.org/drawingml/2006/table">
            <a:tbl>
              <a:tblPr firstRow="1" bandRow="1">
                <a:tableStyleId>{5C22544A-7EE6-4342-B048-85BDC9FD1C3A}</a:tableStyleId>
              </a:tblPr>
              <a:tblGrid>
                <a:gridCol w="1008113"/>
                <a:gridCol w="1944216"/>
                <a:gridCol w="1800200"/>
                <a:gridCol w="3816423"/>
              </a:tblGrid>
              <a:tr h="370840">
                <a:tc>
                  <a:txBody>
                    <a:bodyPr/>
                    <a:lstStyle/>
                    <a:p>
                      <a:r>
                        <a:rPr lang="en-GB" sz="1700" dirty="0" smtClean="0">
                          <a:latin typeface="Arial" panose="020B0604020202020204" pitchFamily="34" charset="0"/>
                          <a:cs typeface="Arial" panose="020B0604020202020204" pitchFamily="34" charset="0"/>
                        </a:rPr>
                        <a:t>Income group</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Spending</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Saving</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Borrowing</a:t>
                      </a:r>
                      <a:endParaRPr lang="en-GB" sz="1700" dirty="0">
                        <a:latin typeface="Arial" panose="020B0604020202020204" pitchFamily="34" charset="0"/>
                        <a:cs typeface="Arial" panose="020B0604020202020204" pitchFamily="34" charset="0"/>
                      </a:endParaRPr>
                    </a:p>
                  </a:txBody>
                  <a:tcPr/>
                </a:tc>
              </a:tr>
              <a:tr h="370840">
                <a:tc>
                  <a:txBody>
                    <a:bodyPr/>
                    <a:lstStyle/>
                    <a:p>
                      <a:r>
                        <a:rPr lang="en-GB" sz="1700" dirty="0" smtClean="0">
                          <a:latin typeface="Arial" panose="020B0604020202020204" pitchFamily="34" charset="0"/>
                          <a:cs typeface="Arial" panose="020B0604020202020204" pitchFamily="34" charset="0"/>
                        </a:rPr>
                        <a:t>Low</a:t>
                      </a:r>
                      <a:endParaRPr lang="en-GB" sz="17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GB" sz="1700" dirty="0" smtClean="0">
                          <a:latin typeface="Arial" panose="020B0604020202020204" pitchFamily="34" charset="0"/>
                          <a:cs typeface="Arial" panose="020B0604020202020204" pitchFamily="34" charset="0"/>
                        </a:rPr>
                        <a:t>Spend most of their income</a:t>
                      </a:r>
                      <a:r>
                        <a:rPr lang="en-GB" sz="1700" baseline="0" dirty="0" smtClean="0">
                          <a:latin typeface="Arial" panose="020B0604020202020204" pitchFamily="34" charset="0"/>
                          <a:cs typeface="Arial" panose="020B0604020202020204" pitchFamily="34" charset="0"/>
                        </a:rPr>
                        <a:t> on necessities (e.g. food, clothing and housing)</a:t>
                      </a:r>
                      <a:endParaRPr lang="en-GB" sz="17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Tends to be low as there is not much income </a:t>
                      </a: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left over after spending on necessities.</a:t>
                      </a:r>
                      <a:endParaRPr lang="en-GB" sz="17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Borrow to fund their </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expenditure on capital items (</a:t>
                      </a:r>
                      <a:r>
                        <a:rPr kumimoji="0" lang="en-US" sz="1700" b="0" i="0" u="none" strike="noStrike" kern="1200" baseline="0" dirty="0" err="1" smtClean="0">
                          <a:solidFill>
                            <a:schemeClr val="dk1"/>
                          </a:solidFill>
                          <a:latin typeface="Arial" panose="020B0604020202020204" pitchFamily="34" charset="0"/>
                          <a:ea typeface="+mn-ea"/>
                          <a:cs typeface="Arial" panose="020B0604020202020204" pitchFamily="34" charset="0"/>
                        </a:rPr>
                        <a:t>e.g</a:t>
                      </a: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 . furniture, cars and </a:t>
                      </a: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computers)</a:t>
                      </a:r>
                    </a:p>
                    <a:p>
                      <a:pPr marL="285750" indent="-285750">
                        <a:buFont typeface="Arial" panose="020B0604020202020204" pitchFamily="34" charset="0"/>
                        <a:buChar char="•"/>
                      </a:pPr>
                      <a:r>
                        <a:rPr kumimoji="0" lang="en-US" sz="1700" b="0" i="0" u="none" strike="noStrike" kern="1200" baseline="0" dirty="0" smtClean="0">
                          <a:solidFill>
                            <a:schemeClr val="dk1"/>
                          </a:solidFill>
                          <a:latin typeface="Arial" panose="020B0604020202020204" pitchFamily="34" charset="0"/>
                          <a:ea typeface="+mn-ea"/>
                          <a:cs typeface="Arial" panose="020B0604020202020204" pitchFamily="34" charset="0"/>
                        </a:rPr>
                        <a:t>In extreme circumstances </a:t>
                      </a: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people may borrow to fund current expenditure on necessities</a:t>
                      </a:r>
                    </a:p>
                    <a:p>
                      <a:pPr marL="285750" indent="-285750">
                        <a:buFont typeface="Arial" panose="020B0604020202020204" pitchFamily="34" charset="0"/>
                        <a:buChar char="•"/>
                      </a:pPr>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Banks less likely to lend money to low-income earners as they represent higher risk.</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205678273"/>
      </p:ext>
    </p:extLst>
  </p:cSld>
  <p:clrMapOvr>
    <a:masterClrMapping/>
  </p:clrMapOvr>
  <p:transition advClick="0"/>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412421"/>
          </a:xfrm>
          <a:prstGeom prst="rect">
            <a:avLst/>
          </a:prstGeom>
        </p:spPr>
        <p:txBody>
          <a:bodyPr wrap="square">
            <a:spAutoFit/>
          </a:bodyPr>
          <a:lstStyle/>
          <a:p>
            <a:pPr marL="19050">
              <a:buClr>
                <a:srgbClr val="00B050"/>
              </a:buClr>
            </a:pPr>
            <a:r>
              <a:rPr lang="en-US" sz="2080" b="1" dirty="0" smtClean="0"/>
              <a:t>Table 9.1</a:t>
            </a:r>
            <a:r>
              <a:rPr lang="en-US" sz="2080" dirty="0" smtClean="0"/>
              <a:t> - Reasons for different expenditure patterns</a:t>
            </a:r>
            <a:endParaRPr lang="en-US" sz="2080" dirty="0"/>
          </a:p>
        </p:txBody>
      </p:sp>
      <p:graphicFrame>
        <p:nvGraphicFramePr>
          <p:cNvPr id="2" name="Table 1"/>
          <p:cNvGraphicFramePr>
            <a:graphicFrameLocks noGrp="1"/>
          </p:cNvGraphicFramePr>
          <p:nvPr/>
        </p:nvGraphicFramePr>
        <p:xfrm>
          <a:off x="251519" y="1484784"/>
          <a:ext cx="8568952" cy="5151120"/>
        </p:xfrm>
        <a:graphic>
          <a:graphicData uri="http://schemas.openxmlformats.org/drawingml/2006/table">
            <a:tbl>
              <a:tblPr firstRow="1" bandRow="1">
                <a:tableStyleId>{5C22544A-7EE6-4342-B048-85BDC9FD1C3A}</a:tableStyleId>
              </a:tblPr>
              <a:tblGrid>
                <a:gridCol w="1008113"/>
                <a:gridCol w="2304256"/>
                <a:gridCol w="1944216"/>
                <a:gridCol w="3312367"/>
              </a:tblGrid>
              <a:tr h="370840">
                <a:tc>
                  <a:txBody>
                    <a:bodyPr/>
                    <a:lstStyle/>
                    <a:p>
                      <a:r>
                        <a:rPr lang="en-GB" sz="1600" dirty="0" smtClean="0">
                          <a:latin typeface="Arial" panose="020B0604020202020204" pitchFamily="34" charset="0"/>
                          <a:cs typeface="Arial" panose="020B0604020202020204" pitchFamily="34" charset="0"/>
                        </a:rPr>
                        <a:t>Income group</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Spending</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Saving</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Borrowing</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Middle</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Spend on necessities and some luxuries </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Spend a lower proportion of their income on food and other necessities</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Tends to save some money </a:t>
                      </a:r>
                      <a:r>
                        <a:rPr kumimoji="0" lang="en-IE" sz="1600" b="0" i="0" u="none" strike="noStrike" kern="1200" baseline="0" dirty="0" smtClean="0">
                          <a:solidFill>
                            <a:schemeClr val="dk1"/>
                          </a:solidFill>
                          <a:latin typeface="Arial" panose="020B0604020202020204" pitchFamily="34" charset="0"/>
                          <a:ea typeface="+mn-ea"/>
                          <a:cs typeface="Arial" panose="020B0604020202020204" pitchFamily="34" charset="0"/>
                        </a:rPr>
                        <a:t>from their wages or salaries.</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Borrow money to fund expenditure on capital items (e.g. . furniture, cars and computers)</a:t>
                      </a:r>
                    </a:p>
                    <a:p>
                      <a:pPr marL="285750" indent="-285750">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Use credit cards to pay for both capital and current expenditure</a:t>
                      </a:r>
                    </a:p>
                    <a:p>
                      <a:pPr marL="285750" indent="-285750">
                        <a:buFont typeface="Arial" panose="020B0604020202020204" pitchFamily="34" charset="0"/>
                        <a:buChar char="•"/>
                      </a:pP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Take out a </a:t>
                      </a:r>
                      <a:r>
                        <a:rPr kumimoji="0" lang="en-US" sz="1600" b="1" i="0" u="none" strike="noStrike" kern="1200" baseline="0" dirty="0" smtClean="0">
                          <a:solidFill>
                            <a:srgbClr val="FF0000"/>
                          </a:solidFill>
                          <a:latin typeface="Arial" panose="020B0604020202020204" pitchFamily="34" charset="0"/>
                          <a:ea typeface="+mn-ea"/>
                          <a:cs typeface="Arial" panose="020B0604020202020204" pitchFamily="34" charset="0"/>
                        </a:rPr>
                        <a:t>mortgage</a:t>
                      </a:r>
                      <a:r>
                        <a:rPr kumimoji="0" lang="en-US" sz="1600" b="0" i="0" u="none" strike="noStrike" kern="1200" baseline="0" dirty="0" smtClean="0">
                          <a:solidFill>
                            <a:srgbClr val="FF0000"/>
                          </a:solidFill>
                          <a:latin typeface="Arial" panose="020B0604020202020204" pitchFamily="34" charset="0"/>
                          <a:ea typeface="+mn-ea"/>
                          <a:cs typeface="Arial" panose="020B0604020202020204" pitchFamily="34" charset="0"/>
                        </a:rPr>
                        <a:t> </a:t>
                      </a:r>
                      <a:r>
                        <a:rPr kumimoji="0" lang="en-US" sz="1600" b="0" i="0" u="none" strike="noStrike" kern="1200" baseline="0" dirty="0" smtClean="0">
                          <a:solidFill>
                            <a:schemeClr val="dk1"/>
                          </a:solidFill>
                          <a:latin typeface="Arial" panose="020B0604020202020204" pitchFamily="34" charset="0"/>
                          <a:ea typeface="+mn-ea"/>
                          <a:cs typeface="Arial" panose="020B0604020202020204" pitchFamily="34" charset="0"/>
                        </a:rPr>
                        <a:t>(long-term secured loan) to purchase a home</a:t>
                      </a:r>
                      <a:endParaRPr lang="en-GB" sz="1600" dirty="0">
                        <a:latin typeface="Arial" panose="020B0604020202020204" pitchFamily="34" charset="0"/>
                        <a:cs typeface="Arial" panose="020B0604020202020204" pitchFamily="34" charset="0"/>
                      </a:endParaRPr>
                    </a:p>
                  </a:txBody>
                  <a:tcPr/>
                </a:tc>
              </a:tr>
              <a:tr h="370840">
                <a:tc>
                  <a:txBody>
                    <a:bodyPr/>
                    <a:lstStyle/>
                    <a:p>
                      <a:r>
                        <a:rPr lang="en-GB" sz="1600" dirty="0" smtClean="0">
                          <a:latin typeface="Arial" panose="020B0604020202020204" pitchFamily="34" charset="0"/>
                          <a:cs typeface="Arial" panose="020B0604020202020204" pitchFamily="34" charset="0"/>
                        </a:rPr>
                        <a:t>High</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Spend the smallest proportion of income on necessities (compared with</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other income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earners) </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Purchase luxury goods and services</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High level of savings possible </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Save a greater proportion of their income than other income groups.</a:t>
                      </a:r>
                      <a:endParaRPr lang="en-GB" sz="1600" dirty="0">
                        <a:latin typeface="Arial" panose="020B0604020202020204" pitchFamily="34" charset="0"/>
                        <a:cs typeface="Arial" panose="020B0604020202020204" pitchFamily="34" charset="0"/>
                      </a:endParaRPr>
                    </a:p>
                  </a:txBody>
                  <a:tcPr/>
                </a:tc>
                <a:tc>
                  <a:txBody>
                    <a:bodyPr/>
                    <a:lstStyle/>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Borrowing occurs but there</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is only a small risk of not</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being able to repay loans</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and mortgages</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Banks lend money rather</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easily to high-income earners</a:t>
                      </a:r>
                    </a:p>
                    <a:p>
                      <a:pPr marL="285750" indent="-285750">
                        <a:buFont typeface="Arial" panose="020B0604020202020204" pitchFamily="34" charset="0"/>
                        <a:buChar char="•"/>
                      </a:pPr>
                      <a:r>
                        <a:rPr lang="en-US" sz="1600" dirty="0" smtClean="0">
                          <a:latin typeface="Arial" panose="020B0604020202020204" pitchFamily="34" charset="0"/>
                          <a:cs typeface="Arial" panose="020B0604020202020204" pitchFamily="34" charset="0"/>
                        </a:rPr>
                        <a:t>Generally, there is less of</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a need to borrow money</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to fund items of capital</a:t>
                      </a:r>
                      <a:r>
                        <a:rPr lang="en-US" sz="1600" baseline="0" dirty="0" smtClean="0">
                          <a:latin typeface="Arial" panose="020B0604020202020204" pitchFamily="34" charset="0"/>
                          <a:cs typeface="Arial" panose="020B0604020202020204" pitchFamily="34" charset="0"/>
                        </a:rPr>
                        <a:t> </a:t>
                      </a:r>
                      <a:r>
                        <a:rPr lang="en-US" sz="1600" dirty="0" smtClean="0">
                          <a:latin typeface="Arial" panose="020B0604020202020204" pitchFamily="34" charset="0"/>
                          <a:cs typeface="Arial" panose="020B0604020202020204" pitchFamily="34" charset="0"/>
                        </a:rPr>
                        <a:t>expenditure</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479604072"/>
      </p:ext>
    </p:extLst>
  </p:cSld>
  <p:clrMapOvr>
    <a:masterClrMapping/>
  </p:clrMapOvr>
  <p:transition advClick="0"/>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105259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80" dirty="0"/>
              <a:t>Low-income earners spend a greater proportion of their income on </a:t>
            </a:r>
            <a:r>
              <a:rPr lang="en-US" sz="2080" dirty="0" smtClean="0"/>
              <a:t>fund and necessities</a:t>
            </a:r>
            <a:r>
              <a:rPr lang="en-US" sz="2080" dirty="0"/>
              <a:t>, whereas high -income earners will </a:t>
            </a:r>
            <a:r>
              <a:rPr lang="en-US" sz="2080" dirty="0" smtClean="0"/>
              <a:t>spend </a:t>
            </a:r>
            <a:r>
              <a:rPr lang="en-US" sz="2080" dirty="0"/>
              <a:t>a lower proportion of </a:t>
            </a:r>
            <a:r>
              <a:rPr lang="en-US" sz="2080" dirty="0" smtClean="0"/>
              <a:t>their income </a:t>
            </a:r>
            <a:r>
              <a:rPr lang="en-US" sz="2080" dirty="0"/>
              <a:t>on </a:t>
            </a:r>
            <a:r>
              <a:rPr lang="en-US" sz="2080" dirty="0" smtClean="0"/>
              <a:t>food </a:t>
            </a:r>
            <a:r>
              <a:rPr lang="en-US" sz="2080" dirty="0"/>
              <a:t>and </a:t>
            </a:r>
            <a:r>
              <a:rPr lang="en-US" sz="2080" dirty="0" smtClean="0"/>
              <a:t>necessities</a:t>
            </a:r>
            <a:r>
              <a:rPr lang="en-US" sz="2080" dirty="0"/>
              <a:t>.</a:t>
            </a:r>
          </a:p>
        </p:txBody>
      </p:sp>
      <p:sp>
        <p:nvSpPr>
          <p:cNvPr id="7" name="Rectangle 6"/>
          <p:cNvSpPr/>
          <p:nvPr/>
        </p:nvSpPr>
        <p:spPr>
          <a:xfrm>
            <a:off x="251520" y="2132856"/>
            <a:ext cx="8568952" cy="1015663"/>
          </a:xfrm>
          <a:prstGeom prst="rect">
            <a:avLst/>
          </a:prstGeom>
          <a:solidFill>
            <a:schemeClr val="accent6">
              <a:lumMod val="60000"/>
              <a:lumOff val="4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US" sz="2000" dirty="0">
                <a:latin typeface="Arial" panose="020B0604020202020204" pitchFamily="34" charset="0"/>
                <a:cs typeface="Arial" panose="020B0604020202020204" pitchFamily="34" charset="0"/>
              </a:rPr>
              <a:t>Identify all your sources of income and </a:t>
            </a:r>
            <a:r>
              <a:rPr lang="en-US" sz="2000" dirty="0" smtClean="0">
                <a:latin typeface="Arial" panose="020B0604020202020204" pitchFamily="34" charset="0"/>
                <a:cs typeface="Arial" panose="020B0604020202020204" pitchFamily="34" charset="0"/>
              </a:rPr>
              <a:t>list </a:t>
            </a:r>
            <a:r>
              <a:rPr lang="en-US" sz="2000" dirty="0">
                <a:latin typeface="Arial" panose="020B0604020202020204" pitchFamily="34" charset="0"/>
                <a:cs typeface="Arial" panose="020B0604020202020204" pitchFamily="34" charset="0"/>
              </a:rPr>
              <a:t>the factors that influence how much of </a:t>
            </a:r>
            <a:r>
              <a:rPr lang="en-US" sz="2000" dirty="0" smtClean="0">
                <a:latin typeface="Arial" panose="020B0604020202020204" pitchFamily="34" charset="0"/>
                <a:cs typeface="Arial" panose="020B0604020202020204" pitchFamily="34" charset="0"/>
              </a:rPr>
              <a:t>your income </a:t>
            </a:r>
            <a:r>
              <a:rPr lang="en-US" sz="2000" dirty="0">
                <a:latin typeface="Arial" panose="020B0604020202020204" pitchFamily="34" charset="0"/>
                <a:cs typeface="Arial" panose="020B0604020202020204" pitchFamily="34" charset="0"/>
              </a:rPr>
              <a:t>you spend.</a:t>
            </a:r>
            <a:endParaRPr lang="en-GB" sz="2000" dirty="0">
              <a:latin typeface="Arial" panose="020B0604020202020204" pitchFamily="34" charset="0"/>
              <a:cs typeface="Arial" panose="020B0604020202020204" pitchFamily="34" charset="0"/>
            </a:endParaRPr>
          </a:p>
        </p:txBody>
      </p:sp>
      <p:sp>
        <p:nvSpPr>
          <p:cNvPr id="3" name="Rectangle 2"/>
          <p:cNvSpPr/>
          <p:nvPr/>
        </p:nvSpPr>
        <p:spPr>
          <a:xfrm>
            <a:off x="467544" y="6165304"/>
            <a:ext cx="8174674" cy="461665"/>
          </a:xfrm>
          <a:prstGeom prst="rect">
            <a:avLst/>
          </a:prstGeom>
        </p:spPr>
        <p:txBody>
          <a:bodyPr wrap="none">
            <a:spAutoFit/>
          </a:bodyPr>
          <a:lstStyle/>
          <a:p>
            <a:r>
              <a:rPr lang="en-US" sz="2400" b="1" dirty="0">
                <a:solidFill>
                  <a:srgbClr val="313131"/>
                </a:solidFill>
                <a:latin typeface="Arial" panose="020B0604020202020204" pitchFamily="34" charset="0"/>
              </a:rPr>
              <a:t>Figure </a:t>
            </a:r>
            <a:r>
              <a:rPr lang="en-US" sz="2400" b="1" dirty="0">
                <a:solidFill>
                  <a:srgbClr val="484848"/>
                </a:solidFill>
                <a:latin typeface="Arial" panose="020B0604020202020204" pitchFamily="34" charset="0"/>
              </a:rPr>
              <a:t>9</a:t>
            </a:r>
            <a:r>
              <a:rPr lang="en-US" sz="2400" b="1" dirty="0">
                <a:solidFill>
                  <a:srgbClr val="212020"/>
                </a:solidFill>
                <a:latin typeface="Arial" panose="020B0604020202020204" pitchFamily="34" charset="0"/>
              </a:rPr>
              <a:t>.1 </a:t>
            </a:r>
            <a:r>
              <a:rPr lang="en-US" sz="2400" b="1" dirty="0" smtClean="0">
                <a:solidFill>
                  <a:srgbClr val="212020"/>
                </a:solidFill>
                <a:latin typeface="Arial" panose="020B0604020202020204" pitchFamily="34" charset="0"/>
              </a:rPr>
              <a:t>- </a:t>
            </a:r>
            <a:r>
              <a:rPr lang="en-US" sz="2400" dirty="0" smtClean="0">
                <a:solidFill>
                  <a:srgbClr val="484848"/>
                </a:solidFill>
                <a:latin typeface="Arial" panose="020B0604020202020204" pitchFamily="34" charset="0"/>
              </a:rPr>
              <a:t>What </a:t>
            </a:r>
            <a:r>
              <a:rPr lang="en-US" sz="2400" dirty="0">
                <a:solidFill>
                  <a:srgbClr val="484848"/>
                </a:solidFill>
                <a:latin typeface="Arial" panose="020B0604020202020204" pitchFamily="34" charset="0"/>
              </a:rPr>
              <a:t>Americans spend their </a:t>
            </a:r>
            <a:r>
              <a:rPr lang="en-US" sz="2400" dirty="0">
                <a:solidFill>
                  <a:srgbClr val="595959"/>
                </a:solidFill>
                <a:latin typeface="Arial" panose="020B0604020202020204" pitchFamily="34" charset="0"/>
              </a:rPr>
              <a:t>money on (2012)</a:t>
            </a:r>
            <a:endParaRPr lang="en-GB" sz="6000" dirty="0"/>
          </a:p>
        </p:txBody>
      </p:sp>
      <p:pic>
        <p:nvPicPr>
          <p:cNvPr id="4" name="Picture 3"/>
          <p:cNvPicPr>
            <a:picLocks noChangeAspect="1"/>
          </p:cNvPicPr>
          <p:nvPr/>
        </p:nvPicPr>
        <p:blipFill rotWithShape="1">
          <a:blip r:embed="rId3"/>
          <a:srcRect l="27000" t="54506" r="32046" b="11406"/>
          <a:stretch/>
        </p:blipFill>
        <p:spPr>
          <a:xfrm>
            <a:off x="4437281" y="3682097"/>
            <a:ext cx="4383191" cy="2051159"/>
          </a:xfrm>
          <a:prstGeom prst="rect">
            <a:avLst/>
          </a:prstGeom>
        </p:spPr>
      </p:pic>
      <p:pic>
        <p:nvPicPr>
          <p:cNvPr id="9" name="Picture 8"/>
          <p:cNvPicPr>
            <a:picLocks noChangeAspect="1"/>
          </p:cNvPicPr>
          <p:nvPr/>
        </p:nvPicPr>
        <p:blipFill rotWithShape="1">
          <a:blip r:embed="rId3"/>
          <a:srcRect l="27000" t="16734" r="32046" b="46594"/>
          <a:stretch/>
        </p:blipFill>
        <p:spPr>
          <a:xfrm>
            <a:off x="269951" y="3681916"/>
            <a:ext cx="4086025" cy="2057065"/>
          </a:xfrm>
          <a:prstGeom prst="rect">
            <a:avLst/>
          </a:prstGeom>
        </p:spPr>
      </p:pic>
    </p:spTree>
    <p:extLst>
      <p:ext uri="{BB962C8B-B14F-4D97-AF65-F5344CB8AC3E}">
        <p14:creationId xmlns:p14="http://schemas.microsoft.com/office/powerpoint/2010/main" val="843521813"/>
      </p:ext>
    </p:extLst>
  </p:cSld>
  <p:clrMapOvr>
    <a:masterClrMapping/>
  </p:clrMapOvr>
  <p:transition advClick="0"/>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265303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a:t>Figure 9.1 shows the proportion of income spent by </a:t>
            </a:r>
            <a:r>
              <a:rPr lang="en-US" sz="2100" dirty="0" smtClean="0"/>
              <a:t>low - </a:t>
            </a:r>
            <a:r>
              <a:rPr lang="en-US" sz="2100" dirty="0"/>
              <a:t>and </a:t>
            </a:r>
            <a:r>
              <a:rPr lang="en-US" sz="2100" dirty="0" smtClean="0"/>
              <a:t>high -income households </a:t>
            </a:r>
            <a:r>
              <a:rPr lang="en-US" sz="2100" dirty="0"/>
              <a:t>on food eaten at home in the USA (</a:t>
            </a:r>
            <a:r>
              <a:rPr lang="en-US" sz="2100" dirty="0" smtClean="0"/>
              <a:t>10.2% </a:t>
            </a:r>
            <a:r>
              <a:rPr lang="en-US" sz="2100" dirty="0"/>
              <a:t>and </a:t>
            </a:r>
            <a:r>
              <a:rPr lang="en-US" sz="2100" dirty="0" smtClean="0"/>
              <a:t>5.4% respectively</a:t>
            </a:r>
            <a:r>
              <a:rPr lang="en-US" sz="2100" dirty="0"/>
              <a:t>). A </a:t>
            </a:r>
            <a:r>
              <a:rPr lang="en-US" sz="2100" dirty="0" smtClean="0"/>
              <a:t>low-income </a:t>
            </a:r>
            <a:r>
              <a:rPr lang="en-US" sz="2100" dirty="0"/>
              <a:t>household spends </a:t>
            </a:r>
            <a:r>
              <a:rPr lang="en-US" sz="2100" dirty="0" smtClean="0"/>
              <a:t>54.1% of its </a:t>
            </a:r>
            <a:r>
              <a:rPr lang="en-US" sz="2100" dirty="0"/>
              <a:t>income </a:t>
            </a:r>
            <a:r>
              <a:rPr lang="en-US" sz="2100" dirty="0" smtClean="0"/>
              <a:t>on necessities </a:t>
            </a:r>
            <a:r>
              <a:rPr lang="en-US" sz="2100" dirty="0"/>
              <a:t>(</a:t>
            </a:r>
            <a:r>
              <a:rPr lang="en-US" sz="2100" dirty="0" smtClean="0"/>
              <a:t>food, </a:t>
            </a:r>
            <a:r>
              <a:rPr lang="en-US" sz="2100" dirty="0"/>
              <a:t>housing, utilities, clothing and shoes) and only </a:t>
            </a:r>
            <a:r>
              <a:rPr lang="en-US" sz="2100" dirty="0" smtClean="0"/>
              <a:t>2.6% on savings </a:t>
            </a:r>
            <a:r>
              <a:rPr lang="en-US" sz="2100" dirty="0"/>
              <a:t>for retirement. </a:t>
            </a:r>
            <a:endParaRPr lang="en-US" sz="2100" dirty="0" smtClean="0"/>
          </a:p>
          <a:p>
            <a:pPr marL="361950" indent="-342900">
              <a:buClr>
                <a:srgbClr val="00B050"/>
              </a:buClr>
              <a:buFont typeface="Wingdings 3" panose="05040102010807070707" pitchFamily="18" charset="2"/>
              <a:buChar char=""/>
            </a:pPr>
            <a:r>
              <a:rPr lang="en-US" sz="2100" dirty="0" smtClean="0"/>
              <a:t>By </a:t>
            </a:r>
            <a:r>
              <a:rPr lang="en-US" sz="2100" dirty="0"/>
              <a:t>contrast, a high-income earner is able to </a:t>
            </a:r>
            <a:r>
              <a:rPr lang="en-US" sz="2100" dirty="0" smtClean="0"/>
              <a:t>save 15.9% of </a:t>
            </a:r>
            <a:r>
              <a:rPr lang="en-US" sz="2100" dirty="0"/>
              <a:t>their salary and spend </a:t>
            </a:r>
            <a:r>
              <a:rPr lang="en-US" sz="2100" dirty="0" smtClean="0"/>
              <a:t>4.4% </a:t>
            </a:r>
            <a:r>
              <a:rPr lang="en-US" sz="2100" dirty="0"/>
              <a:t>on education. Remember that </a:t>
            </a:r>
            <a:r>
              <a:rPr lang="en-US" sz="2100" dirty="0" smtClean="0"/>
              <a:t>15.9% of a $150,000 </a:t>
            </a:r>
            <a:r>
              <a:rPr lang="en-US" sz="2100" dirty="0"/>
              <a:t>income is much greater than </a:t>
            </a:r>
            <a:r>
              <a:rPr lang="en-US" sz="2100" dirty="0" smtClean="0"/>
              <a:t>2.6% of a </a:t>
            </a:r>
            <a:r>
              <a:rPr lang="en-US" sz="2100" dirty="0"/>
              <a:t>$</a:t>
            </a:r>
            <a:r>
              <a:rPr lang="en-US" sz="2100" dirty="0" smtClean="0"/>
              <a:t>19,000 </a:t>
            </a:r>
            <a:r>
              <a:rPr lang="en-US" sz="2100" dirty="0"/>
              <a:t>income!</a:t>
            </a:r>
          </a:p>
        </p:txBody>
      </p:sp>
      <p:sp>
        <p:nvSpPr>
          <p:cNvPr id="3" name="Rectangle 2"/>
          <p:cNvSpPr/>
          <p:nvPr/>
        </p:nvSpPr>
        <p:spPr>
          <a:xfrm>
            <a:off x="467544" y="6165304"/>
            <a:ext cx="8174674" cy="461665"/>
          </a:xfrm>
          <a:prstGeom prst="rect">
            <a:avLst/>
          </a:prstGeom>
        </p:spPr>
        <p:txBody>
          <a:bodyPr wrap="none">
            <a:spAutoFit/>
          </a:bodyPr>
          <a:lstStyle/>
          <a:p>
            <a:r>
              <a:rPr lang="en-US" sz="2400" b="1" dirty="0">
                <a:solidFill>
                  <a:srgbClr val="313131"/>
                </a:solidFill>
                <a:latin typeface="Arial" panose="020B0604020202020204" pitchFamily="34" charset="0"/>
              </a:rPr>
              <a:t>Figure </a:t>
            </a:r>
            <a:r>
              <a:rPr lang="en-US" sz="2400" b="1" dirty="0">
                <a:solidFill>
                  <a:srgbClr val="484848"/>
                </a:solidFill>
                <a:latin typeface="Arial" panose="020B0604020202020204" pitchFamily="34" charset="0"/>
              </a:rPr>
              <a:t>9</a:t>
            </a:r>
            <a:r>
              <a:rPr lang="en-US" sz="2400" b="1" dirty="0">
                <a:solidFill>
                  <a:srgbClr val="212020"/>
                </a:solidFill>
                <a:latin typeface="Arial" panose="020B0604020202020204" pitchFamily="34" charset="0"/>
              </a:rPr>
              <a:t>.1 </a:t>
            </a:r>
            <a:r>
              <a:rPr lang="en-US" sz="2400" b="1" dirty="0" smtClean="0">
                <a:solidFill>
                  <a:srgbClr val="212020"/>
                </a:solidFill>
                <a:latin typeface="Arial" panose="020B0604020202020204" pitchFamily="34" charset="0"/>
              </a:rPr>
              <a:t>- </a:t>
            </a:r>
            <a:r>
              <a:rPr lang="en-US" sz="2400" dirty="0" smtClean="0">
                <a:solidFill>
                  <a:srgbClr val="484848"/>
                </a:solidFill>
                <a:latin typeface="Arial" panose="020B0604020202020204" pitchFamily="34" charset="0"/>
              </a:rPr>
              <a:t>What </a:t>
            </a:r>
            <a:r>
              <a:rPr lang="en-US" sz="2400" dirty="0">
                <a:solidFill>
                  <a:srgbClr val="484848"/>
                </a:solidFill>
                <a:latin typeface="Arial" panose="020B0604020202020204" pitchFamily="34" charset="0"/>
              </a:rPr>
              <a:t>Americans spend their </a:t>
            </a:r>
            <a:r>
              <a:rPr lang="en-US" sz="2400" dirty="0">
                <a:solidFill>
                  <a:srgbClr val="595959"/>
                </a:solidFill>
                <a:latin typeface="Arial" panose="020B0604020202020204" pitchFamily="34" charset="0"/>
              </a:rPr>
              <a:t>money on (2012)</a:t>
            </a:r>
            <a:endParaRPr lang="en-GB" sz="6000" dirty="0"/>
          </a:p>
        </p:txBody>
      </p:sp>
      <p:pic>
        <p:nvPicPr>
          <p:cNvPr id="4" name="Picture 3"/>
          <p:cNvPicPr>
            <a:picLocks noChangeAspect="1"/>
          </p:cNvPicPr>
          <p:nvPr/>
        </p:nvPicPr>
        <p:blipFill rotWithShape="1">
          <a:blip r:embed="rId3"/>
          <a:srcRect l="27000" t="54506" r="32046" b="11406"/>
          <a:stretch/>
        </p:blipFill>
        <p:spPr>
          <a:xfrm>
            <a:off x="4437281" y="4077253"/>
            <a:ext cx="4383191" cy="2051159"/>
          </a:xfrm>
          <a:prstGeom prst="rect">
            <a:avLst/>
          </a:prstGeom>
        </p:spPr>
      </p:pic>
      <p:pic>
        <p:nvPicPr>
          <p:cNvPr id="9" name="Picture 8"/>
          <p:cNvPicPr>
            <a:picLocks noChangeAspect="1"/>
          </p:cNvPicPr>
          <p:nvPr/>
        </p:nvPicPr>
        <p:blipFill rotWithShape="1">
          <a:blip r:embed="rId3"/>
          <a:srcRect l="27000" t="16734" r="32046" b="46594"/>
          <a:stretch/>
        </p:blipFill>
        <p:spPr>
          <a:xfrm>
            <a:off x="269951" y="4077072"/>
            <a:ext cx="4086025" cy="2057065"/>
          </a:xfrm>
          <a:prstGeom prst="rect">
            <a:avLst/>
          </a:prstGeom>
        </p:spPr>
      </p:pic>
    </p:spTree>
    <p:extLst>
      <p:ext uri="{BB962C8B-B14F-4D97-AF65-F5344CB8AC3E}">
        <p14:creationId xmlns:p14="http://schemas.microsoft.com/office/powerpoint/2010/main" val="1596094922"/>
      </p:ext>
    </p:extLst>
  </p:cSld>
  <p:clrMapOvr>
    <a:masterClrMapping/>
  </p:clrMapOvr>
  <p:transition advClick="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73866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a:t>Figures </a:t>
            </a:r>
            <a:r>
              <a:rPr lang="en-US" sz="2100" dirty="0" smtClean="0"/>
              <a:t>9.2-9.5 </a:t>
            </a:r>
            <a:r>
              <a:rPr lang="en-US" sz="2100" dirty="0"/>
              <a:t>show the recent trends in real household disposable income </a:t>
            </a:r>
            <a:r>
              <a:rPr lang="en-US" sz="2100" dirty="0" smtClean="0"/>
              <a:t>and consumer </a:t>
            </a:r>
            <a:r>
              <a:rPr lang="en-US" sz="2100" dirty="0"/>
              <a:t>spending in the </a:t>
            </a:r>
            <a:r>
              <a:rPr lang="en-US" sz="2100" dirty="0" smtClean="0"/>
              <a:t>US, </a:t>
            </a:r>
            <a:r>
              <a:rPr lang="en-US" sz="2100" dirty="0"/>
              <a:t>Japan and the </a:t>
            </a:r>
            <a:r>
              <a:rPr lang="en-US" sz="2100" dirty="0" smtClean="0"/>
              <a:t>UK.</a:t>
            </a:r>
            <a:endParaRPr lang="en-US" sz="2100" dirty="0"/>
          </a:p>
        </p:txBody>
      </p:sp>
      <p:sp>
        <p:nvSpPr>
          <p:cNvPr id="3" name="Rectangle 2"/>
          <p:cNvSpPr/>
          <p:nvPr/>
        </p:nvSpPr>
        <p:spPr>
          <a:xfrm>
            <a:off x="251520" y="5805264"/>
            <a:ext cx="8568952" cy="830997"/>
          </a:xfrm>
          <a:prstGeom prst="rect">
            <a:avLst/>
          </a:prstGeom>
        </p:spPr>
        <p:txBody>
          <a:bodyPr wrap="square">
            <a:spAutoFit/>
          </a:bodyPr>
          <a:lstStyle/>
          <a:p>
            <a:r>
              <a:rPr lang="en-US" sz="2400" b="1" dirty="0">
                <a:solidFill>
                  <a:srgbClr val="313131"/>
                </a:solidFill>
                <a:latin typeface="Arial" panose="020B0604020202020204" pitchFamily="34" charset="0"/>
              </a:rPr>
              <a:t>Figure 9.2 </a:t>
            </a:r>
            <a:r>
              <a:rPr lang="en-US" sz="2400" b="1" dirty="0" smtClean="0">
                <a:solidFill>
                  <a:srgbClr val="313131"/>
                </a:solidFill>
                <a:latin typeface="Arial" panose="020B0604020202020204" pitchFamily="34" charset="0"/>
              </a:rPr>
              <a:t>- </a:t>
            </a:r>
            <a:r>
              <a:rPr lang="en-US" sz="2400" dirty="0" smtClean="0">
                <a:solidFill>
                  <a:srgbClr val="313131"/>
                </a:solidFill>
                <a:latin typeface="Arial" panose="020B0604020202020204" pitchFamily="34" charset="0"/>
              </a:rPr>
              <a:t>Real </a:t>
            </a:r>
            <a:r>
              <a:rPr lang="en-US" sz="2400" dirty="0">
                <a:solidFill>
                  <a:srgbClr val="313131"/>
                </a:solidFill>
                <a:latin typeface="Arial" panose="020B0604020202020204" pitchFamily="34" charset="0"/>
              </a:rPr>
              <a:t>household disposable income in the USA, UK, Japan and the </a:t>
            </a:r>
            <a:r>
              <a:rPr lang="en-US" sz="2400" dirty="0" smtClean="0">
                <a:solidFill>
                  <a:srgbClr val="313131"/>
                </a:solidFill>
                <a:latin typeface="Arial" panose="020B0604020202020204" pitchFamily="34" charset="0"/>
              </a:rPr>
              <a:t>Eurozone, 2008-11</a:t>
            </a:r>
            <a:r>
              <a:rPr lang="en-US" sz="2400" dirty="0">
                <a:solidFill>
                  <a:srgbClr val="313131"/>
                </a:solidFill>
                <a:latin typeface="Arial" panose="020B0604020202020204" pitchFamily="34" charset="0"/>
              </a:rPr>
              <a:t>(%</a:t>
            </a:r>
            <a:r>
              <a:rPr lang="en-US" sz="2400" dirty="0" smtClean="0">
                <a:solidFill>
                  <a:srgbClr val="313131"/>
                </a:solidFill>
                <a:latin typeface="Arial" panose="020B0604020202020204" pitchFamily="34" charset="0"/>
              </a:rPr>
              <a:t>annual growth rates</a:t>
            </a:r>
            <a:r>
              <a:rPr lang="en-US" sz="2400" dirty="0">
                <a:solidFill>
                  <a:srgbClr val="313131"/>
                </a:solidFill>
                <a:latin typeface="Arial" panose="020B0604020202020204" pitchFamily="34" charset="0"/>
              </a:rPr>
              <a:t>)</a:t>
            </a:r>
            <a:endParaRPr lang="en-GB" sz="6000" dirty="0"/>
          </a:p>
        </p:txBody>
      </p:sp>
      <p:pic>
        <p:nvPicPr>
          <p:cNvPr id="2" name="Picture 1"/>
          <p:cNvPicPr>
            <a:picLocks noChangeAspect="1"/>
          </p:cNvPicPr>
          <p:nvPr/>
        </p:nvPicPr>
        <p:blipFill rotWithShape="1">
          <a:blip r:embed="rId3"/>
          <a:srcRect l="26756" t="34640" r="40591" b="29923"/>
          <a:stretch/>
        </p:blipFill>
        <p:spPr>
          <a:xfrm>
            <a:off x="1155812" y="1844824"/>
            <a:ext cx="6512532" cy="3973747"/>
          </a:xfrm>
          <a:prstGeom prst="rect">
            <a:avLst/>
          </a:prstGeom>
        </p:spPr>
      </p:pic>
    </p:spTree>
    <p:extLst>
      <p:ext uri="{BB962C8B-B14F-4D97-AF65-F5344CB8AC3E}">
        <p14:creationId xmlns:p14="http://schemas.microsoft.com/office/powerpoint/2010/main" val="532030414"/>
      </p:ext>
    </p:extLst>
  </p:cSld>
  <p:clrMapOvr>
    <a:masterClrMapping/>
  </p:clrMapOvr>
  <p:transition advClick="0"/>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73866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a:t>Figures </a:t>
            </a:r>
            <a:r>
              <a:rPr lang="en-US" sz="2100" dirty="0" smtClean="0"/>
              <a:t>9.2-9.5 </a:t>
            </a:r>
            <a:r>
              <a:rPr lang="en-US" sz="2100" dirty="0"/>
              <a:t>show the recent trends in real household disposable income </a:t>
            </a:r>
            <a:r>
              <a:rPr lang="en-US" sz="2100" dirty="0" smtClean="0"/>
              <a:t>and consumer </a:t>
            </a:r>
            <a:r>
              <a:rPr lang="en-US" sz="2100" dirty="0"/>
              <a:t>spending in the </a:t>
            </a:r>
            <a:r>
              <a:rPr lang="en-US" sz="2100" dirty="0" smtClean="0"/>
              <a:t>US, </a:t>
            </a:r>
            <a:r>
              <a:rPr lang="en-US" sz="2100" dirty="0"/>
              <a:t>Japan and the </a:t>
            </a:r>
            <a:r>
              <a:rPr lang="en-US" sz="2100" dirty="0" smtClean="0"/>
              <a:t>UK.</a:t>
            </a:r>
            <a:endParaRPr lang="en-US" sz="2100" dirty="0"/>
          </a:p>
        </p:txBody>
      </p:sp>
      <p:sp>
        <p:nvSpPr>
          <p:cNvPr id="3" name="Rectangle 2"/>
          <p:cNvSpPr/>
          <p:nvPr/>
        </p:nvSpPr>
        <p:spPr>
          <a:xfrm>
            <a:off x="251520" y="5805264"/>
            <a:ext cx="8568952" cy="830997"/>
          </a:xfrm>
          <a:prstGeom prst="rect">
            <a:avLst/>
          </a:prstGeom>
        </p:spPr>
        <p:txBody>
          <a:bodyPr wrap="square">
            <a:spAutoFit/>
          </a:bodyPr>
          <a:lstStyle/>
          <a:p>
            <a:r>
              <a:rPr lang="en-US" sz="2400" b="1" dirty="0" smtClean="0">
                <a:solidFill>
                  <a:srgbClr val="313131"/>
                </a:solidFill>
                <a:latin typeface="Arial" panose="020B0604020202020204" pitchFamily="34" charset="0"/>
              </a:rPr>
              <a:t>Figure 9.3 </a:t>
            </a:r>
            <a:r>
              <a:rPr lang="en-US" sz="2400" dirty="0" smtClean="0">
                <a:solidFill>
                  <a:srgbClr val="313131"/>
                </a:solidFill>
                <a:latin typeface="Arial" panose="020B0604020202020204" pitchFamily="34" charset="0"/>
              </a:rPr>
              <a:t>- Consumer spending in the United States (</a:t>
            </a:r>
            <a:r>
              <a:rPr lang="en-US" sz="2400" dirty="0" err="1" smtClean="0">
                <a:solidFill>
                  <a:srgbClr val="313131"/>
                </a:solidFill>
                <a:latin typeface="Arial" panose="020B0604020202020204" pitchFamily="34" charset="0"/>
              </a:rPr>
              <a:t>US$bn</a:t>
            </a:r>
            <a:r>
              <a:rPr lang="en-US" sz="2400" dirty="0" smtClean="0">
                <a:solidFill>
                  <a:srgbClr val="313131"/>
                </a:solidFill>
                <a:latin typeface="Arial" panose="020B0604020202020204" pitchFamily="34" charset="0"/>
              </a:rPr>
              <a:t>), 2008-13</a:t>
            </a:r>
            <a:endParaRPr lang="en-GB" sz="6000" dirty="0"/>
          </a:p>
        </p:txBody>
      </p:sp>
      <p:pic>
        <p:nvPicPr>
          <p:cNvPr id="4" name="Picture 3"/>
          <p:cNvPicPr>
            <a:picLocks noChangeAspect="1"/>
          </p:cNvPicPr>
          <p:nvPr/>
        </p:nvPicPr>
        <p:blipFill rotWithShape="1">
          <a:blip r:embed="rId3"/>
          <a:srcRect l="28287" t="20858" r="10282" b="29924"/>
          <a:stretch/>
        </p:blipFill>
        <p:spPr>
          <a:xfrm>
            <a:off x="323528" y="1844824"/>
            <a:ext cx="8496944" cy="3827452"/>
          </a:xfrm>
          <a:prstGeom prst="rect">
            <a:avLst/>
          </a:prstGeom>
        </p:spPr>
      </p:pic>
    </p:spTree>
    <p:extLst>
      <p:ext uri="{BB962C8B-B14F-4D97-AF65-F5344CB8AC3E}">
        <p14:creationId xmlns:p14="http://schemas.microsoft.com/office/powerpoint/2010/main" val="3789247240"/>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49381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60" b="1" dirty="0" smtClean="0">
                <a:solidFill>
                  <a:srgbClr val="FF0000"/>
                </a:solidFill>
              </a:rPr>
              <a:t>Bartering</a:t>
            </a:r>
            <a:r>
              <a:rPr lang="en-US" sz="1960" dirty="0" smtClean="0">
                <a:solidFill>
                  <a:srgbClr val="FF0000"/>
                </a:solidFill>
              </a:rPr>
              <a:t> </a:t>
            </a:r>
            <a:r>
              <a:rPr lang="en-US" sz="1960" dirty="0" smtClean="0"/>
              <a:t>is the act of swapping items in exchange for other items through a process of bargaining </a:t>
            </a:r>
            <a:r>
              <a:rPr lang="en-US" sz="1960" dirty="0"/>
              <a:t>and negotiation.</a:t>
            </a:r>
          </a:p>
          <a:p>
            <a:pPr marL="342900" indent="-342900">
              <a:buClr>
                <a:srgbClr val="00B050"/>
              </a:buClr>
              <a:buFont typeface="Wingdings 3" panose="05040102010807070707" pitchFamily="18" charset="2"/>
              <a:buChar char=""/>
            </a:pPr>
            <a:r>
              <a:rPr lang="en-US" sz="1960" dirty="0"/>
              <a:t>A </a:t>
            </a:r>
            <a:r>
              <a:rPr lang="en-US" sz="1960" b="1" dirty="0" smtClean="0">
                <a:solidFill>
                  <a:srgbClr val="FF0000"/>
                </a:solidFill>
              </a:rPr>
              <a:t>central bank </a:t>
            </a:r>
            <a:r>
              <a:rPr lang="en-US" sz="1960" dirty="0" smtClean="0"/>
              <a:t>is </a:t>
            </a:r>
            <a:r>
              <a:rPr lang="en-US" sz="1960" dirty="0"/>
              <a:t>the monetary authority that oversees and manages the supply of </a:t>
            </a:r>
            <a:r>
              <a:rPr lang="en-US" sz="1960" dirty="0" smtClean="0"/>
              <a:t>money and the banking system of the nation </a:t>
            </a:r>
            <a:r>
              <a:rPr lang="en-US" sz="1960" dirty="0"/>
              <a:t>.</a:t>
            </a:r>
          </a:p>
          <a:p>
            <a:pPr marL="342900" indent="-342900">
              <a:buClr>
                <a:srgbClr val="00B050"/>
              </a:buClr>
              <a:buFont typeface="Wingdings 3" panose="05040102010807070707" pitchFamily="18" charset="2"/>
              <a:buChar char=""/>
            </a:pPr>
            <a:r>
              <a:rPr lang="en-US" sz="1960" b="1" dirty="0">
                <a:solidFill>
                  <a:srgbClr val="FF0000"/>
                </a:solidFill>
              </a:rPr>
              <a:t>Commercial banks </a:t>
            </a:r>
            <a:r>
              <a:rPr lang="en-US" sz="1960" dirty="0" smtClean="0"/>
              <a:t>are retail banks that provide financial services to their customers, such as accepting </a:t>
            </a:r>
            <a:r>
              <a:rPr lang="en-US" sz="1960" dirty="0"/>
              <a:t>savings account deposits and approving bank loans.</a:t>
            </a:r>
          </a:p>
          <a:p>
            <a:pPr marL="342900" indent="-342900">
              <a:buClr>
                <a:srgbClr val="00B050"/>
              </a:buClr>
              <a:buFont typeface="Wingdings 3" panose="05040102010807070707" pitchFamily="18" charset="2"/>
              <a:buChar char=""/>
            </a:pPr>
            <a:r>
              <a:rPr lang="en-US" sz="1960" b="1" dirty="0">
                <a:solidFill>
                  <a:srgbClr val="FF0000"/>
                </a:solidFill>
              </a:rPr>
              <a:t>Functions of money </a:t>
            </a:r>
            <a:r>
              <a:rPr lang="en-US" sz="1960" dirty="0"/>
              <a:t>describes the role that money plays in the economy: money is </a:t>
            </a:r>
            <a:r>
              <a:rPr lang="en-US" sz="1960" dirty="0" smtClean="0"/>
              <a:t>a medium </a:t>
            </a:r>
            <a:r>
              <a:rPr lang="en-US" sz="1960" dirty="0"/>
              <a:t>of exchange, a store of value and a measure of value (or unit of account).</a:t>
            </a:r>
          </a:p>
          <a:p>
            <a:pPr marL="342900" indent="-342900">
              <a:buClr>
                <a:srgbClr val="00B050"/>
              </a:buClr>
              <a:buFont typeface="Wingdings 3" panose="05040102010807070707" pitchFamily="18" charset="2"/>
              <a:buChar char=""/>
            </a:pPr>
            <a:r>
              <a:rPr lang="en-US" sz="1960" b="1" dirty="0">
                <a:solidFill>
                  <a:srgbClr val="FF0000"/>
                </a:solidFill>
              </a:rPr>
              <a:t>Money</a:t>
            </a:r>
            <a:r>
              <a:rPr lang="en-US" sz="1960" dirty="0"/>
              <a:t> </a:t>
            </a:r>
            <a:r>
              <a:rPr lang="en-US" sz="1960" dirty="0" smtClean="0"/>
              <a:t>is anything that is widely accepted as a means of exchange (and acts as a measure and </a:t>
            </a:r>
            <a:r>
              <a:rPr lang="en-US" sz="1960" dirty="0"/>
              <a:t>store of value).</a:t>
            </a:r>
          </a:p>
          <a:p>
            <a:pPr marL="342900" indent="-342900">
              <a:buClr>
                <a:srgbClr val="00B050"/>
              </a:buClr>
              <a:buFont typeface="Wingdings 3" panose="05040102010807070707" pitchFamily="18" charset="2"/>
              <a:buChar char=""/>
            </a:pPr>
            <a:r>
              <a:rPr lang="en-US" sz="1960" b="1" dirty="0">
                <a:solidFill>
                  <a:srgbClr val="FF0000"/>
                </a:solidFill>
              </a:rPr>
              <a:t>Money supply </a:t>
            </a:r>
            <a:r>
              <a:rPr lang="en-US" sz="1960" dirty="0"/>
              <a:t>refers to the amount of money in the economy at a particular point in time.</a:t>
            </a:r>
          </a:p>
          <a:p>
            <a:pPr marL="342900" indent="-342900">
              <a:buClr>
                <a:srgbClr val="00B050"/>
              </a:buClr>
              <a:buFont typeface="Wingdings 3" panose="05040102010807070707" pitchFamily="18" charset="2"/>
              <a:buChar char=""/>
            </a:pPr>
            <a:r>
              <a:rPr lang="en-US" sz="1960" dirty="0" smtClean="0"/>
              <a:t>A </a:t>
            </a:r>
            <a:r>
              <a:rPr lang="en-US" sz="1960" b="1" dirty="0">
                <a:solidFill>
                  <a:srgbClr val="FF0000"/>
                </a:solidFill>
              </a:rPr>
              <a:t>stock exchange </a:t>
            </a:r>
            <a:r>
              <a:rPr lang="en-US" sz="1960" dirty="0" smtClean="0"/>
              <a:t>is an institutional marketplace for trading the shares of public limited companies</a:t>
            </a:r>
            <a:r>
              <a:rPr lang="en-US" sz="1960" dirty="0"/>
              <a:t>.</a:t>
            </a:r>
          </a:p>
        </p:txBody>
      </p:sp>
      <p:sp>
        <p:nvSpPr>
          <p:cNvPr id="8" name="Title 2"/>
          <p:cNvSpPr>
            <a:spLocks noGrp="1"/>
          </p:cNvSpPr>
          <p:nvPr>
            <p:ph type="title"/>
          </p:nvPr>
        </p:nvSpPr>
        <p:spPr>
          <a:xfrm>
            <a:off x="70266" y="72008"/>
            <a:ext cx="8859452" cy="548680"/>
          </a:xfrm>
        </p:spPr>
        <p:txBody>
          <a:bodyPr>
            <a:noAutofit/>
          </a:bodyPr>
          <a:lstStyle/>
          <a:p>
            <a:r>
              <a:rPr lang="en-US" sz="4000" dirty="0" smtClean="0"/>
              <a:t>Section 03 – Key Terms</a:t>
            </a:r>
            <a:endParaRPr lang="en-US" sz="4000" dirty="0"/>
          </a:p>
        </p:txBody>
      </p:sp>
      <p:graphicFrame>
        <p:nvGraphicFramePr>
          <p:cNvPr id="6" name="Table 5"/>
          <p:cNvGraphicFramePr>
            <a:graphicFrameLocks noGrp="1"/>
          </p:cNvGraphicFramePr>
          <p:nvPr>
            <p:extLst>
              <p:ext uri="{D42A27DB-BD31-4B8C-83A1-F6EECF244321}">
                <p14:modId xmlns:p14="http://schemas.microsoft.com/office/powerpoint/2010/main" val="1522085952"/>
              </p:ext>
            </p:extLst>
          </p:nvPr>
        </p:nvGraphicFramePr>
        <p:xfrm>
          <a:off x="7236296" y="1052736"/>
          <a:ext cx="1584176" cy="5544616"/>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65354">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179262">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4473469"/>
      </p:ext>
    </p:extLst>
  </p:cSld>
  <p:clrMapOvr>
    <a:masterClrMapping/>
  </p:clrMapOvr>
  <p:transition advClick="0"/>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73866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a:t>Figures </a:t>
            </a:r>
            <a:r>
              <a:rPr lang="en-US" sz="2100" dirty="0" smtClean="0"/>
              <a:t>9.2-9.5 </a:t>
            </a:r>
            <a:r>
              <a:rPr lang="en-US" sz="2100" dirty="0"/>
              <a:t>show the recent trends in real household disposable income </a:t>
            </a:r>
            <a:r>
              <a:rPr lang="en-US" sz="2100" dirty="0" smtClean="0"/>
              <a:t>and consumer </a:t>
            </a:r>
            <a:r>
              <a:rPr lang="en-US" sz="2100" dirty="0"/>
              <a:t>spending in the </a:t>
            </a:r>
            <a:r>
              <a:rPr lang="en-US" sz="2100" dirty="0" smtClean="0"/>
              <a:t>US, </a:t>
            </a:r>
            <a:r>
              <a:rPr lang="en-US" sz="2100" dirty="0"/>
              <a:t>Japan and the </a:t>
            </a:r>
            <a:r>
              <a:rPr lang="en-US" sz="2100" dirty="0" smtClean="0"/>
              <a:t>UK.</a:t>
            </a:r>
            <a:endParaRPr lang="en-US" sz="2100" dirty="0"/>
          </a:p>
        </p:txBody>
      </p:sp>
      <p:sp>
        <p:nvSpPr>
          <p:cNvPr id="3" name="Rectangle 2"/>
          <p:cNvSpPr/>
          <p:nvPr/>
        </p:nvSpPr>
        <p:spPr>
          <a:xfrm>
            <a:off x="251520" y="5805264"/>
            <a:ext cx="8568952" cy="830997"/>
          </a:xfrm>
          <a:prstGeom prst="rect">
            <a:avLst/>
          </a:prstGeom>
        </p:spPr>
        <p:txBody>
          <a:bodyPr wrap="square">
            <a:spAutoFit/>
          </a:bodyPr>
          <a:lstStyle/>
          <a:p>
            <a:r>
              <a:rPr lang="en-US" sz="2400" b="1" dirty="0" smtClean="0">
                <a:solidFill>
                  <a:srgbClr val="313131"/>
                </a:solidFill>
                <a:latin typeface="Arial" panose="020B0604020202020204" pitchFamily="34" charset="0"/>
              </a:rPr>
              <a:t>Figure 9.4 - </a:t>
            </a:r>
            <a:r>
              <a:rPr lang="en-US" sz="2400" dirty="0" smtClean="0">
                <a:solidFill>
                  <a:srgbClr val="313131"/>
                </a:solidFill>
                <a:latin typeface="Arial" panose="020B0604020202020204" pitchFamily="34" charset="0"/>
              </a:rPr>
              <a:t> Consumer spending in the United Kingdom (£</a:t>
            </a:r>
            <a:r>
              <a:rPr lang="en-US" sz="2400" dirty="0" err="1">
                <a:solidFill>
                  <a:srgbClr val="313131"/>
                </a:solidFill>
                <a:latin typeface="Arial" panose="020B0604020202020204" pitchFamily="34" charset="0"/>
              </a:rPr>
              <a:t>bn</a:t>
            </a:r>
            <a:r>
              <a:rPr lang="en-US" sz="2400" dirty="0" smtClean="0">
                <a:solidFill>
                  <a:srgbClr val="313131"/>
                </a:solidFill>
                <a:latin typeface="Arial" panose="020B0604020202020204" pitchFamily="34" charset="0"/>
              </a:rPr>
              <a:t>), 2008-13</a:t>
            </a:r>
            <a:endParaRPr lang="en-GB" sz="6000" dirty="0"/>
          </a:p>
        </p:txBody>
      </p:sp>
      <p:pic>
        <p:nvPicPr>
          <p:cNvPr id="2" name="Picture 1"/>
          <p:cNvPicPr>
            <a:picLocks noChangeAspect="1"/>
          </p:cNvPicPr>
          <p:nvPr/>
        </p:nvPicPr>
        <p:blipFill rotWithShape="1">
          <a:blip r:embed="rId3"/>
          <a:srcRect l="26957" t="18890" r="8844" b="30907"/>
          <a:stretch/>
        </p:blipFill>
        <p:spPr>
          <a:xfrm>
            <a:off x="323527" y="1772816"/>
            <a:ext cx="8516712" cy="3744416"/>
          </a:xfrm>
          <a:prstGeom prst="rect">
            <a:avLst/>
          </a:prstGeom>
        </p:spPr>
      </p:pic>
    </p:spTree>
    <p:extLst>
      <p:ext uri="{BB962C8B-B14F-4D97-AF65-F5344CB8AC3E}">
        <p14:creationId xmlns:p14="http://schemas.microsoft.com/office/powerpoint/2010/main" val="3092898035"/>
      </p:ext>
    </p:extLst>
  </p:cSld>
  <p:clrMapOvr>
    <a:masterClrMapping/>
  </p:clrMapOvr>
  <p:transition advClick="0"/>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73866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a:t>Figures </a:t>
            </a:r>
            <a:r>
              <a:rPr lang="en-US" sz="2100" dirty="0" smtClean="0"/>
              <a:t>9.2-9.5 </a:t>
            </a:r>
            <a:r>
              <a:rPr lang="en-US" sz="2100" dirty="0"/>
              <a:t>show the recent trends in real household disposable income </a:t>
            </a:r>
            <a:r>
              <a:rPr lang="en-US" sz="2100" dirty="0" smtClean="0"/>
              <a:t>and consumer </a:t>
            </a:r>
            <a:r>
              <a:rPr lang="en-US" sz="2100" dirty="0"/>
              <a:t>spending in the </a:t>
            </a:r>
            <a:r>
              <a:rPr lang="en-US" sz="2100" dirty="0" smtClean="0"/>
              <a:t>US, </a:t>
            </a:r>
            <a:r>
              <a:rPr lang="en-US" sz="2100" dirty="0"/>
              <a:t>Japan and the </a:t>
            </a:r>
            <a:r>
              <a:rPr lang="en-US" sz="2100" dirty="0" smtClean="0"/>
              <a:t>UK.</a:t>
            </a:r>
            <a:endParaRPr lang="en-US" sz="2100" dirty="0"/>
          </a:p>
        </p:txBody>
      </p:sp>
      <p:sp>
        <p:nvSpPr>
          <p:cNvPr id="3" name="Rectangle 2"/>
          <p:cNvSpPr/>
          <p:nvPr/>
        </p:nvSpPr>
        <p:spPr>
          <a:xfrm>
            <a:off x="251520" y="5805264"/>
            <a:ext cx="8568952" cy="461665"/>
          </a:xfrm>
          <a:prstGeom prst="rect">
            <a:avLst/>
          </a:prstGeom>
        </p:spPr>
        <p:txBody>
          <a:bodyPr wrap="square">
            <a:spAutoFit/>
          </a:bodyPr>
          <a:lstStyle/>
          <a:p>
            <a:r>
              <a:rPr lang="en-GB" sz="2400" b="1" dirty="0" smtClean="0"/>
              <a:t>Figure 9.5</a:t>
            </a:r>
            <a:r>
              <a:rPr lang="en-GB" sz="2400" dirty="0" smtClean="0"/>
              <a:t> – Consumer spending in Japan (¥</a:t>
            </a:r>
            <a:r>
              <a:rPr lang="en-GB" sz="2400" dirty="0" err="1"/>
              <a:t>bn</a:t>
            </a:r>
            <a:r>
              <a:rPr lang="en-GB" sz="2400" dirty="0" smtClean="0"/>
              <a:t>), 2008-13</a:t>
            </a:r>
            <a:endParaRPr lang="en-GB" sz="6000" dirty="0"/>
          </a:p>
        </p:txBody>
      </p:sp>
      <p:pic>
        <p:nvPicPr>
          <p:cNvPr id="4" name="Picture 3"/>
          <p:cNvPicPr>
            <a:picLocks noChangeAspect="1"/>
          </p:cNvPicPr>
          <p:nvPr/>
        </p:nvPicPr>
        <p:blipFill rotWithShape="1">
          <a:blip r:embed="rId3"/>
          <a:srcRect l="26565" t="19874" r="8684" b="30907"/>
          <a:stretch/>
        </p:blipFill>
        <p:spPr>
          <a:xfrm>
            <a:off x="323528" y="1858545"/>
            <a:ext cx="8424936" cy="3600400"/>
          </a:xfrm>
          <a:prstGeom prst="rect">
            <a:avLst/>
          </a:prstGeom>
        </p:spPr>
      </p:pic>
    </p:spTree>
    <p:extLst>
      <p:ext uri="{BB962C8B-B14F-4D97-AF65-F5344CB8AC3E}">
        <p14:creationId xmlns:p14="http://schemas.microsoft.com/office/powerpoint/2010/main" val="965397977"/>
      </p:ext>
    </p:extLst>
  </p:cSld>
  <p:clrMapOvr>
    <a:masterClrMapping/>
  </p:clrMapOvr>
  <p:transition advClick="0"/>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97</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2" cy="2677656"/>
          </a:xfrm>
          <a:prstGeom prst="rect">
            <a:avLst/>
          </a:prstGeom>
          <a:solidFill>
            <a:schemeClr val="accent6">
              <a:lumMod val="60000"/>
              <a:lumOff val="40000"/>
            </a:schemeClr>
          </a:solidFill>
          <a:ln w="57150">
            <a:solidFill>
              <a:srgbClr val="002060"/>
            </a:solidFill>
          </a:ln>
        </p:spPr>
        <p:txBody>
          <a:bodyPr wrap="square">
            <a:spAutoFit/>
          </a:bodyPr>
          <a:lstStyle/>
          <a:p>
            <a:r>
              <a:rPr lang="en-GB" sz="2400" b="1" dirty="0">
                <a:latin typeface="Arial" panose="020B0604020202020204" pitchFamily="34" charset="0"/>
                <a:cs typeface="Arial" panose="020B0604020202020204" pitchFamily="34" charset="0"/>
              </a:rPr>
              <a:t>Activity</a:t>
            </a:r>
          </a:p>
          <a:p>
            <a:pPr marL="457200" indent="-457200">
              <a:buFont typeface="+mj-lt"/>
              <a:buAutoNum type="arabicPeriod"/>
            </a:pPr>
            <a:r>
              <a:rPr lang="en-US" sz="2400" dirty="0">
                <a:latin typeface="Arial" panose="020B0604020202020204" pitchFamily="34" charset="0"/>
                <a:cs typeface="Arial" panose="020B0604020202020204" pitchFamily="34" charset="0"/>
              </a:rPr>
              <a:t>With reference to Figures 9.2-9.5, compare the trends in real household </a:t>
            </a:r>
            <a:r>
              <a:rPr lang="en-US" sz="2400" dirty="0" smtClean="0">
                <a:latin typeface="Arial" panose="020B0604020202020204" pitchFamily="34" charset="0"/>
                <a:cs typeface="Arial" panose="020B0604020202020204" pitchFamily="34" charset="0"/>
              </a:rPr>
              <a:t>disposable income </a:t>
            </a:r>
            <a:r>
              <a:rPr lang="en-US" sz="2400" dirty="0">
                <a:latin typeface="Arial" panose="020B0604020202020204" pitchFamily="34" charset="0"/>
                <a:cs typeface="Arial" panose="020B0604020202020204" pitchFamily="34" charset="0"/>
              </a:rPr>
              <a:t>in the </a:t>
            </a:r>
            <a:r>
              <a:rPr lang="en-US" sz="2400" dirty="0" smtClean="0">
                <a:latin typeface="Arial" panose="020B0604020202020204" pitchFamily="34" charset="0"/>
                <a:cs typeface="Arial" panose="020B0604020202020204" pitchFamily="34" charset="0"/>
              </a:rPr>
              <a:t>US, </a:t>
            </a:r>
            <a:r>
              <a:rPr lang="en-US" sz="2400" dirty="0">
                <a:latin typeface="Arial" panose="020B0604020202020204" pitchFamily="34" charset="0"/>
                <a:cs typeface="Arial" panose="020B0604020202020204" pitchFamily="34" charset="0"/>
              </a:rPr>
              <a:t>Japan and the </a:t>
            </a:r>
            <a:r>
              <a:rPr lang="en-US" sz="2400" dirty="0" smtClean="0">
                <a:latin typeface="Arial" panose="020B0604020202020204" pitchFamily="34" charset="0"/>
                <a:cs typeface="Arial" panose="020B0604020202020204" pitchFamily="34" charset="0"/>
              </a:rPr>
              <a:t>UK </a:t>
            </a:r>
            <a:r>
              <a:rPr lang="en-US" sz="2400" dirty="0">
                <a:latin typeface="Arial" panose="020B0604020202020204" pitchFamily="34" charset="0"/>
                <a:cs typeface="Arial" panose="020B0604020202020204" pitchFamily="34" charset="0"/>
              </a:rPr>
              <a:t>from 2008 to 2012 </a:t>
            </a:r>
            <a:r>
              <a:rPr lang="en-US" sz="2400" dirty="0" smtClean="0">
                <a:latin typeface="Arial" panose="020B0604020202020204" pitchFamily="34" charset="0"/>
                <a:cs typeface="Arial" panose="020B0604020202020204" pitchFamily="34" charset="0"/>
              </a:rPr>
              <a:t>with consumer spending in these countries</a:t>
            </a:r>
            <a:r>
              <a:rPr lang="en-US" sz="2400" dirty="0">
                <a:latin typeface="Arial" panose="020B0604020202020204" pitchFamily="34" charset="0"/>
                <a:cs typeface="Arial" panose="020B0604020202020204" pitchFamily="34" charset="0"/>
              </a:rPr>
              <a:t>.</a:t>
            </a:r>
          </a:p>
          <a:p>
            <a:pPr marL="457200" indent="-457200">
              <a:buFont typeface="+mj-lt"/>
              <a:buAutoNum type="arabicPeriod"/>
            </a:pPr>
            <a:r>
              <a:rPr lang="en-US" sz="2400" dirty="0" smtClean="0">
                <a:latin typeface="Arial" panose="020B0604020202020204" pitchFamily="34" charset="0"/>
                <a:cs typeface="Arial" panose="020B0604020202020204" pitchFamily="34" charset="0"/>
              </a:rPr>
              <a:t>Determine </a:t>
            </a:r>
            <a:r>
              <a:rPr lang="en-US" sz="2400" dirty="0">
                <a:latin typeface="Arial" panose="020B0604020202020204" pitchFamily="34" charset="0"/>
                <a:cs typeface="Arial" panose="020B0604020202020204" pitchFamily="34" charset="0"/>
              </a:rPr>
              <a:t>whether there is a positive relationship between the two variables.</a:t>
            </a:r>
            <a:endParaRPr lang="en-GB" sz="2400" dirty="0">
              <a:latin typeface="Arial" panose="020B0604020202020204" pitchFamily="34" charset="0"/>
              <a:cs typeface="Arial" panose="020B0604020202020204" pitchFamily="34" charset="0"/>
            </a:endParaRPr>
          </a:p>
        </p:txBody>
      </p:sp>
      <p:sp>
        <p:nvSpPr>
          <p:cNvPr id="11" name="Rectangle 10"/>
          <p:cNvSpPr/>
          <p:nvPr/>
        </p:nvSpPr>
        <p:spPr>
          <a:xfrm>
            <a:off x="251520" y="3919696"/>
            <a:ext cx="8568952" cy="2677656"/>
          </a:xfrm>
          <a:prstGeom prst="rect">
            <a:avLst/>
          </a:prstGeom>
          <a:solidFill>
            <a:schemeClr val="accent5">
              <a:lumMod val="40000"/>
              <a:lumOff val="60000"/>
            </a:schemeClr>
          </a:solidFill>
          <a:ln w="57150">
            <a:solidFill>
              <a:srgbClr val="002060"/>
            </a:solidFill>
          </a:ln>
        </p:spPr>
        <p:txBody>
          <a:bodyPr wrap="square">
            <a:spAutoFit/>
          </a:bodyPr>
          <a:lstStyle/>
          <a:p>
            <a:r>
              <a:rPr lang="en-GB" sz="2400" b="1" dirty="0">
                <a:latin typeface="Arial" panose="020B0604020202020204" pitchFamily="34" charset="0"/>
                <a:cs typeface="Arial" panose="020B0604020202020204" pitchFamily="34" charset="0"/>
              </a:rPr>
              <a:t>Activity</a:t>
            </a:r>
          </a:p>
          <a:p>
            <a:r>
              <a:rPr lang="en-US" sz="2400" dirty="0">
                <a:latin typeface="Arial" panose="020B0604020202020204" pitchFamily="34" charset="0"/>
                <a:cs typeface="Arial" panose="020B0604020202020204" pitchFamily="34" charset="0"/>
              </a:rPr>
              <a:t>When revising </a:t>
            </a:r>
            <a:r>
              <a:rPr lang="en-US" sz="2400" dirty="0" smtClean="0">
                <a:latin typeface="Arial" panose="020B0604020202020204" pitchFamily="34" charset="0"/>
                <a:cs typeface="Arial" panose="020B0604020202020204" pitchFamily="34" charset="0"/>
              </a:rPr>
              <a:t>for the examination, try </a:t>
            </a:r>
            <a:r>
              <a:rPr lang="en-US" sz="2400" dirty="0">
                <a:latin typeface="Arial" panose="020B0604020202020204" pitchFamily="34" charset="0"/>
                <a:cs typeface="Arial" panose="020B0604020202020204" pitchFamily="34" charset="0"/>
              </a:rPr>
              <a:t>to make </a:t>
            </a:r>
            <a:r>
              <a:rPr lang="en-US" sz="2400" dirty="0" smtClean="0">
                <a:latin typeface="Arial" panose="020B0604020202020204" pitchFamily="34" charset="0"/>
                <a:cs typeface="Arial" panose="020B0604020202020204" pitchFamily="34" charset="0"/>
              </a:rPr>
              <a:t>sure you </a:t>
            </a:r>
            <a:r>
              <a:rPr lang="en-US" sz="2400" dirty="0">
                <a:latin typeface="Arial" panose="020B0604020202020204" pitchFamily="34" charset="0"/>
                <a:cs typeface="Arial" panose="020B0604020202020204" pitchFamily="34" charset="0"/>
              </a:rPr>
              <a:t>can:</a:t>
            </a:r>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Describe the overall trend from the beginning of the </a:t>
            </a:r>
            <a:r>
              <a:rPr lang="en-US" sz="2400" dirty="0">
                <a:latin typeface="Arial" panose="020B0604020202020204" pitchFamily="34" charset="0"/>
                <a:cs typeface="Arial" panose="020B0604020202020204" pitchFamily="34" charset="0"/>
              </a:rPr>
              <a:t>period </a:t>
            </a:r>
            <a:r>
              <a:rPr lang="en-US" sz="2400" dirty="0" smtClean="0">
                <a:latin typeface="Arial" panose="020B0604020202020204" pitchFamily="34" charset="0"/>
                <a:cs typeface="Arial" panose="020B0604020202020204" pitchFamily="34" charset="0"/>
              </a:rPr>
              <a:t>to the end of the period </a:t>
            </a:r>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Describe any variations in the </a:t>
            </a:r>
            <a:r>
              <a:rPr lang="en-US" sz="2400" dirty="0">
                <a:latin typeface="Arial" panose="020B0604020202020204" pitchFamily="34" charset="0"/>
                <a:cs typeface="Arial" panose="020B0604020202020204" pitchFamily="34" charset="0"/>
              </a:rPr>
              <a:t>trend</a:t>
            </a:r>
          </a:p>
          <a:p>
            <a:pPr marL="342900" indent="-342900">
              <a:buFont typeface="Arial" panose="020B0604020202020204" pitchFamily="34" charset="0"/>
              <a:buChar char="•"/>
            </a:pPr>
            <a:r>
              <a:rPr lang="en-US" sz="2400" dirty="0" smtClean="0">
                <a:latin typeface="Arial" panose="020B0604020202020204" pitchFamily="34" charset="0"/>
                <a:cs typeface="Arial" panose="020B0604020202020204" pitchFamily="34" charset="0"/>
              </a:rPr>
              <a:t>Describe the magnitude (size) of any variations in the </a:t>
            </a:r>
            <a:r>
              <a:rPr lang="en-US" sz="2400" dirty="0">
                <a:latin typeface="Arial" panose="020B0604020202020204" pitchFamily="34" charset="0"/>
                <a:cs typeface="Arial" panose="020B0604020202020204" pitchFamily="34" charset="0"/>
              </a:rPr>
              <a:t>trend.</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6614659"/>
      </p:ext>
    </p:extLst>
  </p:cSld>
  <p:clrMapOvr>
    <a:masterClrMapping/>
  </p:clrMapOvr>
  <p:transition advClick="0"/>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6664933" cy="5940088"/>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40" dirty="0" smtClean="0"/>
              <a:t>The wealth of an individual is measured by the amount of assets they own minus their liabilities (the amount they owe). When the value of assets, such as property and other investments, increases there is said to be a positive wealth effect. This causes people to spend more and, in some cases, causes owners of assets to borrow against the value of their assets such as residential or commercial property. </a:t>
            </a:r>
          </a:p>
          <a:p>
            <a:pPr marL="361950" indent="-342900">
              <a:buClr>
                <a:srgbClr val="00B050"/>
              </a:buClr>
              <a:buFont typeface="Wingdings 3" panose="05040102010807070707" pitchFamily="18" charset="2"/>
              <a:buChar char=""/>
            </a:pPr>
            <a:r>
              <a:rPr lang="en-US" sz="1940" dirty="0" smtClean="0"/>
              <a:t>Alternatively, if the value of an asset decreases, the wealth effect can become negative. E.g., a severe recession can cause some people to experience negative equity - when the value of their secured loan or mortgage exceeds the value of the property.</a:t>
            </a:r>
          </a:p>
          <a:p>
            <a:pPr marL="361950" indent="-342900">
              <a:buClr>
                <a:srgbClr val="00B050"/>
              </a:buClr>
              <a:buFont typeface="Wingdings 3" panose="05040102010807070707" pitchFamily="18" charset="2"/>
              <a:buChar char=""/>
            </a:pPr>
            <a:r>
              <a:rPr lang="en-US" sz="1940" b="1" dirty="0" smtClean="0">
                <a:solidFill>
                  <a:srgbClr val="FF0000"/>
                </a:solidFill>
              </a:rPr>
              <a:t>Conspicuous consumption </a:t>
            </a:r>
            <a:r>
              <a:rPr lang="en-US" sz="1940" dirty="0" smtClean="0"/>
              <a:t>occurs when people purchase goods and services that they feel increase their status or image. E.g., a person may buy a very expensive car, yacht, diamond ring or designer handbag as a status symbol. Wealthy people tend to engage in conspicuous consumption.</a:t>
            </a:r>
            <a:endParaRPr lang="en-US" sz="1940" dirty="0"/>
          </a:p>
        </p:txBody>
      </p:sp>
      <p:sp>
        <p:nvSpPr>
          <p:cNvPr id="2" name="Rectangle 1"/>
          <p:cNvSpPr/>
          <p:nvPr/>
        </p:nvSpPr>
        <p:spPr>
          <a:xfrm>
            <a:off x="6916452" y="2492896"/>
            <a:ext cx="1904020" cy="2554545"/>
          </a:xfrm>
          <a:prstGeom prst="rect">
            <a:avLst/>
          </a:prstGeom>
        </p:spPr>
        <p:txBody>
          <a:bodyPr wrap="square">
            <a:spAutoFit/>
          </a:bodyPr>
          <a:lstStyle/>
          <a:p>
            <a:r>
              <a:rPr lang="en-US" sz="1600" dirty="0"/>
              <a:t>The Chinese are known for their love of luxury brands like Louis Vuitton, Gucci and Burberry.</a:t>
            </a:r>
          </a:p>
          <a:p>
            <a:r>
              <a:rPr lang="en-US" sz="1600" dirty="0"/>
              <a:t>Conspicuous consumption in China shows no sign of a </a:t>
            </a:r>
            <a:r>
              <a:rPr lang="en-US" sz="1600" dirty="0" smtClean="0"/>
              <a:t>slowdown</a:t>
            </a:r>
            <a:endParaRPr lang="en-GB" sz="1600" dirty="0"/>
          </a:p>
        </p:txBody>
      </p:sp>
      <p:pic>
        <p:nvPicPr>
          <p:cNvPr id="51202" name="Picture 2" descr="Image result for louis vuitton chi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6452" y="1069989"/>
            <a:ext cx="1904020" cy="1308775"/>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Image result for louis vuitton chin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0212" y="5330513"/>
            <a:ext cx="1900259" cy="12668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7049603"/>
      </p:ext>
    </p:extLst>
  </p:cSld>
  <p:clrMapOvr>
    <a:masterClrMapping/>
  </p:clrMapOvr>
  <p:transition advClick="0"/>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3.4 – Income and Expenditure – Consumer Spending</a:t>
            </a:r>
            <a:endParaRPr lang="en-US" sz="27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100</a:t>
            </a:r>
            <a:endParaRPr lang="en-GB" sz="1800" b="1" dirty="0">
              <a:latin typeface="Arial" panose="020B0604020202020204" pitchFamily="34" charset="0"/>
              <a:cs typeface="Arial" panose="020B0604020202020204" pitchFamily="34" charset="0"/>
            </a:endParaRPr>
          </a:p>
        </p:txBody>
      </p:sp>
      <p:sp>
        <p:nvSpPr>
          <p:cNvPr id="9" name="Rectangle 8"/>
          <p:cNvSpPr/>
          <p:nvPr/>
        </p:nvSpPr>
        <p:spPr>
          <a:xfrm>
            <a:off x="251521" y="1102672"/>
            <a:ext cx="6552727" cy="3262432"/>
          </a:xfrm>
          <a:prstGeom prst="rect">
            <a:avLst/>
          </a:prstGeom>
          <a:solidFill>
            <a:schemeClr val="accent5">
              <a:lumMod val="40000"/>
              <a:lumOff val="60000"/>
            </a:schemeClr>
          </a:solidFill>
          <a:ln w="57150">
            <a:solidFill>
              <a:srgbClr val="002060"/>
            </a:solidFill>
          </a:ln>
        </p:spPr>
        <p:txBody>
          <a:bodyPr wrap="square">
            <a:spAutoFit/>
          </a:bodyPr>
          <a:lstStyle/>
          <a:p>
            <a:r>
              <a:rPr lang="en-GB" sz="2060" b="1" dirty="0">
                <a:latin typeface="Arial" panose="020B0604020202020204" pitchFamily="34" charset="0"/>
                <a:cs typeface="Arial" panose="020B0604020202020204" pitchFamily="34" charset="0"/>
              </a:rPr>
              <a:t>Case Study: Negative equity</a:t>
            </a:r>
          </a:p>
          <a:p>
            <a:pPr marL="342900" indent="-342900">
              <a:buFont typeface="Wingdings 3" panose="05040102010807070707" pitchFamily="18" charset="2"/>
              <a:buChar char=""/>
            </a:pPr>
            <a:r>
              <a:rPr lang="en-GB" sz="2060" dirty="0" smtClean="0">
                <a:latin typeface="Arial" panose="020B0604020202020204" pitchFamily="34" charset="0"/>
                <a:cs typeface="Arial" panose="020B0604020202020204" pitchFamily="34" charset="0"/>
              </a:rPr>
              <a:t>Louis Chow bought an apartment in Los Angeles for $900,000 in the year 2000</a:t>
            </a:r>
            <a:r>
              <a:rPr lang="en-GB" sz="2060" dirty="0">
                <a:latin typeface="Arial" panose="020B0604020202020204" pitchFamily="34" charset="0"/>
                <a:cs typeface="Arial" panose="020B0604020202020204" pitchFamily="34" charset="0"/>
              </a:rPr>
              <a:t>. </a:t>
            </a:r>
            <a:r>
              <a:rPr lang="en-GB" sz="2060" dirty="0" smtClean="0">
                <a:latin typeface="Arial" panose="020B0604020202020204" pitchFamily="34" charset="0"/>
                <a:cs typeface="Arial" panose="020B0604020202020204" pitchFamily="34" charset="0"/>
              </a:rPr>
              <a:t>He borrowed </a:t>
            </a:r>
            <a:r>
              <a:rPr lang="en-GB" sz="2060" dirty="0">
                <a:latin typeface="Arial" panose="020B0604020202020204" pitchFamily="34" charset="0"/>
                <a:cs typeface="Arial" panose="020B0604020202020204" pitchFamily="34" charset="0"/>
              </a:rPr>
              <a:t>$</a:t>
            </a:r>
            <a:r>
              <a:rPr lang="en-GB" sz="2060" dirty="0" smtClean="0">
                <a:latin typeface="Arial" panose="020B0604020202020204" pitchFamily="34" charset="0"/>
                <a:cs typeface="Arial" panose="020B0604020202020204" pitchFamily="34" charset="0"/>
              </a:rPr>
              <a:t>850,000 </a:t>
            </a:r>
            <a:r>
              <a:rPr lang="en-GB" sz="2060" dirty="0">
                <a:latin typeface="Arial" panose="020B0604020202020204" pitchFamily="34" charset="0"/>
                <a:cs typeface="Arial" panose="020B0604020202020204" pitchFamily="34" charset="0"/>
              </a:rPr>
              <a:t>from the bank and paid a deposit of </a:t>
            </a:r>
            <a:r>
              <a:rPr lang="en-GB" sz="2060" dirty="0" smtClean="0">
                <a:latin typeface="Arial" panose="020B0604020202020204" pitchFamily="34" charset="0"/>
                <a:cs typeface="Arial" panose="020B0604020202020204" pitchFamily="34" charset="0"/>
              </a:rPr>
              <a:t>$50,000. </a:t>
            </a:r>
            <a:r>
              <a:rPr lang="en-GB" sz="2060" dirty="0">
                <a:latin typeface="Arial" panose="020B0604020202020204" pitchFamily="34" charset="0"/>
                <a:cs typeface="Arial" panose="020B0604020202020204" pitchFamily="34" charset="0"/>
              </a:rPr>
              <a:t>In December 2008 </a:t>
            </a:r>
            <a:r>
              <a:rPr lang="en-GB" sz="2060" dirty="0" smtClean="0">
                <a:latin typeface="Arial" panose="020B0604020202020204" pitchFamily="34" charset="0"/>
                <a:cs typeface="Arial" panose="020B0604020202020204" pitchFamily="34" charset="0"/>
              </a:rPr>
              <a:t>the property </a:t>
            </a:r>
            <a:r>
              <a:rPr lang="en-GB" sz="2060" dirty="0">
                <a:latin typeface="Arial" panose="020B0604020202020204" pitchFamily="34" charset="0"/>
                <a:cs typeface="Arial" panose="020B0604020202020204" pitchFamily="34" charset="0"/>
              </a:rPr>
              <a:t>market crashed due to the global financial tsunami, causing Louis's apartment </a:t>
            </a:r>
            <a:r>
              <a:rPr lang="en-GB" sz="2060" dirty="0" smtClean="0">
                <a:latin typeface="Arial" panose="020B0604020202020204" pitchFamily="34" charset="0"/>
                <a:cs typeface="Arial" panose="020B0604020202020204" pitchFamily="34" charset="0"/>
              </a:rPr>
              <a:t>to fall in value to $700,000</a:t>
            </a:r>
            <a:r>
              <a:rPr lang="en-GB" sz="2060" dirty="0">
                <a:latin typeface="Arial" panose="020B0604020202020204" pitchFamily="34" charset="0"/>
                <a:cs typeface="Arial" panose="020B0604020202020204" pitchFamily="34" charset="0"/>
              </a:rPr>
              <a:t>. </a:t>
            </a:r>
            <a:endParaRPr lang="en-GB" sz="2060" dirty="0" smtClean="0">
              <a:latin typeface="Arial" panose="020B0604020202020204" pitchFamily="34" charset="0"/>
              <a:cs typeface="Arial" panose="020B0604020202020204" pitchFamily="34" charset="0"/>
            </a:endParaRPr>
          </a:p>
          <a:p>
            <a:pPr marL="342900" indent="-342900">
              <a:buFont typeface="Wingdings 3" panose="05040102010807070707" pitchFamily="18" charset="2"/>
              <a:buChar char=""/>
            </a:pPr>
            <a:r>
              <a:rPr lang="en-GB" sz="2060" dirty="0" smtClean="0">
                <a:latin typeface="Arial" panose="020B0604020202020204" pitchFamily="34" charset="0"/>
                <a:cs typeface="Arial" panose="020B0604020202020204" pitchFamily="34" charset="0"/>
              </a:rPr>
              <a:t>Louis still owes the bank $800,000. He is in negative equity as the value of the mortgage is greater than the value of the property</a:t>
            </a:r>
            <a:r>
              <a:rPr lang="en-GB" sz="2060" dirty="0">
                <a:latin typeface="Arial" panose="020B0604020202020204" pitchFamily="34" charset="0"/>
                <a:cs typeface="Arial" panose="020B0604020202020204" pitchFamily="34" charset="0"/>
              </a:rPr>
              <a:t>.</a:t>
            </a:r>
          </a:p>
        </p:txBody>
      </p:sp>
      <p:sp>
        <p:nvSpPr>
          <p:cNvPr id="11" name="Rectangle 10"/>
          <p:cNvSpPr/>
          <p:nvPr/>
        </p:nvSpPr>
        <p:spPr>
          <a:xfrm>
            <a:off x="251520" y="4581128"/>
            <a:ext cx="6552727" cy="2031325"/>
          </a:xfrm>
          <a:prstGeom prst="rect">
            <a:avLst/>
          </a:prstGeom>
          <a:solidFill>
            <a:schemeClr val="accent6">
              <a:lumMod val="60000"/>
              <a:lumOff val="40000"/>
            </a:schemeClr>
          </a:solidFill>
          <a:ln w="57150">
            <a:solidFill>
              <a:srgbClr val="002060"/>
            </a:solidFill>
          </a:ln>
        </p:spPr>
        <p:txBody>
          <a:bodyPr wrap="square">
            <a:spAutoFit/>
          </a:bodyPr>
          <a:lstStyle/>
          <a:p>
            <a:r>
              <a:rPr lang="en-GB" sz="2060" b="1" dirty="0">
                <a:latin typeface="Arial" panose="020B0604020202020204" pitchFamily="34" charset="0"/>
                <a:cs typeface="Arial" panose="020B0604020202020204" pitchFamily="34" charset="0"/>
              </a:rPr>
              <a:t>Activity</a:t>
            </a:r>
          </a:p>
          <a:p>
            <a:r>
              <a:rPr lang="en-US" sz="2060" dirty="0" smtClean="0">
                <a:latin typeface="Arial" panose="020B0604020202020204" pitchFamily="34" charset="0"/>
                <a:cs typeface="Arial" panose="020B0604020202020204" pitchFamily="34" charset="0"/>
              </a:rPr>
              <a:t>With reference to the case study above, in pairs</a:t>
            </a:r>
            <a:r>
              <a:rPr lang="en-US" sz="2060" dirty="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060" dirty="0" smtClean="0">
                <a:latin typeface="Arial" panose="020B0604020202020204" pitchFamily="34" charset="0"/>
                <a:cs typeface="Arial" panose="020B0604020202020204" pitchFamily="34" charset="0"/>
              </a:rPr>
              <a:t>Discuss </a:t>
            </a:r>
            <a:r>
              <a:rPr lang="en-US" sz="2060" dirty="0">
                <a:latin typeface="Arial" panose="020B0604020202020204" pitchFamily="34" charset="0"/>
                <a:cs typeface="Arial" panose="020B0604020202020204" pitchFamily="34" charset="0"/>
              </a:rPr>
              <a:t>the impact of negative equity on Louis's consumer spending, saving and borrowing.</a:t>
            </a:r>
          </a:p>
          <a:p>
            <a:pPr marL="342900" indent="-342900">
              <a:buFont typeface="Arial" panose="020B0604020202020204" pitchFamily="34" charset="0"/>
              <a:buChar char="•"/>
            </a:pPr>
            <a:r>
              <a:rPr lang="en-US" sz="2060" dirty="0" smtClean="0">
                <a:latin typeface="Arial" panose="020B0604020202020204" pitchFamily="34" charset="0"/>
                <a:cs typeface="Arial" panose="020B0604020202020204" pitchFamily="34" charset="0"/>
              </a:rPr>
              <a:t>Investigate </a:t>
            </a:r>
            <a:r>
              <a:rPr lang="en-US" sz="2060" dirty="0">
                <a:latin typeface="Arial" panose="020B0604020202020204" pitchFamily="34" charset="0"/>
                <a:cs typeface="Arial" panose="020B0604020202020204" pitchFamily="34" charset="0"/>
              </a:rPr>
              <a:t>the options available to Louis to repay his mortgage.</a:t>
            </a:r>
            <a:endParaRPr lang="en-GB" sz="2060" dirty="0">
              <a:latin typeface="Arial" panose="020B0604020202020204" pitchFamily="34" charset="0"/>
              <a:cs typeface="Arial" panose="020B0604020202020204" pitchFamily="34" charset="0"/>
            </a:endParaRPr>
          </a:p>
        </p:txBody>
      </p:sp>
      <p:pic>
        <p:nvPicPr>
          <p:cNvPr id="62466" name="Picture 2" descr="Image result for million dollar listing los angeles hous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6452" y="1102672"/>
            <a:ext cx="1927337" cy="1286005"/>
          </a:xfrm>
          <a:prstGeom prst="rect">
            <a:avLst/>
          </a:prstGeom>
          <a:noFill/>
          <a:extLst>
            <a:ext uri="{909E8E84-426E-40DD-AFC4-6F175D3DCCD1}">
              <a14:hiddenFill xmlns:a14="http://schemas.microsoft.com/office/drawing/2010/main">
                <a:solidFill>
                  <a:srgbClr val="FFFFFF"/>
                </a:solidFill>
              </a14:hiddenFill>
            </a:ext>
          </a:extLst>
        </p:spPr>
      </p:pic>
      <p:pic>
        <p:nvPicPr>
          <p:cNvPr id="62468" name="Picture 4" descr="Image result for million dollar listing los angeles house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16452" y="2505759"/>
            <a:ext cx="1927337" cy="1286005"/>
          </a:xfrm>
          <a:prstGeom prst="rect">
            <a:avLst/>
          </a:prstGeom>
          <a:noFill/>
          <a:extLst>
            <a:ext uri="{909E8E84-426E-40DD-AFC4-6F175D3DCCD1}">
              <a14:hiddenFill xmlns:a14="http://schemas.microsoft.com/office/drawing/2010/main">
                <a:solidFill>
                  <a:srgbClr val="FFFFFF"/>
                </a:solidFill>
              </a14:hiddenFill>
            </a:ext>
          </a:extLst>
        </p:spPr>
      </p:pic>
      <p:pic>
        <p:nvPicPr>
          <p:cNvPr id="62470" name="Picture 6" descr="Image result for million dollar listing los angeles hous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916452" y="3908846"/>
            <a:ext cx="1927337" cy="1230284"/>
          </a:xfrm>
          <a:prstGeom prst="rect">
            <a:avLst/>
          </a:prstGeom>
          <a:noFill/>
          <a:extLst>
            <a:ext uri="{909E8E84-426E-40DD-AFC4-6F175D3DCCD1}">
              <a14:hiddenFill xmlns:a14="http://schemas.microsoft.com/office/drawing/2010/main">
                <a:solidFill>
                  <a:srgbClr val="FFFFFF"/>
                </a:solidFill>
              </a14:hiddenFill>
            </a:ext>
          </a:extLst>
        </p:spPr>
      </p:pic>
      <p:pic>
        <p:nvPicPr>
          <p:cNvPr id="62472" name="Picture 8" descr="Image result for million dollar listing los angeles hous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16451" y="5259243"/>
            <a:ext cx="1927337" cy="1339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7860486"/>
      </p:ext>
    </p:extLst>
  </p:cSld>
  <p:clrMapOvr>
    <a:masterClrMapping/>
  </p:clrMapOvr>
  <p:transition advClick="0"/>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218213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40" dirty="0" smtClean="0"/>
              <a:t>Apart </a:t>
            </a:r>
            <a:r>
              <a:rPr lang="en-US" sz="1940" dirty="0"/>
              <a:t>from levels of income, there are several other determinants of </a:t>
            </a:r>
            <a:r>
              <a:rPr lang="en-US" sz="1940" dirty="0" smtClean="0"/>
              <a:t>consumer spending</a:t>
            </a:r>
            <a:r>
              <a:rPr lang="en-US" sz="1940" dirty="0"/>
              <a:t>, saving and borrowing.</a:t>
            </a:r>
          </a:p>
          <a:p>
            <a:pPr marL="19050">
              <a:buClr>
                <a:srgbClr val="00B050"/>
              </a:buClr>
            </a:pPr>
            <a:r>
              <a:rPr lang="en-US" sz="1940" b="1" dirty="0">
                <a:solidFill>
                  <a:srgbClr val="FF0000"/>
                </a:solidFill>
              </a:rPr>
              <a:t>Inflation</a:t>
            </a:r>
          </a:p>
          <a:p>
            <a:pPr marL="361950" indent="-342900">
              <a:buClr>
                <a:srgbClr val="00B050"/>
              </a:buClr>
              <a:buFont typeface="Wingdings 3" panose="05040102010807070707" pitchFamily="18" charset="2"/>
              <a:buChar char=""/>
            </a:pPr>
            <a:r>
              <a:rPr lang="en-US" sz="1940" dirty="0"/>
              <a:t>The general level </a:t>
            </a:r>
            <a:r>
              <a:rPr lang="en-US" sz="1940" dirty="0" smtClean="0"/>
              <a:t>of prices </a:t>
            </a:r>
            <a:r>
              <a:rPr lang="en-US" sz="1940" dirty="0"/>
              <a:t>in the economy influences consumer spending because </a:t>
            </a:r>
            <a:r>
              <a:rPr lang="en-US" sz="1940" dirty="0" smtClean="0"/>
              <a:t>an increase </a:t>
            </a:r>
            <a:r>
              <a:rPr lang="en-US" sz="1940" dirty="0"/>
              <a:t>in inflation </a:t>
            </a:r>
            <a:r>
              <a:rPr lang="en-US" sz="1940" dirty="0" smtClean="0"/>
              <a:t>(Chapter </a:t>
            </a:r>
            <a:r>
              <a:rPr lang="en-US" sz="1940" dirty="0"/>
              <a:t>18) reduces </a:t>
            </a:r>
            <a:r>
              <a:rPr lang="en-US" sz="1940" dirty="0" smtClean="0"/>
              <a:t>people’s </a:t>
            </a:r>
            <a:r>
              <a:rPr lang="en-US" sz="1940" dirty="0"/>
              <a:t>purchasing </a:t>
            </a:r>
            <a:r>
              <a:rPr lang="en-US" sz="1940" dirty="0" smtClean="0"/>
              <a:t>power. Therefore, </a:t>
            </a:r>
            <a:r>
              <a:rPr lang="en-US" sz="1940" dirty="0"/>
              <a:t>inflation tends to cause reduced spending, less savings and </a:t>
            </a:r>
            <a:r>
              <a:rPr lang="en-US" sz="1940" dirty="0" smtClean="0"/>
              <a:t>more borrowing</a:t>
            </a:r>
            <a:r>
              <a:rPr lang="en-US" sz="1940" dirty="0"/>
              <a:t>, and </a:t>
            </a:r>
            <a:r>
              <a:rPr lang="en-US" sz="1940" dirty="0" smtClean="0"/>
              <a:t>vice-versa (Figures </a:t>
            </a:r>
            <a:r>
              <a:rPr lang="en-US" sz="1940" dirty="0"/>
              <a:t>9.6 and 9.7 ).</a:t>
            </a:r>
          </a:p>
        </p:txBody>
      </p:sp>
      <p:pic>
        <p:nvPicPr>
          <p:cNvPr id="3" name="Picture 2"/>
          <p:cNvPicPr>
            <a:picLocks noChangeAspect="1"/>
          </p:cNvPicPr>
          <p:nvPr/>
        </p:nvPicPr>
        <p:blipFill rotWithShape="1">
          <a:blip r:embed="rId3"/>
          <a:srcRect l="27945" t="17906" r="8965" b="32876"/>
          <a:stretch/>
        </p:blipFill>
        <p:spPr>
          <a:xfrm>
            <a:off x="1187624" y="3277404"/>
            <a:ext cx="6912768" cy="3031916"/>
          </a:xfrm>
          <a:prstGeom prst="rect">
            <a:avLst/>
          </a:prstGeom>
        </p:spPr>
      </p:pic>
      <p:sp>
        <p:nvSpPr>
          <p:cNvPr id="5" name="Rectangle 4"/>
          <p:cNvSpPr/>
          <p:nvPr/>
        </p:nvSpPr>
        <p:spPr>
          <a:xfrm>
            <a:off x="1691680" y="6309320"/>
            <a:ext cx="6264696" cy="398456"/>
          </a:xfrm>
          <a:prstGeom prst="rect">
            <a:avLst/>
          </a:prstGeom>
        </p:spPr>
        <p:txBody>
          <a:bodyPr wrap="square">
            <a:spAutoFit/>
          </a:bodyPr>
          <a:lstStyle/>
          <a:p>
            <a:r>
              <a:rPr lang="en-GB" sz="1940" b="1" dirty="0"/>
              <a:t>Figure </a:t>
            </a:r>
            <a:r>
              <a:rPr lang="en-GB" sz="1940" b="1" dirty="0" smtClean="0"/>
              <a:t>9.6 </a:t>
            </a:r>
            <a:r>
              <a:rPr lang="en-GB" sz="1940" dirty="0" smtClean="0"/>
              <a:t>– Consumer spending in Mauritius, 2008-13</a:t>
            </a:r>
            <a:endParaRPr lang="en-GB" sz="1940" dirty="0"/>
          </a:p>
        </p:txBody>
      </p:sp>
    </p:spTree>
    <p:extLst>
      <p:ext uri="{BB962C8B-B14F-4D97-AF65-F5344CB8AC3E}">
        <p14:creationId xmlns:p14="http://schemas.microsoft.com/office/powerpoint/2010/main" val="2717007999"/>
      </p:ext>
    </p:extLst>
  </p:cSld>
  <p:clrMapOvr>
    <a:masterClrMapping/>
  </p:clrMapOvr>
  <p:transition advClick="0"/>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1585049"/>
          </a:xfrm>
          <a:prstGeom prst="rect">
            <a:avLst/>
          </a:prstGeom>
        </p:spPr>
        <p:txBody>
          <a:bodyPr wrap="square">
            <a:spAutoFit/>
          </a:bodyPr>
          <a:lstStyle/>
          <a:p>
            <a:pPr marL="19050">
              <a:buClr>
                <a:srgbClr val="00B050"/>
              </a:buClr>
            </a:pPr>
            <a:r>
              <a:rPr lang="en-US" sz="1940" b="1" dirty="0" smtClean="0">
                <a:solidFill>
                  <a:srgbClr val="FF0000"/>
                </a:solidFill>
              </a:rPr>
              <a:t>Inflation</a:t>
            </a:r>
            <a:endParaRPr lang="en-US" sz="1940" b="1" dirty="0">
              <a:solidFill>
                <a:srgbClr val="FF0000"/>
              </a:solidFill>
            </a:endParaRPr>
          </a:p>
          <a:p>
            <a:pPr marL="361950" indent="-342900">
              <a:buClr>
                <a:srgbClr val="00B050"/>
              </a:buClr>
              <a:buFont typeface="Wingdings 3" panose="05040102010807070707" pitchFamily="18" charset="2"/>
              <a:buChar char=""/>
            </a:pPr>
            <a:r>
              <a:rPr lang="en-US" sz="1940" dirty="0"/>
              <a:t>The general level </a:t>
            </a:r>
            <a:r>
              <a:rPr lang="en-US" sz="1940" dirty="0" smtClean="0"/>
              <a:t>of prices </a:t>
            </a:r>
            <a:r>
              <a:rPr lang="en-US" sz="1940" dirty="0"/>
              <a:t>in the economy influences consumer spending because </a:t>
            </a:r>
            <a:r>
              <a:rPr lang="en-US" sz="1940" dirty="0" smtClean="0"/>
              <a:t>an increase </a:t>
            </a:r>
            <a:r>
              <a:rPr lang="en-US" sz="1940" dirty="0"/>
              <a:t>in inflation </a:t>
            </a:r>
            <a:r>
              <a:rPr lang="en-US" sz="1940" dirty="0" smtClean="0"/>
              <a:t>(Chapter </a:t>
            </a:r>
            <a:r>
              <a:rPr lang="en-US" sz="1940" dirty="0"/>
              <a:t>18) reduces </a:t>
            </a:r>
            <a:r>
              <a:rPr lang="en-US" sz="1940" dirty="0" smtClean="0"/>
              <a:t>people’s </a:t>
            </a:r>
            <a:r>
              <a:rPr lang="en-US" sz="1940" dirty="0"/>
              <a:t>purchasing </a:t>
            </a:r>
            <a:r>
              <a:rPr lang="en-US" sz="1940" dirty="0" smtClean="0"/>
              <a:t>power. Therefore, </a:t>
            </a:r>
            <a:r>
              <a:rPr lang="en-US" sz="1940" dirty="0"/>
              <a:t>inflation tends to cause reduced spending, less savings and </a:t>
            </a:r>
            <a:r>
              <a:rPr lang="en-US" sz="1940" dirty="0" smtClean="0"/>
              <a:t>more borrowing</a:t>
            </a:r>
            <a:r>
              <a:rPr lang="en-US" sz="1940" dirty="0"/>
              <a:t>, and </a:t>
            </a:r>
            <a:r>
              <a:rPr lang="en-US" sz="1940" dirty="0" smtClean="0"/>
              <a:t>vice-versa (Figures </a:t>
            </a:r>
            <a:r>
              <a:rPr lang="en-US" sz="1940" dirty="0"/>
              <a:t>9.6 and 9.7 ).</a:t>
            </a:r>
          </a:p>
        </p:txBody>
      </p:sp>
      <p:sp>
        <p:nvSpPr>
          <p:cNvPr id="5" name="Rectangle 4"/>
          <p:cNvSpPr/>
          <p:nvPr/>
        </p:nvSpPr>
        <p:spPr>
          <a:xfrm>
            <a:off x="1691680" y="6309320"/>
            <a:ext cx="6264696" cy="400110"/>
          </a:xfrm>
          <a:prstGeom prst="rect">
            <a:avLst/>
          </a:prstGeom>
        </p:spPr>
        <p:txBody>
          <a:bodyPr wrap="square">
            <a:spAutoFit/>
          </a:bodyPr>
          <a:lstStyle/>
          <a:p>
            <a:r>
              <a:rPr lang="en-GB" sz="2000" b="1" dirty="0" smtClean="0"/>
              <a:t>Figure 9.7 </a:t>
            </a:r>
            <a:r>
              <a:rPr lang="en-GB" sz="2000" dirty="0" smtClean="0"/>
              <a:t>– Inflation rates in Mauritius, 2008-13</a:t>
            </a:r>
            <a:endParaRPr lang="en-GB" sz="1940" dirty="0"/>
          </a:p>
        </p:txBody>
      </p:sp>
      <p:pic>
        <p:nvPicPr>
          <p:cNvPr id="2" name="Picture 1"/>
          <p:cNvPicPr>
            <a:picLocks noChangeAspect="1"/>
          </p:cNvPicPr>
          <p:nvPr/>
        </p:nvPicPr>
        <p:blipFill rotWithShape="1">
          <a:blip r:embed="rId3"/>
          <a:srcRect l="27619" t="20536" r="8737" b="24340"/>
          <a:stretch/>
        </p:blipFill>
        <p:spPr>
          <a:xfrm>
            <a:off x="887430" y="2650638"/>
            <a:ext cx="7573002" cy="3687724"/>
          </a:xfrm>
          <a:prstGeom prst="rect">
            <a:avLst/>
          </a:prstGeom>
        </p:spPr>
      </p:pic>
    </p:spTree>
    <p:extLst>
      <p:ext uri="{BB962C8B-B14F-4D97-AF65-F5344CB8AC3E}">
        <p14:creationId xmlns:p14="http://schemas.microsoft.com/office/powerpoint/2010/main" val="3680950809"/>
      </p:ext>
    </p:extLst>
  </p:cSld>
  <p:clrMapOvr>
    <a:masterClrMapping/>
  </p:clrMapOvr>
  <p:transition advClick="0"/>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2132856"/>
            <a:ext cx="8568953" cy="4493538"/>
          </a:xfrm>
          <a:prstGeom prst="rect">
            <a:avLst/>
          </a:prstGeom>
        </p:spPr>
        <p:txBody>
          <a:bodyPr wrap="square">
            <a:spAutoFit/>
          </a:bodyPr>
          <a:lstStyle/>
          <a:p>
            <a:pPr marL="19050">
              <a:buClr>
                <a:srgbClr val="00B050"/>
              </a:buClr>
            </a:pPr>
            <a:r>
              <a:rPr lang="en-US" sz="2200" b="1" dirty="0" smtClean="0">
                <a:solidFill>
                  <a:srgbClr val="FF0000"/>
                </a:solidFill>
              </a:rPr>
              <a:t>Interest rates</a:t>
            </a:r>
            <a:endParaRPr lang="en-US" sz="2200" b="1" dirty="0">
              <a:solidFill>
                <a:srgbClr val="FF0000"/>
              </a:solidFill>
            </a:endParaRPr>
          </a:p>
          <a:p>
            <a:pPr marL="361950" indent="-342900">
              <a:buClr>
                <a:srgbClr val="00B050"/>
              </a:buClr>
              <a:buFont typeface="Wingdings 3" panose="05040102010807070707" pitchFamily="18" charset="2"/>
              <a:buChar char=""/>
            </a:pPr>
            <a:r>
              <a:rPr lang="en-US" sz="2200" dirty="0"/>
              <a:t>The </a:t>
            </a:r>
            <a:r>
              <a:rPr lang="en-US" sz="2200" dirty="0" smtClean="0"/>
              <a:t>interest </a:t>
            </a:r>
            <a:r>
              <a:rPr lang="en-US" sz="2200" dirty="0"/>
              <a:t>rate refers to the cost of borrowing or lending money. An </a:t>
            </a:r>
            <a:r>
              <a:rPr lang="en-US" sz="2200" dirty="0" smtClean="0"/>
              <a:t>increase in </a:t>
            </a:r>
            <a:r>
              <a:rPr lang="en-US" sz="2200" dirty="0"/>
              <a:t>interest rates </a:t>
            </a:r>
            <a:r>
              <a:rPr lang="en-US" sz="2200" dirty="0" smtClean="0"/>
              <a:t>(Chapter </a:t>
            </a:r>
            <a:r>
              <a:rPr lang="en-US" sz="2200" dirty="0"/>
              <a:t>16) may lead to decreased consumer spending, </a:t>
            </a:r>
            <a:r>
              <a:rPr lang="en-US" sz="2200" dirty="0" smtClean="0"/>
              <a:t>less borrowing </a:t>
            </a:r>
            <a:r>
              <a:rPr lang="en-US" sz="2200" dirty="0"/>
              <a:t>and more saving because:</a:t>
            </a:r>
          </a:p>
          <a:p>
            <a:pPr marL="723900" indent="-342900">
              <a:buClr>
                <a:srgbClr val="00B050"/>
              </a:buClr>
              <a:buFont typeface="Arial" panose="020B0604020202020204" pitchFamily="34" charset="0"/>
              <a:buChar char="•"/>
            </a:pPr>
            <a:r>
              <a:rPr lang="en-US" sz="2200" dirty="0" smtClean="0"/>
              <a:t>borrowing </a:t>
            </a:r>
            <a:r>
              <a:rPr lang="en-US" sz="2200" dirty="0"/>
              <a:t>has become more expensive and therefore the demand for loans </a:t>
            </a:r>
            <a:r>
              <a:rPr lang="en-US" sz="2200" dirty="0" smtClean="0"/>
              <a:t>falls, which </a:t>
            </a:r>
            <a:r>
              <a:rPr lang="en-US" sz="2200" dirty="0"/>
              <a:t>leads to less consumer spending</a:t>
            </a:r>
          </a:p>
          <a:p>
            <a:pPr marL="723900" indent="-342900">
              <a:buClr>
                <a:srgbClr val="00B050"/>
              </a:buClr>
              <a:buFont typeface="Arial" panose="020B0604020202020204" pitchFamily="34" charset="0"/>
              <a:buChar char="•"/>
            </a:pPr>
            <a:r>
              <a:rPr lang="en-US" sz="2200" dirty="0" smtClean="0"/>
              <a:t>saving </a:t>
            </a:r>
            <a:r>
              <a:rPr lang="en-US" sz="2200" dirty="0"/>
              <a:t>may become more </a:t>
            </a:r>
            <a:r>
              <a:rPr lang="en-US" sz="2200" dirty="0" smtClean="0"/>
              <a:t>attractive </a:t>
            </a:r>
            <a:r>
              <a:rPr lang="en-US" sz="2200" dirty="0"/>
              <a:t>due to the higher return, so individuals </a:t>
            </a:r>
            <a:r>
              <a:rPr lang="en-US" sz="2200" dirty="0" smtClean="0"/>
              <a:t>may save </a:t>
            </a:r>
            <a:r>
              <a:rPr lang="en-US" sz="2200" dirty="0"/>
              <a:t>more and spend </a:t>
            </a:r>
            <a:r>
              <a:rPr lang="en-US" sz="2200" dirty="0" smtClean="0"/>
              <a:t>less</a:t>
            </a:r>
            <a:endParaRPr lang="en-US" sz="2200" dirty="0"/>
          </a:p>
          <a:p>
            <a:pPr marL="723900" indent="-342900">
              <a:buClr>
                <a:srgbClr val="00B050"/>
              </a:buClr>
              <a:buFont typeface="Arial" panose="020B0604020202020204" pitchFamily="34" charset="0"/>
              <a:buChar char="•"/>
            </a:pPr>
            <a:r>
              <a:rPr lang="en-US" sz="2200" dirty="0" smtClean="0"/>
              <a:t>If an </a:t>
            </a:r>
            <a:r>
              <a:rPr lang="en-US" sz="2200" dirty="0"/>
              <a:t>individual has a loan or mortgage, the increase in interest repayments </a:t>
            </a:r>
            <a:r>
              <a:rPr lang="en-US" sz="2200" dirty="0" smtClean="0"/>
              <a:t>may lead </a:t>
            </a:r>
            <a:r>
              <a:rPr lang="en-US" sz="2200" dirty="0"/>
              <a:t>to a decrease in demand for other goods and services, so spending falls.</a:t>
            </a:r>
          </a:p>
        </p:txBody>
      </p:sp>
      <p:sp>
        <p:nvSpPr>
          <p:cNvPr id="7" name="Rectangle 6"/>
          <p:cNvSpPr/>
          <p:nvPr/>
        </p:nvSpPr>
        <p:spPr>
          <a:xfrm>
            <a:off x="251520" y="1052736"/>
            <a:ext cx="8568952" cy="1015663"/>
          </a:xfrm>
          <a:prstGeom prst="rect">
            <a:avLst/>
          </a:prstGeom>
          <a:solidFill>
            <a:schemeClr val="accent6">
              <a:lumMod val="60000"/>
              <a:lumOff val="4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US" sz="2000" dirty="0">
                <a:latin typeface="Arial" panose="020B0604020202020204" pitchFamily="34" charset="0"/>
                <a:cs typeface="Arial" panose="020B0604020202020204" pitchFamily="34" charset="0"/>
              </a:rPr>
              <a:t>With reference to Figures 9.6 and 9.7, compare and contrast the trends in </a:t>
            </a:r>
            <a:r>
              <a:rPr lang="en-US" sz="2000" dirty="0" smtClean="0">
                <a:latin typeface="Arial" panose="020B0604020202020204" pitchFamily="34" charset="0"/>
                <a:cs typeface="Arial" panose="020B0604020202020204" pitchFamily="34" charset="0"/>
              </a:rPr>
              <a:t>consumer spending in Mauritius with inflation rates between 2008 &amp; 2013</a:t>
            </a:r>
            <a:r>
              <a:rPr lang="en-US" sz="2000" dirty="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6175935"/>
      </p:ext>
    </p:extLst>
  </p:cSld>
  <p:clrMapOvr>
    <a:masterClrMapping/>
  </p:clrMapOvr>
  <p:transition advClick="0"/>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102</a:t>
            </a:r>
            <a:endParaRPr lang="en-GB" sz="1800" b="1" dirty="0">
              <a:latin typeface="Arial" panose="020B0604020202020204" pitchFamily="34" charset="0"/>
              <a:cs typeface="Arial" panose="020B0604020202020204" pitchFamily="34" charset="0"/>
            </a:endParaRPr>
          </a:p>
        </p:txBody>
      </p:sp>
      <p:sp>
        <p:nvSpPr>
          <p:cNvPr id="3" name="Rectangle 2"/>
          <p:cNvSpPr/>
          <p:nvPr/>
        </p:nvSpPr>
        <p:spPr>
          <a:xfrm>
            <a:off x="251521" y="6309320"/>
            <a:ext cx="8586116" cy="384721"/>
          </a:xfrm>
          <a:prstGeom prst="rect">
            <a:avLst/>
          </a:prstGeom>
        </p:spPr>
        <p:txBody>
          <a:bodyPr wrap="square">
            <a:spAutoFit/>
          </a:bodyPr>
          <a:lstStyle/>
          <a:p>
            <a:r>
              <a:rPr lang="en-GB" sz="1900" b="1" dirty="0" smtClean="0"/>
              <a:t>Figure 9.8</a:t>
            </a:r>
            <a:r>
              <a:rPr lang="en-GB" sz="1900" dirty="0" smtClean="0"/>
              <a:t> - The effects of a change in interest rates on consumer spending</a:t>
            </a:r>
            <a:endParaRPr lang="en-GB" sz="1900" dirty="0"/>
          </a:p>
        </p:txBody>
      </p:sp>
      <p:pic>
        <p:nvPicPr>
          <p:cNvPr id="11" name="Picture 10"/>
          <p:cNvPicPr>
            <a:picLocks noChangeAspect="1"/>
          </p:cNvPicPr>
          <p:nvPr/>
        </p:nvPicPr>
        <p:blipFill rotWithShape="1">
          <a:blip r:embed="rId3"/>
          <a:srcRect l="27116" t="30515" r="23075" b="17314"/>
          <a:stretch/>
        </p:blipFill>
        <p:spPr>
          <a:xfrm>
            <a:off x="251519" y="1052735"/>
            <a:ext cx="8586117" cy="5056269"/>
          </a:xfrm>
          <a:prstGeom prst="rect">
            <a:avLst/>
          </a:prstGeom>
        </p:spPr>
      </p:pic>
    </p:spTree>
    <p:extLst>
      <p:ext uri="{BB962C8B-B14F-4D97-AF65-F5344CB8AC3E}">
        <p14:creationId xmlns:p14="http://schemas.microsoft.com/office/powerpoint/2010/main" val="4173808816"/>
      </p:ext>
    </p:extLst>
  </p:cSld>
  <p:clrMapOvr>
    <a:masterClrMapping/>
  </p:clrMapOvr>
  <p:transition advClick="0"/>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102</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124744"/>
            <a:ext cx="6480721" cy="5586145"/>
          </a:xfrm>
          <a:prstGeom prst="rect">
            <a:avLst/>
          </a:prstGeom>
        </p:spPr>
        <p:txBody>
          <a:bodyPr wrap="square">
            <a:spAutoFit/>
          </a:bodyPr>
          <a:lstStyle/>
          <a:p>
            <a:pPr marL="19050">
              <a:buClr>
                <a:srgbClr val="00B050"/>
              </a:buClr>
            </a:pPr>
            <a:r>
              <a:rPr lang="en-US" sz="2100" b="1" dirty="0">
                <a:solidFill>
                  <a:srgbClr val="FF0000"/>
                </a:solidFill>
              </a:rPr>
              <a:t>Confidence levels</a:t>
            </a:r>
          </a:p>
          <a:p>
            <a:pPr marL="361950" indent="-342900">
              <a:buClr>
                <a:srgbClr val="00B050"/>
              </a:buClr>
              <a:buFont typeface="Wingdings 3" panose="05040102010807070707" pitchFamily="18" charset="2"/>
              <a:buChar char=""/>
            </a:pPr>
            <a:r>
              <a:rPr lang="en-US" sz="2100" dirty="0" smtClean="0"/>
              <a:t>The </a:t>
            </a:r>
            <a:r>
              <a:rPr lang="en-US" sz="2100" dirty="0"/>
              <a:t>level of personal spending in an economy is heavily influenced by the level </a:t>
            </a:r>
            <a:r>
              <a:rPr lang="en-US" sz="2100" dirty="0" smtClean="0"/>
              <a:t>of consumer </a:t>
            </a:r>
            <a:r>
              <a:rPr lang="en-US" sz="2100" dirty="0"/>
              <a:t>and business confidence. During a recession or a </a:t>
            </a:r>
            <a:r>
              <a:rPr lang="en-US" sz="2100" dirty="0" smtClean="0"/>
              <a:t>period </a:t>
            </a:r>
            <a:r>
              <a:rPr lang="en-US" sz="2100" dirty="0"/>
              <a:t>of low </a:t>
            </a:r>
            <a:r>
              <a:rPr lang="en-US" sz="2100" dirty="0" smtClean="0"/>
              <a:t>economic growth (Chapter </a:t>
            </a:r>
            <a:r>
              <a:rPr lang="en-US" sz="2100" dirty="0"/>
              <a:t>20), people may prefer to save rather than spend as they </a:t>
            </a:r>
            <a:r>
              <a:rPr lang="en-US" sz="2100" dirty="0" smtClean="0"/>
              <a:t>lack confidence </a:t>
            </a:r>
            <a:r>
              <a:rPr lang="en-US" sz="2100" dirty="0"/>
              <a:t>about the future of the economy </a:t>
            </a:r>
            <a:r>
              <a:rPr lang="en-US" sz="2100" dirty="0" smtClean="0"/>
              <a:t>– e.g., </a:t>
            </a:r>
            <a:r>
              <a:rPr lang="en-US" sz="2100" dirty="0"/>
              <a:t>fearing </a:t>
            </a:r>
            <a:r>
              <a:rPr lang="en-US" sz="2100" dirty="0" smtClean="0"/>
              <a:t>losing </a:t>
            </a:r>
            <a:r>
              <a:rPr lang="en-US" sz="2100" dirty="0"/>
              <a:t>their </a:t>
            </a:r>
            <a:r>
              <a:rPr lang="en-US" sz="2100" dirty="0" smtClean="0"/>
              <a:t>job.</a:t>
            </a:r>
          </a:p>
          <a:p>
            <a:pPr marL="361950" indent="-342900">
              <a:buClr>
                <a:srgbClr val="00B050"/>
              </a:buClr>
              <a:buFont typeface="Wingdings 3" panose="05040102010807070707" pitchFamily="18" charset="2"/>
              <a:buChar char=""/>
            </a:pPr>
            <a:r>
              <a:rPr lang="en-US" sz="2100" dirty="0" smtClean="0"/>
              <a:t>By </a:t>
            </a:r>
            <a:r>
              <a:rPr lang="en-US" sz="2100" dirty="0"/>
              <a:t>contrast, during an economic boom or a period of high </a:t>
            </a:r>
            <a:r>
              <a:rPr lang="en-US" sz="2100" dirty="0" smtClean="0"/>
              <a:t>economic growth</a:t>
            </a:r>
            <a:r>
              <a:rPr lang="en-US" sz="2100" dirty="0"/>
              <a:t>, people and firms feel confident about the future and therefore </a:t>
            </a:r>
            <a:r>
              <a:rPr lang="en-US" sz="2100" dirty="0" smtClean="0"/>
              <a:t>purchase more goods </a:t>
            </a:r>
            <a:r>
              <a:rPr lang="en-US" sz="2100" dirty="0"/>
              <a:t>and services. The sale of luxury items such as restaurant meals, </a:t>
            </a:r>
            <a:r>
              <a:rPr lang="en-US" sz="2100" dirty="0" smtClean="0"/>
              <a:t>spa treatments </a:t>
            </a:r>
            <a:r>
              <a:rPr lang="en-US" sz="2100" dirty="0"/>
              <a:t>and foreign holidays increases. Firms may invest more in new </a:t>
            </a:r>
            <a:r>
              <a:rPr lang="en-US" sz="2100" dirty="0" smtClean="0"/>
              <a:t>equipment and </a:t>
            </a:r>
            <a:r>
              <a:rPr lang="en-US" sz="2100" dirty="0"/>
              <a:t>technology because they feel confident about the future. This creates jobs </a:t>
            </a:r>
            <a:r>
              <a:rPr lang="en-US" sz="2100" dirty="0" smtClean="0"/>
              <a:t>and fuels </a:t>
            </a:r>
            <a:r>
              <a:rPr lang="en-US" sz="2100" dirty="0"/>
              <a:t>spending, borrowing and savings.</a:t>
            </a:r>
          </a:p>
        </p:txBody>
      </p:sp>
      <p:sp>
        <p:nvSpPr>
          <p:cNvPr id="2" name="Rectangle 1"/>
          <p:cNvSpPr/>
          <p:nvPr/>
        </p:nvSpPr>
        <p:spPr>
          <a:xfrm>
            <a:off x="6732240" y="3053859"/>
            <a:ext cx="2141984" cy="2031325"/>
          </a:xfrm>
          <a:prstGeom prst="rect">
            <a:avLst/>
          </a:prstGeom>
        </p:spPr>
        <p:txBody>
          <a:bodyPr wrap="square">
            <a:spAutoFit/>
          </a:bodyPr>
          <a:lstStyle/>
          <a:p>
            <a:r>
              <a:rPr lang="en-US" dirty="0"/>
              <a:t>The sale of luxury items such as bespoke jewellery increases during an economic boom </a:t>
            </a:r>
            <a:r>
              <a:rPr lang="en-US" dirty="0" smtClean="0"/>
              <a:t>or period </a:t>
            </a:r>
            <a:r>
              <a:rPr lang="en-US" dirty="0"/>
              <a:t>of high economic growth</a:t>
            </a:r>
            <a:endParaRPr lang="en-GB" dirty="0"/>
          </a:p>
        </p:txBody>
      </p:sp>
      <p:pic>
        <p:nvPicPr>
          <p:cNvPr id="63490" name="Picture 2" descr="Related image"/>
          <p:cNvPicPr>
            <a:picLocks noChangeAspect="1" noChangeArrowheads="1"/>
          </p:cNvPicPr>
          <p:nvPr/>
        </p:nvPicPr>
        <p:blipFill rotWithShape="1">
          <a:blip r:embed="rId3">
            <a:extLst>
              <a:ext uri="{28A0092B-C50C-407E-A947-70E740481C1C}">
                <a14:useLocalDpi xmlns:a14="http://schemas.microsoft.com/office/drawing/2010/main" val="0"/>
              </a:ext>
            </a:extLst>
          </a:blip>
          <a:srcRect l="2828" r="4275" b="6796"/>
          <a:stretch/>
        </p:blipFill>
        <p:spPr bwMode="auto">
          <a:xfrm>
            <a:off x="6732240" y="1124744"/>
            <a:ext cx="2088232" cy="1887586"/>
          </a:xfrm>
          <a:prstGeom prst="rect">
            <a:avLst/>
          </a:prstGeom>
          <a:noFill/>
          <a:extLst>
            <a:ext uri="{909E8E84-426E-40DD-AFC4-6F175D3DCCD1}">
              <a14:hiddenFill xmlns:a14="http://schemas.microsoft.com/office/drawing/2010/main">
                <a:solidFill>
                  <a:srgbClr val="FFFFFF"/>
                </a:solidFill>
              </a14:hiddenFill>
            </a:ext>
          </a:extLst>
        </p:spPr>
      </p:pic>
      <p:pic>
        <p:nvPicPr>
          <p:cNvPr id="63492" name="Picture 4" descr="Image result for bespoke jewellery"/>
          <p:cNvPicPr>
            <a:picLocks noChangeAspect="1" noChangeArrowheads="1"/>
          </p:cNvPicPr>
          <p:nvPr/>
        </p:nvPicPr>
        <p:blipFill rotWithShape="1">
          <a:blip r:embed="rId4">
            <a:extLst>
              <a:ext uri="{28A0092B-C50C-407E-A947-70E740481C1C}">
                <a14:useLocalDpi xmlns:a14="http://schemas.microsoft.com/office/drawing/2010/main" val="0"/>
              </a:ext>
            </a:extLst>
          </a:blip>
          <a:srcRect r="5378" b="2390"/>
          <a:stretch/>
        </p:blipFill>
        <p:spPr bwMode="auto">
          <a:xfrm>
            <a:off x="6732240" y="5097292"/>
            <a:ext cx="2141984" cy="1572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778261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9389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1950" dirty="0"/>
              <a:t>Money is any commodity which can be used as a medium of exchange that </a:t>
            </a:r>
            <a:r>
              <a:rPr lang="en-US" sz="1950" dirty="0" smtClean="0"/>
              <a:t>is accepted </a:t>
            </a:r>
            <a:r>
              <a:rPr lang="en-US" sz="1950" dirty="0"/>
              <a:t>for the purchase of goods and services. In today's modern society, </a:t>
            </a:r>
            <a:r>
              <a:rPr lang="en-US" sz="1950" dirty="0" smtClean="0"/>
              <a:t>money includes </a:t>
            </a:r>
            <a:r>
              <a:rPr lang="en-US" sz="1950" dirty="0"/>
              <a:t>officially issued banknotes and coins (</a:t>
            </a:r>
            <a:r>
              <a:rPr lang="en-US" sz="1950" dirty="0" smtClean="0"/>
              <a:t>collectively </a:t>
            </a:r>
            <a:r>
              <a:rPr lang="en-US" sz="1950" dirty="0"/>
              <a:t>called legal tender), </a:t>
            </a:r>
            <a:r>
              <a:rPr lang="en-US" sz="1950" dirty="0" smtClean="0"/>
              <a:t>gold and </a:t>
            </a:r>
            <a:r>
              <a:rPr lang="en-US" sz="1950" dirty="0"/>
              <a:t>bank account deposits. Money has the following characteristics: </a:t>
            </a:r>
            <a:endParaRPr lang="en-US" sz="1950" dirty="0" smtClean="0"/>
          </a:p>
          <a:p>
            <a:pPr marL="631825" indent="-280988">
              <a:buClr>
                <a:srgbClr val="00B050"/>
              </a:buClr>
              <a:buFont typeface="Arial" panose="020B0604020202020204" pitchFamily="34" charset="0"/>
              <a:buChar char="•"/>
            </a:pPr>
            <a:r>
              <a:rPr lang="en-US" sz="1950" b="1" dirty="0" smtClean="0">
                <a:solidFill>
                  <a:srgbClr val="FF0000"/>
                </a:solidFill>
              </a:rPr>
              <a:t>Durability</a:t>
            </a:r>
            <a:r>
              <a:rPr lang="en-US" sz="1950" b="1" dirty="0" smtClean="0"/>
              <a:t> – </a:t>
            </a:r>
            <a:r>
              <a:rPr lang="en-US" sz="1950" dirty="0" smtClean="0"/>
              <a:t>Money such as Banknotes and coins, should be fairly long lasting yet easily replaced if it becomes worn. Coins are highly durable and modern-day banknotes are made from polymer rather than paper. Polymer banknotes, first introduced in Australia in 1988, are significantly more durable and so are used extensively in countries such as Bermuda, Romania,  New Zealand, and Vietnam. Even so, a US dollar bill can be folded forward and back up to around 4000 times before it will tear. According to the USA's Federal Reserve, the typical $50 bill and $100 bill lasts 9 years before </a:t>
            </a:r>
            <a:r>
              <a:rPr lang="en-US" sz="1950" dirty="0"/>
              <a:t>it needs replacing and its coins survive in circulation for about 30 years.</a:t>
            </a: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Meaning of Money</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1946231313"/>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6520662"/>
      </p:ext>
    </p:extLst>
  </p:cSld>
  <p:clrMapOvr>
    <a:masterClrMapping/>
  </p:clrMapOvr>
  <p:transition advClick="0"/>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6480721" cy="5586145"/>
          </a:xfrm>
          <a:prstGeom prst="rect">
            <a:avLst/>
          </a:prstGeom>
        </p:spPr>
        <p:txBody>
          <a:bodyPr wrap="square">
            <a:spAutoFit/>
          </a:bodyPr>
          <a:lstStyle/>
          <a:p>
            <a:pPr marL="19050">
              <a:buClr>
                <a:srgbClr val="00B050"/>
              </a:buClr>
            </a:pPr>
            <a:r>
              <a:rPr lang="en-US" sz="2100" b="1" dirty="0" smtClean="0">
                <a:solidFill>
                  <a:srgbClr val="FF0000"/>
                </a:solidFill>
              </a:rPr>
              <a:t>Age</a:t>
            </a:r>
            <a:endParaRPr lang="en-US" sz="2100" b="1" dirty="0">
              <a:solidFill>
                <a:srgbClr val="FF0000"/>
              </a:solidFill>
            </a:endParaRPr>
          </a:p>
          <a:p>
            <a:pPr marL="361950" indent="-342900">
              <a:buClr>
                <a:srgbClr val="00B050"/>
              </a:buClr>
              <a:buFont typeface="Wingdings 3" panose="05040102010807070707" pitchFamily="18" charset="2"/>
              <a:buChar char=""/>
            </a:pPr>
            <a:r>
              <a:rPr lang="en-US" sz="2100" dirty="0"/>
              <a:t>A person's age impacts upon their level of </a:t>
            </a:r>
            <a:r>
              <a:rPr lang="en-US" sz="2100" dirty="0" smtClean="0"/>
              <a:t> consumer </a:t>
            </a:r>
            <a:r>
              <a:rPr lang="en-US" sz="2100" dirty="0"/>
              <a:t>spending. A young single </a:t>
            </a:r>
            <a:r>
              <a:rPr lang="en-US" sz="2100" dirty="0" smtClean="0"/>
              <a:t>person may </a:t>
            </a:r>
            <a:r>
              <a:rPr lang="en-US" sz="2100" dirty="0"/>
              <a:t>earn a relatively low income and may spend most of it on goods and services </a:t>
            </a:r>
            <a:r>
              <a:rPr lang="en-US" sz="2100" dirty="0" smtClean="0"/>
              <a:t>to support </a:t>
            </a:r>
            <a:r>
              <a:rPr lang="en-US" sz="2100" dirty="0"/>
              <a:t>their lifestyle. As a person gets older, their earnings will typically rise </a:t>
            </a:r>
            <a:r>
              <a:rPr lang="en-US" sz="2100" dirty="0" smtClean="0"/>
              <a:t>and they </a:t>
            </a:r>
            <a:r>
              <a:rPr lang="en-US" sz="2100" dirty="0"/>
              <a:t>may start to save a greater proportion of their income to buy a property or </a:t>
            </a:r>
            <a:r>
              <a:rPr lang="en-US" sz="2100" dirty="0" smtClean="0"/>
              <a:t>in anticipation </a:t>
            </a:r>
            <a:r>
              <a:rPr lang="en-US" sz="2100" dirty="0"/>
              <a:t>of marriage and children. </a:t>
            </a:r>
            <a:endParaRPr lang="en-US" sz="2100" dirty="0" smtClean="0"/>
          </a:p>
          <a:p>
            <a:pPr marL="361950" indent="-342900">
              <a:buClr>
                <a:srgbClr val="00B050"/>
              </a:buClr>
              <a:buFont typeface="Wingdings 3" panose="05040102010807070707" pitchFamily="18" charset="2"/>
              <a:buChar char=""/>
            </a:pPr>
            <a:r>
              <a:rPr lang="en-US" sz="2100" dirty="0" smtClean="0"/>
              <a:t>During </a:t>
            </a:r>
            <a:r>
              <a:rPr lang="en-US" sz="2100" dirty="0"/>
              <a:t>the family stage </a:t>
            </a:r>
            <a:r>
              <a:rPr lang="en-US" sz="2100" dirty="0" smtClean="0"/>
              <a:t>of a </a:t>
            </a:r>
            <a:r>
              <a:rPr lang="en-US" sz="2100" dirty="0"/>
              <a:t>person's life </a:t>
            </a:r>
            <a:r>
              <a:rPr lang="en-US" sz="2100" dirty="0" smtClean="0"/>
              <a:t>they will </a:t>
            </a:r>
            <a:r>
              <a:rPr lang="en-US" sz="2100" dirty="0"/>
              <a:t>spend more of their income on their children but will also have to save to </a:t>
            </a:r>
            <a:r>
              <a:rPr lang="en-US" sz="2100" dirty="0" smtClean="0"/>
              <a:t>build up </a:t>
            </a:r>
            <a:r>
              <a:rPr lang="en-US" sz="2100" dirty="0"/>
              <a:t>a pension to </a:t>
            </a:r>
            <a:r>
              <a:rPr lang="en-US" sz="2100" dirty="0" smtClean="0"/>
              <a:t>support </a:t>
            </a:r>
            <a:r>
              <a:rPr lang="en-US" sz="2100" dirty="0"/>
              <a:t>them when they retire. They may also be saving fur </a:t>
            </a:r>
            <a:r>
              <a:rPr lang="en-US" sz="2100" dirty="0" smtClean="0"/>
              <a:t>their children's </a:t>
            </a:r>
            <a:r>
              <a:rPr lang="en-US" sz="2100" dirty="0"/>
              <a:t>university education. After retirement, people </a:t>
            </a:r>
            <a:r>
              <a:rPr lang="en-US" sz="2100" b="1" dirty="0" err="1" smtClean="0">
                <a:solidFill>
                  <a:srgbClr val="FF0000"/>
                </a:solidFill>
              </a:rPr>
              <a:t>dissave</a:t>
            </a:r>
            <a:r>
              <a:rPr lang="en-US" sz="2100" dirty="0" smtClean="0">
                <a:solidFill>
                  <a:srgbClr val="FF0000"/>
                </a:solidFill>
              </a:rPr>
              <a:t> </a:t>
            </a:r>
            <a:r>
              <a:rPr lang="en-US" sz="2100" dirty="0"/>
              <a:t>as they have </a:t>
            </a:r>
            <a:r>
              <a:rPr lang="en-US" sz="2100" dirty="0" smtClean="0"/>
              <a:t>no earned </a:t>
            </a:r>
            <a:r>
              <a:rPr lang="en-US" sz="2100" dirty="0"/>
              <a:t>income and so must spend from their savings</a:t>
            </a:r>
            <a:r>
              <a:rPr lang="en-US" sz="2100" dirty="0" smtClean="0"/>
              <a:t>.</a:t>
            </a:r>
            <a:endParaRPr lang="en-US" sz="2100" dirty="0"/>
          </a:p>
        </p:txBody>
      </p:sp>
      <p:pic>
        <p:nvPicPr>
          <p:cNvPr id="67586" name="Picture 2" descr="Image result for saga holiday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2240" y="1121657"/>
            <a:ext cx="2081436" cy="1271989"/>
          </a:xfrm>
          <a:prstGeom prst="rect">
            <a:avLst/>
          </a:prstGeom>
          <a:noFill/>
          <a:extLst>
            <a:ext uri="{909E8E84-426E-40DD-AFC4-6F175D3DCCD1}">
              <a14:hiddenFill xmlns:a14="http://schemas.microsoft.com/office/drawing/2010/main">
                <a:solidFill>
                  <a:srgbClr val="FFFFFF"/>
                </a:solidFill>
              </a14:hiddenFill>
            </a:ext>
          </a:extLst>
        </p:spPr>
      </p:pic>
      <p:pic>
        <p:nvPicPr>
          <p:cNvPr id="67588" name="Picture 4" descr="Image result for saga holid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2536304"/>
            <a:ext cx="2081436" cy="1074290"/>
          </a:xfrm>
          <a:prstGeom prst="rect">
            <a:avLst/>
          </a:prstGeom>
          <a:noFill/>
          <a:extLst>
            <a:ext uri="{909E8E84-426E-40DD-AFC4-6F175D3DCCD1}">
              <a14:hiddenFill xmlns:a14="http://schemas.microsoft.com/office/drawing/2010/main">
                <a:solidFill>
                  <a:srgbClr val="FFFFFF"/>
                </a:solidFill>
              </a14:hiddenFill>
            </a:ext>
          </a:extLst>
        </p:spPr>
      </p:pic>
      <p:pic>
        <p:nvPicPr>
          <p:cNvPr id="67590" name="Picture 6" descr="Image result for stannah stairlif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240" y="3740131"/>
            <a:ext cx="2081435" cy="1561077"/>
          </a:xfrm>
          <a:prstGeom prst="rect">
            <a:avLst/>
          </a:prstGeom>
          <a:noFill/>
          <a:extLst>
            <a:ext uri="{909E8E84-426E-40DD-AFC4-6F175D3DCCD1}">
              <a14:hiddenFill xmlns:a14="http://schemas.microsoft.com/office/drawing/2010/main">
                <a:solidFill>
                  <a:srgbClr val="FFFFFF"/>
                </a:solidFill>
              </a14:hiddenFill>
            </a:ext>
          </a:extLst>
        </p:spPr>
      </p:pic>
      <p:pic>
        <p:nvPicPr>
          <p:cNvPr id="67592" name="Picture 8"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0110"/>
          <a:stretch/>
        </p:blipFill>
        <p:spPr bwMode="auto">
          <a:xfrm>
            <a:off x="6732239" y="5430745"/>
            <a:ext cx="2081435" cy="11811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5124934"/>
      </p:ext>
    </p:extLst>
  </p:cSld>
  <p:clrMapOvr>
    <a:masterClrMapping/>
  </p:clrMapOvr>
  <p:transition advClick="0"/>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800" b="1" dirty="0">
              <a:latin typeface="Arial" panose="020B0604020202020204" pitchFamily="34" charset="0"/>
              <a:cs typeface="Arial" panose="020B0604020202020204" pitchFamily="34" charset="0"/>
            </a:endParaRPr>
          </a:p>
        </p:txBody>
      </p:sp>
      <p:pic>
        <p:nvPicPr>
          <p:cNvPr id="67586" name="Picture 2" descr="Image result for saga holiday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5165" y="5430744"/>
            <a:ext cx="1932779" cy="1181143"/>
          </a:xfrm>
          <a:prstGeom prst="rect">
            <a:avLst/>
          </a:prstGeom>
          <a:noFill/>
          <a:extLst>
            <a:ext uri="{909E8E84-426E-40DD-AFC4-6F175D3DCCD1}">
              <a14:hiddenFill xmlns:a14="http://schemas.microsoft.com/office/drawing/2010/main">
                <a:solidFill>
                  <a:srgbClr val="FFFFFF"/>
                </a:solidFill>
              </a14:hiddenFill>
            </a:ext>
          </a:extLst>
        </p:spPr>
      </p:pic>
      <p:pic>
        <p:nvPicPr>
          <p:cNvPr id="67588" name="Picture 4" descr="Image result for saga holiday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99760" y="5430744"/>
            <a:ext cx="2288464" cy="1181143"/>
          </a:xfrm>
          <a:prstGeom prst="rect">
            <a:avLst/>
          </a:prstGeom>
          <a:noFill/>
          <a:extLst>
            <a:ext uri="{909E8E84-426E-40DD-AFC4-6F175D3DCCD1}">
              <a14:hiddenFill xmlns:a14="http://schemas.microsoft.com/office/drawing/2010/main">
                <a:solidFill>
                  <a:srgbClr val="FFFFFF"/>
                </a:solidFill>
              </a14:hiddenFill>
            </a:ext>
          </a:extLst>
        </p:spPr>
      </p:pic>
      <p:pic>
        <p:nvPicPr>
          <p:cNvPr id="67590" name="Picture 6" descr="Image result for stannah stairlif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3726" y="5430744"/>
            <a:ext cx="1574856" cy="1181143"/>
          </a:xfrm>
          <a:prstGeom prst="rect">
            <a:avLst/>
          </a:prstGeom>
          <a:noFill/>
          <a:extLst>
            <a:ext uri="{909E8E84-426E-40DD-AFC4-6F175D3DCCD1}">
              <a14:hiddenFill xmlns:a14="http://schemas.microsoft.com/office/drawing/2010/main">
                <a:solidFill>
                  <a:srgbClr val="FFFFFF"/>
                </a:solidFill>
              </a14:hiddenFill>
            </a:ext>
          </a:extLst>
        </p:spPr>
      </p:pic>
      <p:pic>
        <p:nvPicPr>
          <p:cNvPr id="67592" name="Picture 8" descr="Related imag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20110"/>
          <a:stretch/>
        </p:blipFill>
        <p:spPr bwMode="auto">
          <a:xfrm>
            <a:off x="6732239" y="5430745"/>
            <a:ext cx="2081435" cy="11811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363725" y="1128249"/>
            <a:ext cx="8449949" cy="4154984"/>
          </a:xfrm>
          <a:prstGeom prst="rect">
            <a:avLst/>
          </a:prstGeom>
          <a:solidFill>
            <a:schemeClr val="accent6">
              <a:lumMod val="60000"/>
              <a:lumOff val="40000"/>
            </a:schemeClr>
          </a:solidFill>
          <a:ln w="57150">
            <a:solidFill>
              <a:srgbClr val="002060"/>
            </a:solidFill>
          </a:ln>
        </p:spPr>
        <p:txBody>
          <a:bodyPr wrap="square">
            <a:spAutoFit/>
          </a:bodyPr>
          <a:lstStyle/>
          <a:p>
            <a:r>
              <a:rPr lang="en-GB" sz="2400" b="1" dirty="0">
                <a:latin typeface="Arial" panose="020B0604020202020204" pitchFamily="34" charset="0"/>
                <a:cs typeface="Arial" panose="020B0604020202020204" pitchFamily="34" charset="0"/>
              </a:rPr>
              <a:t>Activity</a:t>
            </a:r>
          </a:p>
          <a:p>
            <a:r>
              <a:rPr lang="en-US" sz="2400" dirty="0">
                <a:latin typeface="Arial" panose="020B0604020202020204" pitchFamily="34" charset="0"/>
                <a:cs typeface="Arial" panose="020B0604020202020204" pitchFamily="34" charset="0"/>
              </a:rPr>
              <a:t>Copy and complete the following table using the words: high, low or moderate</a:t>
            </a:r>
            <a:r>
              <a:rPr lang="en-US" sz="2400" dirty="0" smtClean="0">
                <a:latin typeface="Arial" panose="020B0604020202020204" pitchFamily="34" charset="0"/>
                <a:cs typeface="Arial" panose="020B0604020202020204" pitchFamily="34" charset="0"/>
              </a:rPr>
              <a:t>.</a:t>
            </a: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a:p>
            <a:endParaRPr lang="en-US" sz="2400" dirty="0" smtClean="0">
              <a:latin typeface="Arial" panose="020B0604020202020204" pitchFamily="34" charset="0"/>
              <a:cs typeface="Arial" panose="020B0604020202020204" pitchFamily="34" charset="0"/>
            </a:endParaRPr>
          </a:p>
          <a:p>
            <a:endParaRPr lang="en-US" sz="2400"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nvGraphicFramePr>
        <p:xfrm>
          <a:off x="492224" y="2341984"/>
          <a:ext cx="8184230" cy="2743200"/>
        </p:xfrm>
        <a:graphic>
          <a:graphicData uri="http://schemas.openxmlformats.org/drawingml/2006/table">
            <a:tbl>
              <a:tblPr firstRow="1" bandRow="1">
                <a:tableStyleId>{5C22544A-7EE6-4342-B048-85BDC9FD1C3A}</a:tableStyleId>
              </a:tblPr>
              <a:tblGrid>
                <a:gridCol w="1775520"/>
                <a:gridCol w="1800200"/>
                <a:gridCol w="1224136"/>
                <a:gridCol w="1747528"/>
                <a:gridCol w="1636846"/>
              </a:tblGrid>
              <a:tr h="370840">
                <a:tc>
                  <a:txBody>
                    <a:bodyPr/>
                    <a:lstStyle/>
                    <a:p>
                      <a:r>
                        <a:rPr lang="en-GB" sz="2400" dirty="0" smtClean="0">
                          <a:latin typeface="Arial" panose="020B0604020202020204" pitchFamily="34" charset="0"/>
                          <a:cs typeface="Arial" panose="020B0604020202020204" pitchFamily="34" charset="0"/>
                        </a:rPr>
                        <a:t>Age</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Spending</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Saving</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Borrowing</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Dissaving</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16-25</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High</a:t>
                      </a:r>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26-35</a:t>
                      </a:r>
                      <a:endParaRPr lang="en-GB" sz="2400" dirty="0">
                        <a:latin typeface="Arial" panose="020B0604020202020204" pitchFamily="34" charset="0"/>
                        <a:cs typeface="Arial" panose="020B0604020202020204" pitchFamily="34" charset="0"/>
                      </a:endParaRPr>
                    </a:p>
                  </a:txBody>
                  <a:tcPr/>
                </a:tc>
                <a:tc>
                  <a:txBody>
                    <a:bodyPr/>
                    <a:lstStyle/>
                    <a:p>
                      <a:r>
                        <a:rPr lang="en-GB" sz="2400" smtClean="0">
                          <a:latin typeface="Arial" panose="020B0604020202020204" pitchFamily="34" charset="0"/>
                          <a:cs typeface="Arial" panose="020B0604020202020204" pitchFamily="34" charset="0"/>
                        </a:rPr>
                        <a:t>Moderate</a:t>
                      </a:r>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36-45</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Moderate</a:t>
                      </a:r>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46-65</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Moderate</a:t>
                      </a:r>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dirty="0" smtClean="0">
                          <a:latin typeface="Arial" panose="020B0604020202020204" pitchFamily="34" charset="0"/>
                          <a:cs typeface="Arial" panose="020B0604020202020204" pitchFamily="34" charset="0"/>
                        </a:rPr>
                        <a:t>65 onwards</a:t>
                      </a:r>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Yes</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451254104"/>
      </p:ext>
    </p:extLst>
  </p:cSld>
  <p:clrMapOvr>
    <a:masterClrMapping/>
  </p:clrMapOvr>
  <p:transition advClick="0"/>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4248473" cy="5509200"/>
          </a:xfrm>
          <a:prstGeom prst="rect">
            <a:avLst/>
          </a:prstGeom>
        </p:spPr>
        <p:txBody>
          <a:bodyPr wrap="square">
            <a:spAutoFit/>
          </a:bodyPr>
          <a:lstStyle/>
          <a:p>
            <a:pPr marL="19050">
              <a:buClr>
                <a:srgbClr val="00B050"/>
              </a:buClr>
            </a:pPr>
            <a:r>
              <a:rPr lang="en-US" sz="2200" b="1" dirty="0" smtClean="0">
                <a:solidFill>
                  <a:srgbClr val="FF0000"/>
                </a:solidFill>
              </a:rPr>
              <a:t>The Size of Households</a:t>
            </a:r>
            <a:endParaRPr lang="en-US" sz="2200" b="1" dirty="0">
              <a:solidFill>
                <a:srgbClr val="FF0000"/>
              </a:solidFill>
            </a:endParaRPr>
          </a:p>
          <a:p>
            <a:pPr marL="361950" indent="-342900">
              <a:buClr>
                <a:srgbClr val="00B050"/>
              </a:buClr>
              <a:buFont typeface="Wingdings 3" panose="05040102010807070707" pitchFamily="18" charset="2"/>
              <a:buChar char=""/>
            </a:pPr>
            <a:r>
              <a:rPr lang="en-US" sz="2200" dirty="0"/>
              <a:t>The average size of households has changed </a:t>
            </a:r>
            <a:r>
              <a:rPr lang="en-US" sz="2200" dirty="0" smtClean="0"/>
              <a:t>over </a:t>
            </a:r>
            <a:r>
              <a:rPr lang="en-US" sz="2200" dirty="0"/>
              <a:t>time. In economically </a:t>
            </a:r>
            <a:r>
              <a:rPr lang="en-US" sz="2200" dirty="0" smtClean="0"/>
              <a:t>developed countries</a:t>
            </a:r>
            <a:r>
              <a:rPr lang="en-US" sz="2200" dirty="0"/>
              <a:t>, birth rates are falling </a:t>
            </a:r>
            <a:r>
              <a:rPr lang="en-US" sz="2200" dirty="0" smtClean="0"/>
              <a:t>(Chapter </a:t>
            </a:r>
            <a:r>
              <a:rPr lang="en-US" sz="2200" dirty="0"/>
              <a:t>22) as people choose to marry </a:t>
            </a:r>
            <a:r>
              <a:rPr lang="en-US" sz="2200" dirty="0" smtClean="0"/>
              <a:t>and have </a:t>
            </a:r>
            <a:r>
              <a:rPr lang="en-US" sz="2200" dirty="0"/>
              <a:t>children later in life. </a:t>
            </a:r>
            <a:endParaRPr lang="en-US" sz="2200" dirty="0" smtClean="0"/>
          </a:p>
          <a:p>
            <a:pPr marL="361950" indent="-342900">
              <a:buClr>
                <a:srgbClr val="00B050"/>
              </a:buClr>
              <a:buFont typeface="Wingdings 3" panose="05040102010807070707" pitchFamily="18" charset="2"/>
              <a:buChar char=""/>
            </a:pPr>
            <a:r>
              <a:rPr lang="en-US" sz="2200" dirty="0" smtClean="0"/>
              <a:t>There </a:t>
            </a:r>
            <a:r>
              <a:rPr lang="en-US" sz="2200" dirty="0"/>
              <a:t>has also been an increase in single households. </a:t>
            </a:r>
            <a:r>
              <a:rPr lang="en-US" sz="2200" dirty="0" smtClean="0"/>
              <a:t>This influences </a:t>
            </a:r>
            <a:r>
              <a:rPr lang="en-US" sz="2200" dirty="0"/>
              <a:t>expenditure patterns as a family with three children will usually </a:t>
            </a:r>
            <a:r>
              <a:rPr lang="en-US" sz="2200" dirty="0" smtClean="0"/>
              <a:t>consume more </a:t>
            </a:r>
            <a:r>
              <a:rPr lang="en-US" sz="2200" dirty="0"/>
              <a:t>goods and services than a </a:t>
            </a:r>
            <a:r>
              <a:rPr lang="en-US" sz="2200" dirty="0" smtClean="0"/>
              <a:t>single-person </a:t>
            </a:r>
            <a:r>
              <a:rPr lang="en-US" sz="2200" dirty="0"/>
              <a:t>household.</a:t>
            </a:r>
          </a:p>
        </p:txBody>
      </p:sp>
      <p:pic>
        <p:nvPicPr>
          <p:cNvPr id="68610" name="Picture 2" descr="Image result for household spending per countr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993" y="1074409"/>
            <a:ext cx="4320480" cy="5487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1433254"/>
      </p:ext>
    </p:extLst>
  </p:cSld>
  <p:clrMapOvr>
    <a:masterClrMapping/>
  </p:clrMapOvr>
  <p:transition advClick="0"/>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800" b="1" dirty="0">
              <a:latin typeface="Arial" panose="020B0604020202020204" pitchFamily="34" charset="0"/>
              <a:cs typeface="Arial" panose="020B0604020202020204" pitchFamily="34" charset="0"/>
            </a:endParaRPr>
          </a:p>
        </p:txBody>
      </p:sp>
      <p:pic>
        <p:nvPicPr>
          <p:cNvPr id="70658" name="Picture 2" descr="Image result for average birth rate per household"/>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42524"/>
            <a:ext cx="8496944" cy="5454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5591074"/>
      </p:ext>
    </p:extLst>
  </p:cSld>
  <p:clrMapOvr>
    <a:masterClrMapping/>
  </p:clrMapOvr>
  <p:transition advClick="0"/>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3.4 – Consumer Spending – Exam Practice</a:t>
            </a:r>
            <a:endParaRPr lang="en-US" sz="32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447645"/>
          </a:xfrm>
          <a:prstGeom prst="rect">
            <a:avLst/>
          </a:prstGeom>
        </p:spPr>
        <p:txBody>
          <a:bodyPr wrap="square">
            <a:spAutoFit/>
          </a:bodyPr>
          <a:lstStyle/>
          <a:p>
            <a:pPr marL="476250" indent="-457200">
              <a:buClr>
                <a:srgbClr val="00B050"/>
              </a:buClr>
              <a:buFont typeface="+mj-lt"/>
              <a:buAutoNum type="arabicPeriod"/>
            </a:pPr>
            <a:r>
              <a:rPr lang="en-US" sz="2900" dirty="0" smtClean="0"/>
              <a:t>With </a:t>
            </a:r>
            <a:r>
              <a:rPr lang="en-US" sz="2900" dirty="0"/>
              <a:t>reference to </a:t>
            </a:r>
            <a:r>
              <a:rPr lang="en-US" sz="2900" dirty="0" smtClean="0"/>
              <a:t/>
            </a:r>
            <a:br>
              <a:rPr lang="en-US" sz="2900" dirty="0" smtClean="0"/>
            </a:br>
            <a:r>
              <a:rPr lang="en-US" sz="2900" dirty="0" smtClean="0"/>
              <a:t>Figure </a:t>
            </a:r>
            <a:r>
              <a:rPr lang="en-US" sz="2900" dirty="0"/>
              <a:t>9.9, discuss </a:t>
            </a:r>
            <a:r>
              <a:rPr lang="en-US" sz="2900" dirty="0" smtClean="0"/>
              <a:t/>
            </a:r>
            <a:br>
              <a:rPr lang="en-US" sz="2900" dirty="0" smtClean="0"/>
            </a:br>
            <a:r>
              <a:rPr lang="en-US" sz="2900" dirty="0" smtClean="0"/>
              <a:t>how </a:t>
            </a:r>
            <a:r>
              <a:rPr lang="en-US" sz="2900" dirty="0"/>
              <a:t>spending </a:t>
            </a:r>
            <a:r>
              <a:rPr lang="en-US" sz="2900" dirty="0" smtClean="0"/>
              <a:t/>
            </a:r>
            <a:br>
              <a:rPr lang="en-US" sz="2900" dirty="0" smtClean="0"/>
            </a:br>
            <a:r>
              <a:rPr lang="en-US" sz="2900" dirty="0" smtClean="0"/>
              <a:t>patterns might </a:t>
            </a:r>
            <a:r>
              <a:rPr lang="en-US" sz="2900" dirty="0"/>
              <a:t>be </a:t>
            </a:r>
            <a:r>
              <a:rPr lang="en-US" sz="2900" dirty="0" smtClean="0"/>
              <a:t/>
            </a:r>
            <a:br>
              <a:rPr lang="en-US" sz="2900" dirty="0" smtClean="0"/>
            </a:br>
            <a:r>
              <a:rPr lang="en-US" sz="2900" dirty="0" smtClean="0"/>
              <a:t>different in </a:t>
            </a:r>
            <a:r>
              <a:rPr lang="en-US" sz="2900" dirty="0"/>
              <a:t>a </a:t>
            </a:r>
            <a:r>
              <a:rPr lang="en-US" sz="2900" dirty="0" smtClean="0"/>
              <a:t>less </a:t>
            </a:r>
            <a:br>
              <a:rPr lang="en-US" sz="2900" dirty="0" smtClean="0"/>
            </a:br>
            <a:r>
              <a:rPr lang="en-US" sz="2900" dirty="0" smtClean="0"/>
              <a:t>economically </a:t>
            </a:r>
            <a:br>
              <a:rPr lang="en-US" sz="2900" dirty="0" smtClean="0"/>
            </a:br>
            <a:r>
              <a:rPr lang="en-US" sz="2900" dirty="0" smtClean="0"/>
              <a:t>developed </a:t>
            </a:r>
            <a:r>
              <a:rPr lang="en-US" sz="2900" dirty="0"/>
              <a:t>country such </a:t>
            </a:r>
            <a:r>
              <a:rPr lang="en-US" sz="2900" dirty="0" smtClean="0"/>
              <a:t/>
            </a:r>
            <a:br>
              <a:rPr lang="en-US" sz="2900" dirty="0" smtClean="0"/>
            </a:br>
            <a:r>
              <a:rPr lang="en-US" sz="2900" dirty="0" smtClean="0"/>
              <a:t>as </a:t>
            </a:r>
            <a:r>
              <a:rPr lang="en-US" sz="2900" dirty="0"/>
              <a:t>Haiti or Bangladesh. </a:t>
            </a:r>
            <a:r>
              <a:rPr lang="en-US" sz="2900" dirty="0" smtClean="0"/>
              <a:t/>
            </a:r>
            <a:br>
              <a:rPr lang="en-US" sz="2900" dirty="0" smtClean="0"/>
            </a:br>
            <a:r>
              <a:rPr lang="en-US" sz="2900" dirty="0" smtClean="0"/>
              <a:t>(4</a:t>
            </a:r>
            <a:r>
              <a:rPr lang="en-US" sz="2900" dirty="0"/>
              <a:t>)</a:t>
            </a:r>
          </a:p>
          <a:p>
            <a:pPr marL="476250" indent="-457200">
              <a:buClr>
                <a:srgbClr val="00B050"/>
              </a:buClr>
              <a:buFont typeface="+mj-lt"/>
              <a:buAutoNum type="arabicPeriod"/>
            </a:pPr>
            <a:r>
              <a:rPr lang="en-US" sz="2900" dirty="0" smtClean="0"/>
              <a:t>Spending </a:t>
            </a:r>
            <a:r>
              <a:rPr lang="en-US" sz="2900" dirty="0"/>
              <a:t>on education and health is a small proportion of overall spending </a:t>
            </a:r>
            <a:r>
              <a:rPr lang="en-US" sz="2900" dirty="0" smtClean="0"/>
              <a:t>in the </a:t>
            </a:r>
            <a:r>
              <a:rPr lang="en-US" sz="2900" dirty="0"/>
              <a:t>UK. Explain two reasons why this might be the case. </a:t>
            </a:r>
            <a:r>
              <a:rPr lang="en-US" sz="2900" dirty="0" smtClean="0"/>
              <a:t>(4</a:t>
            </a:r>
            <a:r>
              <a:rPr lang="en-US" sz="2900" dirty="0"/>
              <a:t>)</a:t>
            </a:r>
          </a:p>
        </p:txBody>
      </p:sp>
      <p:pic>
        <p:nvPicPr>
          <p:cNvPr id="2" name="Picture 1"/>
          <p:cNvPicPr>
            <a:picLocks noChangeAspect="1"/>
          </p:cNvPicPr>
          <p:nvPr/>
        </p:nvPicPr>
        <p:blipFill rotWithShape="1">
          <a:blip r:embed="rId3"/>
          <a:srcRect l="27310" t="23422" r="23988" b="24407"/>
          <a:stretch/>
        </p:blipFill>
        <p:spPr>
          <a:xfrm>
            <a:off x="4608003" y="1052736"/>
            <a:ext cx="4212469" cy="2537055"/>
          </a:xfrm>
          <a:prstGeom prst="rect">
            <a:avLst/>
          </a:prstGeom>
        </p:spPr>
      </p:pic>
      <p:sp>
        <p:nvSpPr>
          <p:cNvPr id="3" name="Rectangle 2"/>
          <p:cNvSpPr/>
          <p:nvPr/>
        </p:nvSpPr>
        <p:spPr>
          <a:xfrm>
            <a:off x="4608003" y="3645024"/>
            <a:ext cx="4226432" cy="584775"/>
          </a:xfrm>
          <a:prstGeom prst="rect">
            <a:avLst/>
          </a:prstGeom>
        </p:spPr>
        <p:txBody>
          <a:bodyPr wrap="square">
            <a:spAutoFit/>
          </a:bodyPr>
          <a:lstStyle/>
          <a:p>
            <a:pPr algn="ctr"/>
            <a:r>
              <a:rPr lang="en-US" sz="1600" b="1" dirty="0"/>
              <a:t>Figure </a:t>
            </a:r>
            <a:r>
              <a:rPr lang="en-US" sz="1600" b="1" dirty="0" smtClean="0"/>
              <a:t>9.9 </a:t>
            </a:r>
            <a:r>
              <a:rPr lang="en-US" sz="1600" dirty="0" smtClean="0"/>
              <a:t>- </a:t>
            </a:r>
            <a:r>
              <a:rPr lang="en-US" sz="1600" dirty="0"/>
              <a:t>The amount spent on goods and services in a week in the UK, 2011</a:t>
            </a:r>
            <a:endParaRPr lang="en-GB" sz="1600" dirty="0"/>
          </a:p>
        </p:txBody>
      </p:sp>
    </p:spTree>
    <p:extLst>
      <p:ext uri="{BB962C8B-B14F-4D97-AF65-F5344CB8AC3E}">
        <p14:creationId xmlns:p14="http://schemas.microsoft.com/office/powerpoint/2010/main" val="517044756"/>
      </p:ext>
    </p:extLst>
  </p:cSld>
  <p:clrMapOvr>
    <a:masterClrMapping/>
  </p:clrMapOvr>
  <p:transition advClick="0"/>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6664933" cy="5586145"/>
          </a:xfrm>
          <a:prstGeom prst="rect">
            <a:avLst/>
          </a:prstGeom>
        </p:spPr>
        <p:txBody>
          <a:bodyPr wrap="square">
            <a:spAutoFit/>
          </a:bodyPr>
          <a:lstStyle/>
          <a:p>
            <a:pPr marL="19050">
              <a:buClr>
                <a:srgbClr val="00B050"/>
              </a:buClr>
            </a:pPr>
            <a:r>
              <a:rPr lang="en-US" sz="2100" b="1" dirty="0" smtClean="0">
                <a:solidFill>
                  <a:srgbClr val="FF0000"/>
                </a:solidFill>
              </a:rPr>
              <a:t>Savings</a:t>
            </a:r>
            <a:endParaRPr lang="en-US" sz="2100" b="1" dirty="0">
              <a:solidFill>
                <a:srgbClr val="FF0000"/>
              </a:solidFill>
            </a:endParaRPr>
          </a:p>
          <a:p>
            <a:pPr marL="361950" indent="-342900">
              <a:buClr>
                <a:srgbClr val="00B050"/>
              </a:buClr>
              <a:buFont typeface="Wingdings 3" panose="05040102010807070707" pitchFamily="18" charset="2"/>
              <a:buChar char=""/>
            </a:pPr>
            <a:r>
              <a:rPr lang="en-US" sz="2100" dirty="0"/>
              <a:t>Saving occurs when a person puts away </a:t>
            </a:r>
            <a:r>
              <a:rPr lang="en-US" sz="2100" dirty="0" smtClean="0"/>
              <a:t>part </a:t>
            </a:r>
            <a:r>
              <a:rPr lang="en-US" sz="2100" dirty="0"/>
              <a:t>of their current income for </a:t>
            </a:r>
            <a:r>
              <a:rPr lang="en-US" sz="2100" dirty="0" smtClean="0"/>
              <a:t>future spending</a:t>
            </a:r>
            <a:r>
              <a:rPr lang="en-US" sz="2100" dirty="0"/>
              <a:t>. Reasons for saving include the following:</a:t>
            </a:r>
          </a:p>
          <a:p>
            <a:pPr marL="723900" indent="-342900">
              <a:buClr>
                <a:srgbClr val="00B050"/>
              </a:buClr>
              <a:buFont typeface="Arial" panose="020B0604020202020204" pitchFamily="34" charset="0"/>
              <a:buChar char="•"/>
            </a:pPr>
            <a:r>
              <a:rPr lang="en-US" sz="2100" dirty="0" smtClean="0"/>
              <a:t>A </a:t>
            </a:r>
            <a:r>
              <a:rPr lang="en-US" sz="2100" dirty="0"/>
              <a:t>person may decide to sacrifice current spending so that they have funds to </a:t>
            </a:r>
            <a:r>
              <a:rPr lang="en-US" sz="2100" dirty="0" smtClean="0"/>
              <a:t>spend in </a:t>
            </a:r>
            <a:r>
              <a:rPr lang="en-US" sz="2100" dirty="0"/>
              <a:t>the future. For example, people may </a:t>
            </a:r>
            <a:r>
              <a:rPr lang="en-US" sz="2100" dirty="0" smtClean="0"/>
              <a:t>save </a:t>
            </a:r>
            <a:r>
              <a:rPr lang="en-US" sz="2100" dirty="0"/>
              <a:t>for a holiday or for their </a:t>
            </a:r>
            <a:r>
              <a:rPr lang="en-US" sz="2100" dirty="0" smtClean="0"/>
              <a:t>retirement. Parents </a:t>
            </a:r>
            <a:r>
              <a:rPr lang="en-US" sz="2100" dirty="0"/>
              <a:t>may save money for their children's education.</a:t>
            </a:r>
          </a:p>
          <a:p>
            <a:pPr marL="723900" indent="-342900">
              <a:buClr>
                <a:srgbClr val="00B050"/>
              </a:buClr>
              <a:buFont typeface="Arial" panose="020B0604020202020204" pitchFamily="34" charset="0"/>
              <a:buChar char="•"/>
            </a:pPr>
            <a:r>
              <a:rPr lang="en-US" sz="2100" dirty="0" smtClean="0"/>
              <a:t>A </a:t>
            </a:r>
            <a:r>
              <a:rPr lang="en-US" sz="2100" dirty="0"/>
              <a:t>person may choose to save a portion of their income in a bank or </a:t>
            </a:r>
            <a:r>
              <a:rPr lang="en-US" sz="2100" dirty="0" smtClean="0"/>
              <a:t>other financial </a:t>
            </a:r>
            <a:r>
              <a:rPr lang="en-US" sz="2100" dirty="0"/>
              <a:t>institution in order to earn </a:t>
            </a:r>
            <a:r>
              <a:rPr lang="en-US" sz="2100" dirty="0" smtClean="0"/>
              <a:t>interest</a:t>
            </a:r>
            <a:r>
              <a:rPr lang="en-US" sz="2100" dirty="0"/>
              <a:t>. Banks also provide a secure place </a:t>
            </a:r>
            <a:r>
              <a:rPr lang="en-US" sz="2100" dirty="0" smtClean="0"/>
              <a:t>for depositing </a:t>
            </a:r>
            <a:r>
              <a:rPr lang="en-US" sz="2100" dirty="0"/>
              <a:t>savings.</a:t>
            </a:r>
          </a:p>
          <a:p>
            <a:pPr marL="723900" indent="-342900">
              <a:buClr>
                <a:srgbClr val="00B050"/>
              </a:buClr>
              <a:buFont typeface="Arial" panose="020B0604020202020204" pitchFamily="34" charset="0"/>
              <a:buChar char="•"/>
            </a:pPr>
            <a:r>
              <a:rPr lang="en-US" sz="2100" dirty="0" smtClean="0"/>
              <a:t>A </a:t>
            </a:r>
            <a:r>
              <a:rPr lang="en-US" sz="2100" dirty="0"/>
              <a:t>person may </a:t>
            </a:r>
            <a:r>
              <a:rPr lang="en-US" sz="2100" dirty="0" smtClean="0"/>
              <a:t>save </a:t>
            </a:r>
            <a:r>
              <a:rPr lang="en-US" sz="2100" dirty="0"/>
              <a:t>for precautionary reasons so that they have money put </a:t>
            </a:r>
            <a:r>
              <a:rPr lang="en-US" sz="2100" dirty="0" smtClean="0"/>
              <a:t>aside in </a:t>
            </a:r>
            <a:r>
              <a:rPr lang="en-US" sz="2100" dirty="0"/>
              <a:t>case of an emergency, such as an accident, job Joss or unforeseen event in </a:t>
            </a:r>
            <a:r>
              <a:rPr lang="en-US" sz="2100" dirty="0" smtClean="0"/>
              <a:t>the future</a:t>
            </a:r>
            <a:r>
              <a:rPr lang="en-US" sz="2100" dirty="0"/>
              <a:t>.</a:t>
            </a:r>
          </a:p>
        </p:txBody>
      </p:sp>
      <p:pic>
        <p:nvPicPr>
          <p:cNvPr id="71682" name="Picture 2" descr="Image result for savin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90" t="2897" r="5994" b="7667"/>
          <a:stretch/>
        </p:blipFill>
        <p:spPr bwMode="auto">
          <a:xfrm>
            <a:off x="6916452" y="1124744"/>
            <a:ext cx="1868696" cy="1678659"/>
          </a:xfrm>
          <a:prstGeom prst="rect">
            <a:avLst/>
          </a:prstGeom>
          <a:noFill/>
          <a:extLst>
            <a:ext uri="{909E8E84-426E-40DD-AFC4-6F175D3DCCD1}">
              <a14:hiddenFill xmlns:a14="http://schemas.microsoft.com/office/drawing/2010/main">
                <a:solidFill>
                  <a:srgbClr val="FFFFFF"/>
                </a:solidFill>
              </a14:hiddenFill>
            </a:ext>
          </a:extLst>
        </p:spPr>
      </p:pic>
      <p:pic>
        <p:nvPicPr>
          <p:cNvPr id="71684" name="Picture 4" descr="Image result for savings interest ra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39" t="2982" r="3823" b="7382"/>
          <a:stretch/>
        </p:blipFill>
        <p:spPr bwMode="auto">
          <a:xfrm>
            <a:off x="6916452" y="2942558"/>
            <a:ext cx="1868696" cy="1338390"/>
          </a:xfrm>
          <a:prstGeom prst="rect">
            <a:avLst/>
          </a:prstGeom>
          <a:noFill/>
          <a:extLst>
            <a:ext uri="{909E8E84-426E-40DD-AFC4-6F175D3DCCD1}">
              <a14:hiddenFill xmlns:a14="http://schemas.microsoft.com/office/drawing/2010/main">
                <a:solidFill>
                  <a:srgbClr val="FFFFFF"/>
                </a:solidFill>
              </a14:hiddenFill>
            </a:ext>
          </a:extLst>
        </p:spPr>
      </p:pic>
      <p:pic>
        <p:nvPicPr>
          <p:cNvPr id="71686" name="Picture 6" descr="Image result for egyptian le bundles of mone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51" r="7788" b="31717"/>
          <a:stretch/>
        </p:blipFill>
        <p:spPr bwMode="auto">
          <a:xfrm>
            <a:off x="6916452" y="4416322"/>
            <a:ext cx="1868696" cy="1820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0043451"/>
      </p:ext>
    </p:extLst>
  </p:cSld>
  <p:clrMapOvr>
    <a:masterClrMapping/>
  </p:clrMapOvr>
  <p:transition advClick="0"/>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7236125" cy="5521512"/>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60" dirty="0"/>
              <a:t>The level of savings is affected by the following factors:</a:t>
            </a:r>
          </a:p>
          <a:p>
            <a:pPr marL="620713" indent="-239713">
              <a:buClr>
                <a:srgbClr val="00B050"/>
              </a:buClr>
              <a:buFont typeface="Arial" panose="020B0604020202020204" pitchFamily="34" charset="0"/>
              <a:buChar char="•"/>
            </a:pPr>
            <a:r>
              <a:rPr lang="en-US" sz="1960" b="1" dirty="0" smtClean="0"/>
              <a:t>Age</a:t>
            </a:r>
            <a:r>
              <a:rPr lang="en-US" sz="1960" dirty="0" smtClean="0"/>
              <a:t> </a:t>
            </a:r>
            <a:r>
              <a:rPr lang="en-US" sz="1960" dirty="0"/>
              <a:t>- In many modern economics, people from about the age </a:t>
            </a:r>
            <a:r>
              <a:rPr lang="en-US" sz="1960" dirty="0" smtClean="0"/>
              <a:t>of 25 start to save for </a:t>
            </a:r>
            <a:r>
              <a:rPr lang="en-US" sz="1960" dirty="0"/>
              <a:t>their future. They will be likely to </a:t>
            </a:r>
            <a:r>
              <a:rPr lang="en-US" sz="1960" dirty="0" smtClean="0"/>
              <a:t>have </a:t>
            </a:r>
            <a:r>
              <a:rPr lang="en-US" sz="1960" dirty="0"/>
              <a:t>secured permanent employment </a:t>
            </a:r>
            <a:r>
              <a:rPr lang="en-US" sz="1960" dirty="0" smtClean="0"/>
              <a:t>and paid </a:t>
            </a:r>
            <a:r>
              <a:rPr lang="en-US" sz="1960" dirty="0"/>
              <a:t>off any student loans. The amount a person will save is influenced by </a:t>
            </a:r>
            <a:r>
              <a:rPr lang="en-US" sz="1960" dirty="0" smtClean="0"/>
              <a:t>the amount </a:t>
            </a:r>
            <a:r>
              <a:rPr lang="en-US" sz="1960" dirty="0"/>
              <a:t>of support a </a:t>
            </a:r>
            <a:r>
              <a:rPr lang="en-US" sz="1960" dirty="0" smtClean="0"/>
              <a:t>government gives its citizens </a:t>
            </a:r>
            <a:r>
              <a:rPr lang="en-US" sz="1960" dirty="0"/>
              <a:t>in terms of old-age pensions </a:t>
            </a:r>
            <a:r>
              <a:rPr lang="en-US" sz="1960" dirty="0" smtClean="0"/>
              <a:t>and health </a:t>
            </a:r>
            <a:r>
              <a:rPr lang="en-US" sz="1960" dirty="0"/>
              <a:t>care provision. If people have to fund their own health care and </a:t>
            </a:r>
            <a:r>
              <a:rPr lang="en-US" sz="1960" dirty="0" smtClean="0"/>
              <a:t>pensions, they </a:t>
            </a:r>
            <a:r>
              <a:rPr lang="en-US" sz="1960" dirty="0"/>
              <a:t>will </a:t>
            </a:r>
            <a:r>
              <a:rPr lang="en-US" sz="1960" dirty="0" smtClean="0"/>
              <a:t>have </a:t>
            </a:r>
            <a:r>
              <a:rPr lang="en-US" sz="1960" dirty="0"/>
              <a:t>to save more during their working Jives.</a:t>
            </a:r>
          </a:p>
          <a:p>
            <a:pPr marL="620713" indent="-239713">
              <a:buClr>
                <a:srgbClr val="00B050"/>
              </a:buClr>
              <a:buFont typeface="Arial" panose="020B0604020202020204" pitchFamily="34" charset="0"/>
              <a:buChar char="•"/>
            </a:pPr>
            <a:r>
              <a:rPr lang="en-US" sz="1960" b="1" dirty="0" smtClean="0"/>
              <a:t>Attitude </a:t>
            </a:r>
            <a:r>
              <a:rPr lang="en-US" sz="1960" b="1" dirty="0"/>
              <a:t>to </a:t>
            </a:r>
            <a:r>
              <a:rPr lang="en-US" sz="1960" b="1" dirty="0" smtClean="0"/>
              <a:t>saving - </a:t>
            </a:r>
            <a:r>
              <a:rPr lang="en-US" sz="1960" dirty="0"/>
              <a:t>As </a:t>
            </a:r>
            <a:r>
              <a:rPr lang="en-US" sz="1960" dirty="0" smtClean="0"/>
              <a:t>every </a:t>
            </a:r>
            <a:r>
              <a:rPr lang="en-US" sz="1960" dirty="0"/>
              <a:t>person is different, they each </a:t>
            </a:r>
            <a:r>
              <a:rPr lang="en-US" sz="1960" dirty="0" smtClean="0"/>
              <a:t>have </a:t>
            </a:r>
            <a:r>
              <a:rPr lang="en-US" sz="1960" dirty="0"/>
              <a:t>a </a:t>
            </a:r>
            <a:r>
              <a:rPr lang="en-US" sz="1960" dirty="0" smtClean="0"/>
              <a:t>different attitude </a:t>
            </a:r>
            <a:r>
              <a:rPr lang="en-US" sz="1960" dirty="0"/>
              <a:t>to saving. </a:t>
            </a:r>
            <a:r>
              <a:rPr lang="en-US" sz="1960" dirty="0" smtClean="0"/>
              <a:t>E.g., </a:t>
            </a:r>
            <a:r>
              <a:rPr lang="en-US" sz="1960" dirty="0"/>
              <a:t>in the USA and the UK many consumers </a:t>
            </a:r>
            <a:r>
              <a:rPr lang="en-US" sz="1960" dirty="0" smtClean="0"/>
              <a:t>borrow to </a:t>
            </a:r>
            <a:r>
              <a:rPr lang="en-US" sz="1960" dirty="0"/>
              <a:t>fund expenditure by using credit cards to make purchases or by getting </a:t>
            </a:r>
            <a:r>
              <a:rPr lang="en-US" sz="1960" dirty="0" smtClean="0"/>
              <a:t>loans to buy </a:t>
            </a:r>
            <a:r>
              <a:rPr lang="en-US" sz="1960" dirty="0"/>
              <a:t>large item such as cars. In other </a:t>
            </a:r>
            <a:r>
              <a:rPr lang="en-US" sz="1960" dirty="0" smtClean="0"/>
              <a:t>countries</a:t>
            </a:r>
            <a:r>
              <a:rPr lang="en-US" sz="1960" dirty="0"/>
              <a:t>, such </a:t>
            </a:r>
            <a:r>
              <a:rPr lang="en-US" sz="1960" dirty="0" smtClean="0"/>
              <a:t>as Japan</a:t>
            </a:r>
            <a:r>
              <a:rPr lang="en-US" sz="1960" dirty="0"/>
              <a:t>, the use of credit cards is low. The Chinese </a:t>
            </a:r>
            <a:r>
              <a:rPr lang="en-US" sz="1960" dirty="0" smtClean="0"/>
              <a:t>also tend </a:t>
            </a:r>
            <a:r>
              <a:rPr lang="en-US" sz="1960" dirty="0"/>
              <a:t>to be cautious and conservative with money, </a:t>
            </a:r>
            <a:r>
              <a:rPr lang="en-US" sz="1960" dirty="0" smtClean="0"/>
              <a:t>so like </a:t>
            </a:r>
            <a:r>
              <a:rPr lang="en-US" sz="1960" dirty="0"/>
              <a:t>to </a:t>
            </a:r>
            <a:r>
              <a:rPr lang="en-US" sz="1960" dirty="0" smtClean="0"/>
              <a:t>save </a:t>
            </a:r>
            <a:r>
              <a:rPr lang="en-US" sz="1960" dirty="0"/>
              <a:t>for a 'rainy day' (unforeseen emergencies</a:t>
            </a:r>
            <a:r>
              <a:rPr lang="en-US" sz="1960" dirty="0" smtClean="0"/>
              <a:t>).</a:t>
            </a:r>
            <a:endParaRPr lang="en-US" sz="1960" dirty="0"/>
          </a:p>
        </p:txBody>
      </p:sp>
      <p:pic>
        <p:nvPicPr>
          <p:cNvPr id="71682" name="Picture 2" descr="Image result for savin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90" t="2897" r="5994" b="7667"/>
          <a:stretch/>
        </p:blipFill>
        <p:spPr bwMode="auto">
          <a:xfrm>
            <a:off x="7487644" y="1052736"/>
            <a:ext cx="1332828" cy="1197286"/>
          </a:xfrm>
          <a:prstGeom prst="rect">
            <a:avLst/>
          </a:prstGeom>
          <a:noFill/>
          <a:extLst>
            <a:ext uri="{909E8E84-426E-40DD-AFC4-6F175D3DCCD1}">
              <a14:hiddenFill xmlns:a14="http://schemas.microsoft.com/office/drawing/2010/main">
                <a:solidFill>
                  <a:srgbClr val="FFFFFF"/>
                </a:solidFill>
              </a14:hiddenFill>
            </a:ext>
          </a:extLst>
        </p:spPr>
      </p:pic>
      <p:pic>
        <p:nvPicPr>
          <p:cNvPr id="71684" name="Picture 4" descr="Image result for savings interest ra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39" t="2982" r="3823" b="7382"/>
          <a:stretch/>
        </p:blipFill>
        <p:spPr bwMode="auto">
          <a:xfrm>
            <a:off x="7487644" y="2402398"/>
            <a:ext cx="1332828" cy="954593"/>
          </a:xfrm>
          <a:prstGeom prst="rect">
            <a:avLst/>
          </a:prstGeom>
          <a:noFill/>
          <a:extLst>
            <a:ext uri="{909E8E84-426E-40DD-AFC4-6F175D3DCCD1}">
              <a14:hiddenFill xmlns:a14="http://schemas.microsoft.com/office/drawing/2010/main">
                <a:solidFill>
                  <a:srgbClr val="FFFFFF"/>
                </a:solidFill>
              </a14:hiddenFill>
            </a:ext>
          </a:extLst>
        </p:spPr>
      </p:pic>
      <p:pic>
        <p:nvPicPr>
          <p:cNvPr id="71686" name="Picture 6" descr="Image result for egyptian le bundles of mone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51" r="7788" b="31717"/>
          <a:stretch/>
        </p:blipFill>
        <p:spPr bwMode="auto">
          <a:xfrm>
            <a:off x="7487644" y="3498349"/>
            <a:ext cx="1332828" cy="129880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christmas sal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481"/>
          <a:stretch/>
        </p:blipFill>
        <p:spPr bwMode="auto">
          <a:xfrm>
            <a:off x="7524328" y="4938509"/>
            <a:ext cx="1271442" cy="1672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9138154"/>
      </p:ext>
    </p:extLst>
  </p:cSld>
  <p:clrMapOvr>
    <a:masterClrMapping/>
  </p:clrMapOvr>
  <p:transition advClick="0"/>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7236125" cy="5509200"/>
          </a:xfrm>
          <a:prstGeom prst="rect">
            <a:avLst/>
          </a:prstGeom>
        </p:spPr>
        <p:txBody>
          <a:bodyPr wrap="square">
            <a:spAutoFit/>
          </a:bodyPr>
          <a:lstStyle/>
          <a:p>
            <a:pPr marL="361950" indent="-342900">
              <a:buClr>
                <a:srgbClr val="00B050"/>
              </a:buClr>
              <a:buFont typeface="Arial" panose="020B0604020202020204" pitchFamily="34" charset="0"/>
              <a:buChar char="•"/>
            </a:pPr>
            <a:r>
              <a:rPr lang="en-US" sz="2200" b="1" dirty="0" smtClean="0"/>
              <a:t>Consumer </a:t>
            </a:r>
            <a:r>
              <a:rPr lang="en-US" sz="2200" b="1" dirty="0"/>
              <a:t>and business confidence </a:t>
            </a:r>
            <a:r>
              <a:rPr lang="en-US" sz="2200" dirty="0"/>
              <a:t>- If </a:t>
            </a:r>
            <a:r>
              <a:rPr lang="en-US" sz="2200" dirty="0" smtClean="0"/>
              <a:t>people and </a:t>
            </a:r>
            <a:r>
              <a:rPr lang="en-US" sz="2200" dirty="0"/>
              <a:t>firms </a:t>
            </a:r>
            <a:r>
              <a:rPr lang="en-US" sz="2200" dirty="0" smtClean="0"/>
              <a:t>have </a:t>
            </a:r>
            <a:r>
              <a:rPr lang="en-US" sz="2200" dirty="0"/>
              <a:t>confidence in the performance of </a:t>
            </a:r>
            <a:r>
              <a:rPr lang="en-US" sz="2200" dirty="0" smtClean="0"/>
              <a:t>the economy</a:t>
            </a:r>
            <a:r>
              <a:rPr lang="en-US" sz="2200" dirty="0"/>
              <a:t>, the level of savings will usually fall as </a:t>
            </a:r>
            <a:r>
              <a:rPr lang="en-US" sz="2200" dirty="0" smtClean="0"/>
              <a:t>people will </a:t>
            </a:r>
            <a:r>
              <a:rPr lang="en-US" sz="2200" dirty="0"/>
              <a:t>be more willing to spend money. Savings tend </a:t>
            </a:r>
            <a:r>
              <a:rPr lang="en-US" sz="2200" dirty="0" smtClean="0"/>
              <a:t>to rise </a:t>
            </a:r>
            <a:r>
              <a:rPr lang="en-US" sz="2200" dirty="0"/>
              <a:t>during recessions when consumers are feeling </a:t>
            </a:r>
            <a:r>
              <a:rPr lang="en-US" sz="2200" dirty="0" smtClean="0"/>
              <a:t>less optimistic </a:t>
            </a:r>
            <a:r>
              <a:rPr lang="en-US" sz="2200" dirty="0"/>
              <a:t>about the future.</a:t>
            </a:r>
          </a:p>
          <a:p>
            <a:pPr marL="361950" indent="-342900">
              <a:buClr>
                <a:srgbClr val="00B050"/>
              </a:buClr>
              <a:buFont typeface="Arial" panose="020B0604020202020204" pitchFamily="34" charset="0"/>
              <a:buChar char="•"/>
            </a:pPr>
            <a:r>
              <a:rPr lang="en-US" sz="2200" b="1" dirty="0" smtClean="0"/>
              <a:t>Interest </a:t>
            </a:r>
            <a:r>
              <a:rPr lang="en-US" sz="2200" b="1" dirty="0"/>
              <a:t>rates</a:t>
            </a:r>
            <a:r>
              <a:rPr lang="en-US" sz="2200" dirty="0"/>
              <a:t> - A rise in interest rates means </a:t>
            </a:r>
            <a:r>
              <a:rPr lang="en-US" sz="2200" dirty="0" smtClean="0"/>
              <a:t>that people </a:t>
            </a:r>
            <a:r>
              <a:rPr lang="en-US" sz="2200" dirty="0"/>
              <a:t>with existing debts haw higher repayments </a:t>
            </a:r>
            <a:r>
              <a:rPr lang="en-US" sz="2200" dirty="0" smtClean="0"/>
              <a:t>to make </a:t>
            </a:r>
            <a:r>
              <a:rPr lang="en-US" sz="2200" dirty="0"/>
              <a:t>to the lender. This will therefore reduce </a:t>
            </a:r>
            <a:r>
              <a:rPr lang="en-US" sz="2200" dirty="0" smtClean="0"/>
              <a:t>their level </a:t>
            </a:r>
            <a:r>
              <a:rPr lang="en-US" sz="2200" dirty="0"/>
              <a:t>of spending in other areas. At the same </a:t>
            </a:r>
            <a:r>
              <a:rPr lang="en-US" sz="2200" dirty="0" smtClean="0"/>
              <a:t>time, people </a:t>
            </a:r>
            <a:r>
              <a:rPr lang="en-US" sz="2200" dirty="0"/>
              <a:t>may save more in a bank to rake advantage </a:t>
            </a:r>
            <a:r>
              <a:rPr lang="en-US" sz="2200" dirty="0" smtClean="0"/>
              <a:t>of the </a:t>
            </a:r>
            <a:r>
              <a:rPr lang="en-US" sz="2200" dirty="0"/>
              <a:t>higher rate of return. </a:t>
            </a:r>
            <a:r>
              <a:rPr lang="en-US" sz="2200" dirty="0" smtClean="0"/>
              <a:t>When </a:t>
            </a:r>
            <a:r>
              <a:rPr lang="en-US" sz="2200" dirty="0"/>
              <a:t>interest rates are </a:t>
            </a:r>
            <a:r>
              <a:rPr lang="en-US" sz="2200" dirty="0" smtClean="0"/>
              <a:t>low, people have </a:t>
            </a:r>
            <a:r>
              <a:rPr lang="en-US" sz="2200" dirty="0"/>
              <a:t>a </a:t>
            </a:r>
            <a:r>
              <a:rPr lang="en-US" sz="2200" dirty="0" smtClean="0"/>
              <a:t>disincentive </a:t>
            </a:r>
            <a:r>
              <a:rPr lang="en-US" sz="2200" dirty="0"/>
              <a:t>to save and may </a:t>
            </a:r>
            <a:r>
              <a:rPr lang="en-US" sz="2200" dirty="0" smtClean="0"/>
              <a:t>choose to </a:t>
            </a:r>
            <a:r>
              <a:rPr lang="en-US" sz="2200" dirty="0"/>
              <a:t>spend their money instead or find an </a:t>
            </a:r>
            <a:r>
              <a:rPr lang="en-US" sz="2200" dirty="0" smtClean="0"/>
              <a:t>alternative means </a:t>
            </a:r>
            <a:r>
              <a:rPr lang="en-US" sz="2200" dirty="0"/>
              <a:t>of increasing the value of their savings </a:t>
            </a:r>
            <a:r>
              <a:rPr lang="en-US" sz="2200" dirty="0" smtClean="0"/>
              <a:t>– by purchasing </a:t>
            </a:r>
            <a:r>
              <a:rPr lang="en-US" sz="2200" dirty="0"/>
              <a:t>shares in a firm, for example.</a:t>
            </a:r>
          </a:p>
        </p:txBody>
      </p:sp>
      <p:pic>
        <p:nvPicPr>
          <p:cNvPr id="71682" name="Picture 2" descr="Image result for saving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890" t="2897" r="5994" b="7667"/>
          <a:stretch/>
        </p:blipFill>
        <p:spPr bwMode="auto">
          <a:xfrm>
            <a:off x="7487644" y="1052736"/>
            <a:ext cx="1332828" cy="1197286"/>
          </a:xfrm>
          <a:prstGeom prst="rect">
            <a:avLst/>
          </a:prstGeom>
          <a:noFill/>
          <a:extLst>
            <a:ext uri="{909E8E84-426E-40DD-AFC4-6F175D3DCCD1}">
              <a14:hiddenFill xmlns:a14="http://schemas.microsoft.com/office/drawing/2010/main">
                <a:solidFill>
                  <a:srgbClr val="FFFFFF"/>
                </a:solidFill>
              </a14:hiddenFill>
            </a:ext>
          </a:extLst>
        </p:spPr>
      </p:pic>
      <p:pic>
        <p:nvPicPr>
          <p:cNvPr id="71684" name="Picture 4" descr="Image result for savings interest rat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939" t="2982" r="3823" b="7382"/>
          <a:stretch/>
        </p:blipFill>
        <p:spPr bwMode="auto">
          <a:xfrm>
            <a:off x="7487644" y="2402398"/>
            <a:ext cx="1332828" cy="954593"/>
          </a:xfrm>
          <a:prstGeom prst="rect">
            <a:avLst/>
          </a:prstGeom>
          <a:noFill/>
          <a:extLst>
            <a:ext uri="{909E8E84-426E-40DD-AFC4-6F175D3DCCD1}">
              <a14:hiddenFill xmlns:a14="http://schemas.microsoft.com/office/drawing/2010/main">
                <a:solidFill>
                  <a:srgbClr val="FFFFFF"/>
                </a:solidFill>
              </a14:hiddenFill>
            </a:ext>
          </a:extLst>
        </p:spPr>
      </p:pic>
      <p:pic>
        <p:nvPicPr>
          <p:cNvPr id="71686" name="Picture 6" descr="Image result for egyptian le bundles of money"/>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7551" r="7788" b="31717"/>
          <a:stretch/>
        </p:blipFill>
        <p:spPr bwMode="auto">
          <a:xfrm>
            <a:off x="7487644" y="3498349"/>
            <a:ext cx="1332828" cy="1298802"/>
          </a:xfrm>
          <a:prstGeom prst="rect">
            <a:avLst/>
          </a:prstGeom>
          <a:noFill/>
          <a:extLst>
            <a:ext uri="{909E8E84-426E-40DD-AFC4-6F175D3DCCD1}">
              <a14:hiddenFill xmlns:a14="http://schemas.microsoft.com/office/drawing/2010/main">
                <a:solidFill>
                  <a:srgbClr val="FFFFFF"/>
                </a:solidFill>
              </a14:hiddenFill>
            </a:ext>
          </a:extLst>
        </p:spPr>
      </p:pic>
      <p:pic>
        <p:nvPicPr>
          <p:cNvPr id="73730" name="Picture 2" descr="Image result for christmas sale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0481"/>
          <a:stretch/>
        </p:blipFill>
        <p:spPr bwMode="auto">
          <a:xfrm>
            <a:off x="7524328" y="4938509"/>
            <a:ext cx="1271442" cy="1672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5753656"/>
      </p:ext>
    </p:extLst>
  </p:cSld>
  <p:clrMapOvr>
    <a:masterClrMapping/>
  </p:clrMapOvr>
  <p:transition advClick="0"/>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Other Determinants</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105</a:t>
            </a:r>
            <a:endParaRPr lang="en-GB" sz="1800" b="1" dirty="0">
              <a:latin typeface="Arial" panose="020B0604020202020204" pitchFamily="34" charset="0"/>
              <a:cs typeface="Arial" panose="020B0604020202020204" pitchFamily="34" charset="0"/>
            </a:endParaRPr>
          </a:p>
        </p:txBody>
      </p:sp>
      <p:sp>
        <p:nvSpPr>
          <p:cNvPr id="9" name="Rectangle 8"/>
          <p:cNvSpPr/>
          <p:nvPr/>
        </p:nvSpPr>
        <p:spPr>
          <a:xfrm>
            <a:off x="251520" y="1052736"/>
            <a:ext cx="6408712" cy="5632311"/>
          </a:xfrm>
          <a:prstGeom prst="rect">
            <a:avLst/>
          </a:prstGeom>
          <a:solidFill>
            <a:schemeClr val="accent1">
              <a:lumMod val="40000"/>
              <a:lumOff val="60000"/>
            </a:schemeClr>
          </a:solidFill>
          <a:ln w="57150">
            <a:solidFill>
              <a:srgbClr val="002060"/>
            </a:solidFill>
          </a:ln>
        </p:spPr>
        <p:txBody>
          <a:bodyPr wrap="square">
            <a:spAutoFit/>
          </a:bodyPr>
          <a:lstStyle/>
          <a:p>
            <a:r>
              <a:rPr lang="en-GB" sz="2000" b="1" dirty="0" smtClean="0">
                <a:latin typeface="Arial" panose="020B0604020202020204" pitchFamily="34" charset="0"/>
                <a:cs typeface="Arial" panose="020B0604020202020204" pitchFamily="34" charset="0"/>
              </a:rPr>
              <a:t>Case Study</a:t>
            </a:r>
            <a:endParaRPr lang="en-GB" sz="2000" b="1"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In China the level of personal savings as a percentage of total household income was approximately 20% in 2013</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Possible reasons for China's high level of savings are</a:t>
            </a:r>
            <a:r>
              <a:rPr lang="en-US" sz="2000" dirty="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Household </a:t>
            </a:r>
            <a:r>
              <a:rPr lang="en-US" sz="2000" dirty="0">
                <a:latin typeface="Arial" panose="020B0604020202020204" pitchFamily="34" charset="0"/>
                <a:cs typeface="Arial" panose="020B0604020202020204" pitchFamily="34" charset="0"/>
              </a:rPr>
              <a:t>incomes have risen due to </a:t>
            </a:r>
            <a:r>
              <a:rPr lang="en-US" sz="2000" dirty="0" smtClean="0">
                <a:latin typeface="Arial" panose="020B0604020202020204" pitchFamily="34" charset="0"/>
                <a:cs typeface="Arial" panose="020B0604020202020204" pitchFamily="34" charset="0"/>
              </a:rPr>
              <a:t>China's phenomenal </a:t>
            </a:r>
            <a:r>
              <a:rPr lang="en-US" sz="2000" dirty="0">
                <a:latin typeface="Arial" panose="020B0604020202020204" pitchFamily="34" charset="0"/>
                <a:cs typeface="Arial" panose="020B0604020202020204" pitchFamily="34" charset="0"/>
              </a:rPr>
              <a:t>economic growth over </a:t>
            </a:r>
            <a:r>
              <a:rPr lang="en-US" sz="2000" dirty="0" smtClean="0">
                <a:latin typeface="Arial" panose="020B0604020202020204" pitchFamily="34" charset="0"/>
                <a:cs typeface="Arial" panose="020B0604020202020204" pitchFamily="34" charset="0"/>
              </a:rPr>
              <a:t>recent decades</a:t>
            </a:r>
            <a:r>
              <a:rPr lang="en-US" sz="2000" dirty="0">
                <a:latin typeface="Arial" panose="020B0604020202020204" pitchFamily="34" charset="0"/>
                <a:cs typeface="Arial" panose="020B0604020202020204" pitchFamily="34" charset="0"/>
              </a:rPr>
              <a:t>. </a:t>
            </a:r>
            <a:r>
              <a:rPr lang="en-US" sz="2000" dirty="0" smtClean="0">
                <a:latin typeface="Arial" panose="020B0604020202020204" pitchFamily="34" charset="0"/>
                <a:cs typeface="Arial" panose="020B0604020202020204" pitchFamily="34" charset="0"/>
              </a:rPr>
              <a:t>Many people have a surplus of income over their expenditure so are able to save.</a:t>
            </a:r>
            <a:endParaRPr lang="en-US" sz="20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The one-child policy has been in place since 1979 and this has reduced family size and therefore the level of household spending (and hence encouraged higher levels of saving</a:t>
            </a:r>
            <a:r>
              <a:rPr lang="en-US" sz="2000" dirty="0">
                <a:latin typeface="Arial" panose="020B0604020202020204" pitchFamily="34" charset="0"/>
                <a:cs typeface="Arial" panose="020B0604020202020204" pitchFamily="34" charset="0"/>
              </a:rPr>
              <a:t>).</a:t>
            </a:r>
          </a:p>
          <a:p>
            <a:pPr marL="342900" indent="-342900">
              <a:buFont typeface="Arial" panose="020B0604020202020204" pitchFamily="34" charset="0"/>
              <a:buChar char="•"/>
            </a:pPr>
            <a:r>
              <a:rPr lang="en-US" sz="2000" dirty="0" smtClean="0">
                <a:latin typeface="Arial" panose="020B0604020202020204" pitchFamily="34" charset="0"/>
                <a:cs typeface="Arial" panose="020B0604020202020204" pitchFamily="34" charset="0"/>
              </a:rPr>
              <a:t>People </a:t>
            </a:r>
            <a:r>
              <a:rPr lang="en-US" sz="2000" dirty="0">
                <a:latin typeface="Arial" panose="020B0604020202020204" pitchFamily="34" charset="0"/>
                <a:cs typeface="Arial" panose="020B0604020202020204" pitchFamily="34" charset="0"/>
              </a:rPr>
              <a:t>are accustomed to saving up to buy large items they wish to own instead </a:t>
            </a:r>
            <a:r>
              <a:rPr lang="en-US" sz="2000" dirty="0" smtClean="0">
                <a:latin typeface="Arial" panose="020B0604020202020204" pitchFamily="34" charset="0"/>
                <a:cs typeface="Arial" panose="020B0604020202020204" pitchFamily="34" charset="0"/>
              </a:rPr>
              <a:t>of borrowing </a:t>
            </a:r>
            <a:r>
              <a:rPr lang="en-US" sz="2000" dirty="0">
                <a:latin typeface="Arial" panose="020B0604020202020204" pitchFamily="34" charset="0"/>
                <a:cs typeface="Arial" panose="020B0604020202020204" pitchFamily="34" charset="0"/>
              </a:rPr>
              <a:t>money from banks in order to do so. Culturally, Chinese people buy </a:t>
            </a:r>
            <a:r>
              <a:rPr lang="en-US" sz="2000" dirty="0" smtClean="0">
                <a:latin typeface="Arial" panose="020B0604020202020204" pitchFamily="34" charset="0"/>
                <a:cs typeface="Arial" panose="020B0604020202020204" pitchFamily="34" charset="0"/>
              </a:rPr>
              <a:t>what they </a:t>
            </a:r>
            <a:r>
              <a:rPr lang="en-US" sz="2000" dirty="0">
                <a:latin typeface="Arial" panose="020B0604020202020204" pitchFamily="34" charset="0"/>
                <a:cs typeface="Arial" panose="020B0604020202020204" pitchFamily="34" charset="0"/>
              </a:rPr>
              <a:t>can afford and do not wish to get into debt to make purchases.</a:t>
            </a:r>
            <a:endParaRPr lang="en-GB" sz="2000" dirty="0">
              <a:latin typeface="Arial" panose="020B0604020202020204" pitchFamily="34" charset="0"/>
              <a:cs typeface="Arial" panose="020B0604020202020204" pitchFamily="34" charset="0"/>
            </a:endParaRPr>
          </a:p>
        </p:txBody>
      </p:sp>
      <p:pic>
        <p:nvPicPr>
          <p:cNvPr id="75778" name="Picture 2" descr="Image result for average chinese household income"/>
          <p:cNvPicPr>
            <a:picLocks noChangeAspect="1" noChangeArrowheads="1"/>
          </p:cNvPicPr>
          <p:nvPr/>
        </p:nvPicPr>
        <p:blipFill rotWithShape="1">
          <a:blip r:embed="rId3">
            <a:extLst>
              <a:ext uri="{28A0092B-C50C-407E-A947-70E740481C1C}">
                <a14:useLocalDpi xmlns:a14="http://schemas.microsoft.com/office/drawing/2010/main" val="0"/>
              </a:ext>
            </a:extLst>
          </a:blip>
          <a:srcRect l="2148" t="7793" r="5972" b="17395"/>
          <a:stretch/>
        </p:blipFill>
        <p:spPr bwMode="auto">
          <a:xfrm>
            <a:off x="6768245" y="1124744"/>
            <a:ext cx="2052227" cy="1368152"/>
          </a:xfrm>
          <a:prstGeom prst="rect">
            <a:avLst/>
          </a:prstGeom>
          <a:noFill/>
          <a:extLst>
            <a:ext uri="{909E8E84-426E-40DD-AFC4-6F175D3DCCD1}">
              <a14:hiddenFill xmlns:a14="http://schemas.microsoft.com/office/drawing/2010/main">
                <a:solidFill>
                  <a:srgbClr val="FFFFFF"/>
                </a:solidFill>
              </a14:hiddenFill>
            </a:ext>
          </a:extLst>
        </p:spPr>
      </p:pic>
      <p:pic>
        <p:nvPicPr>
          <p:cNvPr id="75780" name="Picture 4" descr="Image result for average chinese household income"/>
          <p:cNvPicPr>
            <a:picLocks noChangeAspect="1" noChangeArrowheads="1"/>
          </p:cNvPicPr>
          <p:nvPr/>
        </p:nvPicPr>
        <p:blipFill rotWithShape="1">
          <a:blip r:embed="rId4">
            <a:extLst>
              <a:ext uri="{28A0092B-C50C-407E-A947-70E740481C1C}">
                <a14:useLocalDpi xmlns:a14="http://schemas.microsoft.com/office/drawing/2010/main" val="0"/>
              </a:ext>
            </a:extLst>
          </a:blip>
          <a:srcRect b="10067"/>
          <a:stretch/>
        </p:blipFill>
        <p:spPr bwMode="auto">
          <a:xfrm>
            <a:off x="6768245" y="2689681"/>
            <a:ext cx="2052227" cy="1243375"/>
          </a:xfrm>
          <a:prstGeom prst="rect">
            <a:avLst/>
          </a:prstGeom>
          <a:noFill/>
          <a:extLst>
            <a:ext uri="{909E8E84-426E-40DD-AFC4-6F175D3DCCD1}">
              <a14:hiddenFill xmlns:a14="http://schemas.microsoft.com/office/drawing/2010/main">
                <a:solidFill>
                  <a:srgbClr val="FFFFFF"/>
                </a:solidFill>
              </a14:hiddenFill>
            </a:ext>
          </a:extLst>
        </p:spPr>
      </p:pic>
      <p:pic>
        <p:nvPicPr>
          <p:cNvPr id="75782" name="Picture 6" descr="Image result for average chinese household incom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68244" y="4132174"/>
            <a:ext cx="2052227" cy="1385058"/>
          </a:xfrm>
          <a:prstGeom prst="rect">
            <a:avLst/>
          </a:prstGeom>
          <a:noFill/>
          <a:extLst>
            <a:ext uri="{909E8E84-426E-40DD-AFC4-6F175D3DCCD1}">
              <a14:hiddenFill xmlns:a14="http://schemas.microsoft.com/office/drawing/2010/main">
                <a:solidFill>
                  <a:srgbClr val="FFFFFF"/>
                </a:solidFill>
              </a14:hiddenFill>
            </a:ext>
          </a:extLst>
        </p:spPr>
      </p:pic>
      <p:pic>
        <p:nvPicPr>
          <p:cNvPr id="75784" name="Picture 8" descr="Image result for average chinese household incom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282" b="26628"/>
          <a:stretch/>
        </p:blipFill>
        <p:spPr bwMode="auto">
          <a:xfrm>
            <a:off x="6732478" y="5682812"/>
            <a:ext cx="2087994" cy="914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612010"/>
      </p:ext>
    </p:extLst>
  </p:cSld>
  <p:clrMapOvr>
    <a:masterClrMapping/>
  </p:clrMapOvr>
  <p:transition advClick="0"/>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400" dirty="0" smtClean="0"/>
              <a:t>3.4 – Consumer Spending – Exam practice</a:t>
            </a:r>
            <a:endParaRPr lang="en-US" sz="34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707886"/>
          </a:xfrm>
          <a:prstGeom prst="rect">
            <a:avLst/>
          </a:prstGeom>
        </p:spPr>
        <p:txBody>
          <a:bodyPr wrap="square">
            <a:spAutoFit/>
          </a:bodyPr>
          <a:lstStyle/>
          <a:p>
            <a:pPr marL="19050">
              <a:buClr>
                <a:srgbClr val="00B050"/>
              </a:buClr>
            </a:pPr>
            <a:r>
              <a:rPr lang="en-US" sz="2000" dirty="0">
                <a:solidFill>
                  <a:srgbClr val="FF0000"/>
                </a:solidFill>
              </a:rPr>
              <a:t>Figure 9.10 shows the net savings rates of households in Canada, France, </a:t>
            </a:r>
            <a:r>
              <a:rPr lang="en-US" sz="2000" dirty="0" smtClean="0">
                <a:solidFill>
                  <a:srgbClr val="FF0000"/>
                </a:solidFill>
              </a:rPr>
              <a:t>Germany, Japan </a:t>
            </a:r>
            <a:r>
              <a:rPr lang="en-US" sz="2000" dirty="0">
                <a:solidFill>
                  <a:srgbClr val="FF0000"/>
                </a:solidFill>
              </a:rPr>
              <a:t>and the </a:t>
            </a:r>
            <a:r>
              <a:rPr lang="en-US" sz="2000" dirty="0" smtClean="0">
                <a:solidFill>
                  <a:srgbClr val="FF0000"/>
                </a:solidFill>
              </a:rPr>
              <a:t>US.</a:t>
            </a:r>
            <a:endParaRPr lang="en-US" sz="2000" dirty="0">
              <a:solidFill>
                <a:srgbClr val="FF0000"/>
              </a:solidFill>
            </a:endParaRPr>
          </a:p>
        </p:txBody>
      </p:sp>
      <p:pic>
        <p:nvPicPr>
          <p:cNvPr id="2" name="Picture 1"/>
          <p:cNvPicPr>
            <a:picLocks noChangeAspect="1"/>
          </p:cNvPicPr>
          <p:nvPr/>
        </p:nvPicPr>
        <p:blipFill rotWithShape="1">
          <a:blip r:embed="rId3"/>
          <a:srcRect l="27671" t="13968" r="8683" b="9252"/>
          <a:stretch/>
        </p:blipFill>
        <p:spPr>
          <a:xfrm>
            <a:off x="2699792" y="1745891"/>
            <a:ext cx="4392488" cy="2979253"/>
          </a:xfrm>
          <a:prstGeom prst="rect">
            <a:avLst/>
          </a:prstGeom>
        </p:spPr>
      </p:pic>
      <p:sp>
        <p:nvSpPr>
          <p:cNvPr id="3" name="Rectangle 2"/>
          <p:cNvSpPr/>
          <p:nvPr/>
        </p:nvSpPr>
        <p:spPr>
          <a:xfrm>
            <a:off x="246428" y="4730368"/>
            <a:ext cx="8568953" cy="1938992"/>
          </a:xfrm>
          <a:prstGeom prst="rect">
            <a:avLst/>
          </a:prstGeom>
        </p:spPr>
        <p:txBody>
          <a:bodyPr wrap="square">
            <a:spAutoFit/>
          </a:bodyPr>
          <a:lstStyle/>
          <a:p>
            <a:r>
              <a:rPr lang="en-US" sz="2000" b="1" dirty="0">
                <a:solidFill>
                  <a:srgbClr val="FF0000"/>
                </a:solidFill>
              </a:rPr>
              <a:t>Figure 9.10</a:t>
            </a:r>
            <a:r>
              <a:rPr lang="en-US" sz="2000" dirty="0">
                <a:solidFill>
                  <a:srgbClr val="FF0000"/>
                </a:solidFill>
              </a:rPr>
              <a:t> </a:t>
            </a:r>
            <a:r>
              <a:rPr lang="en-US" sz="2000" dirty="0" smtClean="0">
                <a:solidFill>
                  <a:srgbClr val="FF0000"/>
                </a:solidFill>
              </a:rPr>
              <a:t>- Household </a:t>
            </a:r>
            <a:r>
              <a:rPr lang="en-US" sz="2000" dirty="0">
                <a:solidFill>
                  <a:srgbClr val="FF0000"/>
                </a:solidFill>
              </a:rPr>
              <a:t>net savings rates, 1999- 2010 (% of household disposable income)</a:t>
            </a:r>
          </a:p>
          <a:p>
            <a:pPr marL="457200" indent="-457200">
              <a:buFont typeface="+mj-lt"/>
              <a:buAutoNum type="arabicPeriod"/>
            </a:pPr>
            <a:r>
              <a:rPr lang="en-US" sz="2000" dirty="0" smtClean="0">
                <a:solidFill>
                  <a:srgbClr val="FF0000"/>
                </a:solidFill>
              </a:rPr>
              <a:t>Study </a:t>
            </a:r>
            <a:r>
              <a:rPr lang="en-US" sz="2000" dirty="0">
                <a:solidFill>
                  <a:srgbClr val="FF0000"/>
                </a:solidFill>
              </a:rPr>
              <a:t>Figure 9.10 and analyse the similarities and differences in the net </a:t>
            </a:r>
            <a:r>
              <a:rPr lang="en-US" sz="2000" dirty="0" smtClean="0">
                <a:solidFill>
                  <a:srgbClr val="FF0000"/>
                </a:solidFill>
              </a:rPr>
              <a:t>savings rate </a:t>
            </a:r>
            <a:r>
              <a:rPr lang="en-US" sz="2000" dirty="0">
                <a:solidFill>
                  <a:srgbClr val="FF0000"/>
                </a:solidFill>
              </a:rPr>
              <a:t>between the countries. (6)</a:t>
            </a:r>
          </a:p>
          <a:p>
            <a:pPr marL="457200" indent="-457200">
              <a:buFont typeface="+mj-lt"/>
              <a:buAutoNum type="arabicPeriod"/>
            </a:pPr>
            <a:r>
              <a:rPr lang="en-US" sz="2000" dirty="0" smtClean="0">
                <a:solidFill>
                  <a:srgbClr val="FF0000"/>
                </a:solidFill>
              </a:rPr>
              <a:t>Explain </a:t>
            </a:r>
            <a:r>
              <a:rPr lang="en-US" sz="2000" dirty="0">
                <a:solidFill>
                  <a:srgbClr val="FF0000"/>
                </a:solidFill>
              </a:rPr>
              <a:t>possible reasons for the changes in the net savings rate in Japan. (4)</a:t>
            </a:r>
            <a:endParaRPr lang="en-GB" sz="2000" dirty="0">
              <a:solidFill>
                <a:srgbClr val="FF0000"/>
              </a:solidFill>
            </a:endParaRPr>
          </a:p>
        </p:txBody>
      </p:sp>
    </p:spTree>
    <p:extLst>
      <p:ext uri="{BB962C8B-B14F-4D97-AF65-F5344CB8AC3E}">
        <p14:creationId xmlns:p14="http://schemas.microsoft.com/office/powerpoint/2010/main" val="899375680"/>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716950"/>
          </a:xfrm>
          <a:prstGeom prst="rect">
            <a:avLst/>
          </a:prstGeom>
        </p:spPr>
        <p:txBody>
          <a:bodyPr wrap="square">
            <a:spAutoFit/>
          </a:bodyPr>
          <a:lstStyle/>
          <a:p>
            <a:pPr marL="342900" indent="-342900">
              <a:buClr>
                <a:srgbClr val="00B050"/>
              </a:buClr>
              <a:buFont typeface="Arial" panose="020B0604020202020204" pitchFamily="34" charset="0"/>
              <a:buChar char="•"/>
            </a:pPr>
            <a:r>
              <a:rPr lang="en-US" sz="2150" b="1" dirty="0">
                <a:solidFill>
                  <a:srgbClr val="FF0000"/>
                </a:solidFill>
              </a:rPr>
              <a:t>Acceptability</a:t>
            </a:r>
            <a:r>
              <a:rPr lang="en-US" sz="2150" dirty="0">
                <a:solidFill>
                  <a:srgbClr val="FF0000"/>
                </a:solidFill>
              </a:rPr>
              <a:t> </a:t>
            </a:r>
            <a:r>
              <a:rPr lang="en-US" sz="2150" dirty="0"/>
              <a:t>- Money is widely recognised and accepted as a medium of </a:t>
            </a:r>
            <a:r>
              <a:rPr lang="en-US" sz="2150" dirty="0" smtClean="0"/>
              <a:t>payment for </a:t>
            </a:r>
            <a:r>
              <a:rPr lang="en-US" sz="2150" dirty="0"/>
              <a:t>goods and services. Legal tender is the official money of a </a:t>
            </a:r>
            <a:r>
              <a:rPr lang="en-US" sz="2150" dirty="0" smtClean="0"/>
              <a:t>country </a:t>
            </a:r>
            <a:r>
              <a:rPr lang="en-US" sz="2150" dirty="0"/>
              <a:t>(such </a:t>
            </a:r>
            <a:r>
              <a:rPr lang="en-US" sz="2150" dirty="0" smtClean="0"/>
              <a:t>as Canada's </a:t>
            </a:r>
            <a:r>
              <a:rPr lang="en-US" sz="2150" dirty="0"/>
              <a:t>dollar or the UK's pound sterling).</a:t>
            </a:r>
          </a:p>
          <a:p>
            <a:pPr marL="342900" indent="-342900">
              <a:buClr>
                <a:srgbClr val="00B050"/>
              </a:buClr>
              <a:buFont typeface="Arial" panose="020B0604020202020204" pitchFamily="34" charset="0"/>
              <a:buChar char="•"/>
            </a:pPr>
            <a:r>
              <a:rPr lang="en-US" sz="2150" dirty="0"/>
              <a:t>Other forms of money might also be </a:t>
            </a:r>
            <a:r>
              <a:rPr lang="en-US" sz="2150" dirty="0" smtClean="0"/>
              <a:t>accepted, such </a:t>
            </a:r>
            <a:r>
              <a:rPr lang="en-US" sz="2150" dirty="0"/>
              <a:t>as tourists using US dollars. Gold is </a:t>
            </a:r>
            <a:r>
              <a:rPr lang="en-US" sz="2150" dirty="0" smtClean="0"/>
              <a:t>universally accepted </a:t>
            </a:r>
            <a:r>
              <a:rPr lang="en-US" sz="2150" dirty="0"/>
              <a:t>as a form of money. By contrast, </a:t>
            </a:r>
            <a:r>
              <a:rPr lang="en-US" sz="2150" dirty="0" smtClean="0"/>
              <a:t>the Zimbabwean </a:t>
            </a:r>
            <a:r>
              <a:rPr lang="en-US" sz="2150" dirty="0"/>
              <a:t>dollar ceased to be accepted as </a:t>
            </a:r>
            <a:r>
              <a:rPr lang="en-US" sz="2150" dirty="0" smtClean="0"/>
              <a:t>a medium </a:t>
            </a:r>
            <a:r>
              <a:rPr lang="en-US" sz="2150" dirty="0"/>
              <a:t>of exchange in 2009 when the country, </a:t>
            </a:r>
            <a:r>
              <a:rPr lang="en-US" sz="2150" dirty="0" smtClean="0"/>
              <a:t>which had </a:t>
            </a:r>
            <a:r>
              <a:rPr lang="en-US" sz="2150" dirty="0"/>
              <a:t>been suffering from civil unrest, </a:t>
            </a:r>
            <a:r>
              <a:rPr lang="en-US" sz="2150" dirty="0" smtClean="0"/>
              <a:t>experienced hyperinflation </a:t>
            </a:r>
            <a:r>
              <a:rPr lang="en-US" sz="2150" dirty="0"/>
              <a:t>(see </a:t>
            </a:r>
            <a:r>
              <a:rPr lang="en-US" sz="2150" dirty="0" smtClean="0"/>
              <a:t>Section </a:t>
            </a:r>
            <a:r>
              <a:rPr lang="en-US" sz="2150" dirty="0"/>
              <a:t>18). In October </a:t>
            </a:r>
            <a:r>
              <a:rPr lang="en-US" sz="2150" dirty="0" smtClean="0"/>
              <a:t>2008, Zimbabweans </a:t>
            </a:r>
            <a:r>
              <a:rPr lang="en-US" sz="2150" dirty="0"/>
              <a:t>needed </a:t>
            </a:r>
            <a:r>
              <a:rPr lang="en-US" sz="2150" dirty="0" smtClean="0"/>
              <a:t>Z$2,621,984, 228 </a:t>
            </a:r>
            <a:r>
              <a:rPr lang="en-US" sz="2150" dirty="0"/>
              <a:t>to </a:t>
            </a:r>
            <a:r>
              <a:rPr lang="en-US" sz="2150" dirty="0" smtClean="0"/>
              <a:t>purchase US$1 </a:t>
            </a:r>
            <a:r>
              <a:rPr lang="en-US" sz="2150" dirty="0"/>
              <a:t>worth of goods. Hyperinflation peaked </a:t>
            </a:r>
            <a:r>
              <a:rPr lang="en-US" sz="2150" dirty="0" smtClean="0"/>
              <a:t>a month </a:t>
            </a:r>
            <a:r>
              <a:rPr lang="en-US" sz="2150" dirty="0"/>
              <a:t>later in </a:t>
            </a:r>
            <a:r>
              <a:rPr lang="en-US" sz="2150" dirty="0" smtClean="0"/>
              <a:t>November </a:t>
            </a:r>
            <a:r>
              <a:rPr lang="en-US" sz="2150" dirty="0"/>
              <a:t>2008 when average </a:t>
            </a:r>
            <a:r>
              <a:rPr lang="en-US" sz="2150" dirty="0" smtClean="0"/>
              <a:t>prices in </a:t>
            </a:r>
            <a:r>
              <a:rPr lang="en-US" sz="2150" dirty="0"/>
              <a:t>Zimbabwe rose by </a:t>
            </a:r>
            <a:r>
              <a:rPr lang="en-US" sz="2150" dirty="0" smtClean="0"/>
              <a:t>79,600,000% within a </a:t>
            </a:r>
            <a:r>
              <a:rPr lang="en-US" sz="2150" dirty="0"/>
              <a:t>month!</a:t>
            </a: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Meaning of Money</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20919156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59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0580687"/>
      </p:ext>
    </p:extLst>
  </p:cSld>
  <p:clrMapOvr>
    <a:masterClrMapping/>
  </p:clrMapOvr>
  <p:transition advClick="0"/>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Borrowing</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106</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1902059"/>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60" b="1" dirty="0">
                <a:solidFill>
                  <a:srgbClr val="FF0000"/>
                </a:solidFill>
              </a:rPr>
              <a:t>Borrowing</a:t>
            </a:r>
            <a:r>
              <a:rPr lang="en-US" sz="1960" dirty="0">
                <a:solidFill>
                  <a:srgbClr val="FF0000"/>
                </a:solidFill>
              </a:rPr>
              <a:t> </a:t>
            </a:r>
            <a:r>
              <a:rPr lang="en-US" sz="1960" dirty="0"/>
              <a:t>occurs when an individual, firm or the government takes out a </a:t>
            </a:r>
            <a:r>
              <a:rPr lang="en-US" sz="1960" dirty="0" smtClean="0"/>
              <a:t>loan from </a:t>
            </a:r>
            <a:r>
              <a:rPr lang="en-US" sz="1960" dirty="0"/>
              <a:t>a bank or financial institution, paying it back over a period of time </a:t>
            </a:r>
            <a:r>
              <a:rPr lang="en-US" sz="1960" dirty="0" smtClean="0"/>
              <a:t>with interest</a:t>
            </a:r>
            <a:r>
              <a:rPr lang="en-US" sz="1960" dirty="0"/>
              <a:t>. Borrowing leads to debt, which is manageable </a:t>
            </a:r>
            <a:r>
              <a:rPr lang="en-US" sz="1960" dirty="0" smtClean="0"/>
              <a:t>if monthly repayments are affordable </a:t>
            </a:r>
            <a:r>
              <a:rPr lang="en-US" sz="1960" dirty="0"/>
              <a:t>and interest rates are relatively low. An increase in </a:t>
            </a:r>
            <a:r>
              <a:rPr lang="en-US" sz="1960" dirty="0" smtClean="0"/>
              <a:t>interest </a:t>
            </a:r>
            <a:r>
              <a:rPr lang="en-US" sz="1960" dirty="0"/>
              <a:t>rates </a:t>
            </a:r>
            <a:r>
              <a:rPr lang="en-US" sz="1960" dirty="0" smtClean="0"/>
              <a:t>causes repayments </a:t>
            </a:r>
            <a:r>
              <a:rPr lang="en-US" sz="1960" dirty="0"/>
              <a:t>to rise and this can affect the purchasing power of individuals, </a:t>
            </a:r>
            <a:r>
              <a:rPr lang="en-US" sz="1960" dirty="0" smtClean="0"/>
              <a:t>firms and </a:t>
            </a:r>
            <a:r>
              <a:rPr lang="en-US" sz="1960" dirty="0"/>
              <a:t>governments.</a:t>
            </a:r>
          </a:p>
        </p:txBody>
      </p:sp>
      <p:sp>
        <p:nvSpPr>
          <p:cNvPr id="11" name="Rectangle 10"/>
          <p:cNvSpPr/>
          <p:nvPr/>
        </p:nvSpPr>
        <p:spPr>
          <a:xfrm>
            <a:off x="263593" y="3089919"/>
            <a:ext cx="5892583" cy="3579441"/>
          </a:xfrm>
          <a:prstGeom prst="rect">
            <a:avLst/>
          </a:prstGeom>
          <a:solidFill>
            <a:schemeClr val="accent5">
              <a:lumMod val="40000"/>
              <a:lumOff val="60000"/>
            </a:schemeClr>
          </a:solidFill>
          <a:ln w="57150">
            <a:solidFill>
              <a:srgbClr val="002060"/>
            </a:solidFill>
          </a:ln>
        </p:spPr>
        <p:txBody>
          <a:bodyPr wrap="square">
            <a:spAutoFit/>
          </a:bodyPr>
          <a:lstStyle/>
          <a:p>
            <a:r>
              <a:rPr lang="en-GB" sz="2060" b="1" dirty="0">
                <a:latin typeface="Arial" panose="020B0604020202020204" pitchFamily="34" charset="0"/>
                <a:cs typeface="Arial" panose="020B0604020202020204" pitchFamily="34" charset="0"/>
              </a:rPr>
              <a:t>Case Study: </a:t>
            </a:r>
            <a:r>
              <a:rPr lang="en-GB" sz="2060" b="1" dirty="0" smtClean="0">
                <a:latin typeface="Arial" panose="020B0604020202020204" pitchFamily="34" charset="0"/>
                <a:cs typeface="Arial" panose="020B0604020202020204" pitchFamily="34" charset="0"/>
              </a:rPr>
              <a:t>the Cost of Borrowing</a:t>
            </a:r>
            <a:endParaRPr lang="en-GB" sz="2060" b="1" dirty="0">
              <a:latin typeface="Arial" panose="020B0604020202020204" pitchFamily="34" charset="0"/>
              <a:cs typeface="Arial" panose="020B0604020202020204" pitchFamily="34" charset="0"/>
            </a:endParaRPr>
          </a:p>
          <a:p>
            <a:pPr marL="342900" indent="-342900">
              <a:buFont typeface="Wingdings 3" panose="05040102010807070707" pitchFamily="18" charset="2"/>
              <a:buChar char=""/>
            </a:pPr>
            <a:r>
              <a:rPr lang="en-GB" sz="2060" dirty="0" smtClean="0">
                <a:latin typeface="Arial" panose="020B0604020202020204" pitchFamily="34" charset="0"/>
                <a:cs typeface="Arial" panose="020B0604020202020204" pitchFamily="34" charset="0"/>
              </a:rPr>
              <a:t>Laura Brown borrows $500,000 to buy a property when current mortgage </a:t>
            </a:r>
            <a:r>
              <a:rPr lang="en-GB" sz="2060" dirty="0">
                <a:latin typeface="Arial" panose="020B0604020202020204" pitchFamily="34" charset="0"/>
                <a:cs typeface="Arial" panose="020B0604020202020204" pitchFamily="34" charset="0"/>
              </a:rPr>
              <a:t>interest rates </a:t>
            </a:r>
            <a:r>
              <a:rPr lang="en-GB" sz="2060" dirty="0" smtClean="0">
                <a:latin typeface="Arial" panose="020B0604020202020204" pitchFamily="34" charset="0"/>
                <a:cs typeface="Arial" panose="020B0604020202020204" pitchFamily="34" charset="0"/>
              </a:rPr>
              <a:t>are 6%. Ln the first year, interest repayments are $30,000 (or $2500 per month</a:t>
            </a:r>
            <a:r>
              <a:rPr lang="en-GB" sz="2060" dirty="0">
                <a:latin typeface="Arial" panose="020B0604020202020204" pitchFamily="34" charset="0"/>
                <a:cs typeface="Arial" panose="020B0604020202020204" pitchFamily="34" charset="0"/>
              </a:rPr>
              <a:t>). </a:t>
            </a:r>
            <a:endParaRPr lang="en-GB" sz="2060" dirty="0" smtClean="0">
              <a:latin typeface="Arial" panose="020B0604020202020204" pitchFamily="34" charset="0"/>
              <a:cs typeface="Arial" panose="020B0604020202020204" pitchFamily="34" charset="0"/>
            </a:endParaRPr>
          </a:p>
          <a:p>
            <a:pPr marL="342900" indent="-342900">
              <a:buFont typeface="Wingdings 3" panose="05040102010807070707" pitchFamily="18" charset="2"/>
              <a:buChar char=""/>
            </a:pPr>
            <a:r>
              <a:rPr lang="en-GB" sz="2060" dirty="0" smtClean="0">
                <a:latin typeface="Arial" panose="020B0604020202020204" pitchFamily="34" charset="0"/>
                <a:cs typeface="Arial" panose="020B0604020202020204" pitchFamily="34" charset="0"/>
              </a:rPr>
              <a:t>In the second year of the loan, interest rates increase to 7% and </a:t>
            </a:r>
            <a:r>
              <a:rPr lang="en-GB" sz="2060" dirty="0">
                <a:latin typeface="Arial" panose="020B0604020202020204" pitchFamily="34" charset="0"/>
                <a:cs typeface="Arial" panose="020B0604020202020204" pitchFamily="34" charset="0"/>
              </a:rPr>
              <a:t>interest repayments </a:t>
            </a:r>
            <a:r>
              <a:rPr lang="en-GB" sz="2060" dirty="0" smtClean="0">
                <a:latin typeface="Arial" panose="020B0604020202020204" pitchFamily="34" charset="0"/>
                <a:cs typeface="Arial" panose="020B0604020202020204" pitchFamily="34" charset="0"/>
              </a:rPr>
              <a:t>rise to $35,000, which increases Laura </a:t>
            </a:r>
            <a:r>
              <a:rPr lang="en-GB" sz="2060" dirty="0">
                <a:latin typeface="Arial" panose="020B0604020202020204" pitchFamily="34" charset="0"/>
                <a:cs typeface="Arial" panose="020B0604020202020204" pitchFamily="34" charset="0"/>
              </a:rPr>
              <a:t>Brown's monthly </a:t>
            </a:r>
            <a:r>
              <a:rPr lang="en-GB" sz="2060" dirty="0" smtClean="0">
                <a:latin typeface="Arial" panose="020B0604020202020204" pitchFamily="34" charset="0"/>
                <a:cs typeface="Arial" panose="020B0604020202020204" pitchFamily="34" charset="0"/>
              </a:rPr>
              <a:t>loan repayments to around $2910. The higher cost of borrowing will therefore </a:t>
            </a:r>
            <a:r>
              <a:rPr lang="en-GB" sz="2060" dirty="0">
                <a:latin typeface="Arial" panose="020B0604020202020204" pitchFamily="34" charset="0"/>
                <a:cs typeface="Arial" panose="020B0604020202020204" pitchFamily="34" charset="0"/>
              </a:rPr>
              <a:t>reduce her </a:t>
            </a:r>
            <a:r>
              <a:rPr lang="en-GB" sz="2060" dirty="0" smtClean="0">
                <a:latin typeface="Arial" panose="020B0604020202020204" pitchFamily="34" charset="0"/>
                <a:cs typeface="Arial" panose="020B0604020202020204" pitchFamily="34" charset="0"/>
              </a:rPr>
              <a:t>disposable income.</a:t>
            </a:r>
            <a:endParaRPr lang="en-GB" sz="2060" dirty="0">
              <a:latin typeface="Arial" panose="020B0604020202020204" pitchFamily="34" charset="0"/>
              <a:cs typeface="Arial" panose="020B0604020202020204" pitchFamily="34" charset="0"/>
            </a:endParaRPr>
          </a:p>
        </p:txBody>
      </p:sp>
      <p:pic>
        <p:nvPicPr>
          <p:cNvPr id="76802" name="Picture 2" descr="Image result for mortgage interest payment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85185" y="3068961"/>
            <a:ext cx="2535287" cy="1872208"/>
          </a:xfrm>
          <a:prstGeom prst="rect">
            <a:avLst/>
          </a:prstGeom>
          <a:noFill/>
          <a:extLst>
            <a:ext uri="{909E8E84-426E-40DD-AFC4-6F175D3DCCD1}">
              <a14:hiddenFill xmlns:a14="http://schemas.microsoft.com/office/drawing/2010/main">
                <a:solidFill>
                  <a:srgbClr val="FFFFFF"/>
                </a:solidFill>
              </a14:hiddenFill>
            </a:ext>
          </a:extLst>
        </p:spPr>
      </p:pic>
      <p:pic>
        <p:nvPicPr>
          <p:cNvPr id="76804" name="Picture 4" descr="Image result for mortgage interest payment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05" t="5102" r="3231" b="4449"/>
          <a:stretch/>
        </p:blipFill>
        <p:spPr bwMode="auto">
          <a:xfrm>
            <a:off x="6285184" y="5013176"/>
            <a:ext cx="2463279" cy="1614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9564092"/>
      </p:ext>
    </p:extLst>
  </p:cSld>
  <p:clrMapOvr>
    <a:masterClrMapping/>
  </p:clrMapOvr>
  <p:transition advClick="0"/>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Borrowing</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106</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466112"/>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40" dirty="0"/>
              <a:t>Individuals and firms may </a:t>
            </a:r>
            <a:r>
              <a:rPr lang="en-US" sz="1940" dirty="0" smtClean="0"/>
              <a:t>borrow </a:t>
            </a:r>
            <a:r>
              <a:rPr lang="en-US" sz="1940" dirty="0"/>
              <a:t>for different reasons, including:</a:t>
            </a:r>
          </a:p>
          <a:p>
            <a:pPr marL="723900" indent="-342900">
              <a:buClr>
                <a:srgbClr val="00B050"/>
              </a:buClr>
              <a:buFont typeface="Arial" panose="020B0604020202020204" pitchFamily="34" charset="0"/>
              <a:buChar char="•"/>
            </a:pPr>
            <a:r>
              <a:rPr lang="en-US" sz="1940" dirty="0" smtClean="0"/>
              <a:t>to </a:t>
            </a:r>
            <a:r>
              <a:rPr lang="en-US" sz="1940" dirty="0"/>
              <a:t>fund </a:t>
            </a:r>
            <a:r>
              <a:rPr lang="en-US" sz="1940" dirty="0" smtClean="0"/>
              <a:t>expensive </a:t>
            </a:r>
            <a:r>
              <a:rPr lang="en-US" sz="1940" dirty="0"/>
              <a:t>items, such as </a:t>
            </a:r>
            <a:r>
              <a:rPr lang="en-US" sz="1940" dirty="0" smtClean="0"/>
              <a:t>car</a:t>
            </a:r>
            <a:r>
              <a:rPr lang="en-US" sz="1940" dirty="0"/>
              <a:t>, </a:t>
            </a:r>
            <a:r>
              <a:rPr lang="en-US" sz="1940" dirty="0" smtClean="0"/>
              <a:t>motorcycle </a:t>
            </a:r>
            <a:r>
              <a:rPr lang="en-US" sz="1940" dirty="0"/>
              <a:t>or </a:t>
            </a:r>
            <a:r>
              <a:rPr lang="en-US" sz="1940" dirty="0" smtClean="0"/>
              <a:t>overseas </a:t>
            </a:r>
            <a:r>
              <a:rPr lang="en-US" sz="1940" dirty="0"/>
              <a:t>holiday</a:t>
            </a:r>
          </a:p>
          <a:p>
            <a:pPr marL="723900" indent="-342900">
              <a:buClr>
                <a:srgbClr val="00B050"/>
              </a:buClr>
              <a:buFont typeface="Arial" panose="020B0604020202020204" pitchFamily="34" charset="0"/>
              <a:buChar char="•"/>
            </a:pPr>
            <a:r>
              <a:rPr lang="en-US" sz="1940" dirty="0" smtClean="0"/>
              <a:t>to </a:t>
            </a:r>
            <a:r>
              <a:rPr lang="en-US" sz="1940" dirty="0"/>
              <a:t>purchase property or land, such as a factory, office or home</a:t>
            </a:r>
          </a:p>
          <a:p>
            <a:pPr marL="723900" indent="-342900">
              <a:buClr>
                <a:srgbClr val="00B050"/>
              </a:buClr>
              <a:buFont typeface="Arial" panose="020B0604020202020204" pitchFamily="34" charset="0"/>
              <a:buChar char="•"/>
            </a:pPr>
            <a:r>
              <a:rPr lang="en-US" sz="1940" dirty="0" smtClean="0"/>
              <a:t>to </a:t>
            </a:r>
            <a:r>
              <a:rPr lang="en-US" sz="1940" dirty="0"/>
              <a:t>start up a new business</a:t>
            </a:r>
          </a:p>
          <a:p>
            <a:pPr marL="723900" indent="-342900">
              <a:buClr>
                <a:srgbClr val="00B050"/>
              </a:buClr>
              <a:buFont typeface="Arial" panose="020B0604020202020204" pitchFamily="34" charset="0"/>
              <a:buChar char="•"/>
            </a:pPr>
            <a:r>
              <a:rPr lang="en-US" sz="1940" dirty="0" smtClean="0"/>
              <a:t>to </a:t>
            </a:r>
            <a:r>
              <a:rPr lang="en-US" sz="1940" dirty="0"/>
              <a:t>fund large projects such as a business expansion in </a:t>
            </a:r>
            <a:r>
              <a:rPr lang="en-US" sz="1940" dirty="0" smtClean="0"/>
              <a:t>overseas</a:t>
            </a:r>
            <a:endParaRPr lang="en-US" sz="1940" dirty="0"/>
          </a:p>
          <a:p>
            <a:pPr marL="723900" indent="-342900">
              <a:buClr>
                <a:srgbClr val="00B050"/>
              </a:buClr>
              <a:buFont typeface="Arial" panose="020B0604020202020204" pitchFamily="34" charset="0"/>
              <a:buChar char="•"/>
            </a:pPr>
            <a:r>
              <a:rPr lang="en-US" sz="1940" dirty="0" smtClean="0"/>
              <a:t>to </a:t>
            </a:r>
            <a:r>
              <a:rPr lang="en-US" sz="1940" dirty="0"/>
              <a:t>fund private and tertiary education</a:t>
            </a:r>
          </a:p>
          <a:p>
            <a:pPr marL="723900" indent="-342900">
              <a:buClr>
                <a:srgbClr val="00B050"/>
              </a:buClr>
              <a:buFont typeface="Arial" panose="020B0604020202020204" pitchFamily="34" charset="0"/>
              <a:buChar char="•"/>
            </a:pPr>
            <a:r>
              <a:rPr lang="en-US" sz="1940" dirty="0" smtClean="0"/>
              <a:t>to </a:t>
            </a:r>
            <a:r>
              <a:rPr lang="en-US" sz="1940" dirty="0"/>
              <a:t>fund current expenditure in the </a:t>
            </a:r>
            <a:r>
              <a:rPr lang="en-US" sz="1940" dirty="0" smtClean="0"/>
              <a:t>event </a:t>
            </a:r>
            <a:r>
              <a:rPr lang="en-US" sz="1940" dirty="0"/>
              <a:t>of job losses or economic decline.</a:t>
            </a:r>
          </a:p>
          <a:p>
            <a:pPr marL="342900" indent="-342900">
              <a:buClr>
                <a:srgbClr val="00B050"/>
              </a:buClr>
              <a:buFont typeface="Wingdings 3" panose="05040102010807070707" pitchFamily="18" charset="2"/>
              <a:buChar char=""/>
            </a:pPr>
            <a:r>
              <a:rPr lang="en-US" sz="1940" dirty="0"/>
              <a:t>Factors that affect the level of borrowing in an economy include the following:</a:t>
            </a:r>
          </a:p>
          <a:p>
            <a:pPr marL="723900" indent="-342900">
              <a:buClr>
                <a:srgbClr val="00B050"/>
              </a:buClr>
              <a:buFont typeface="Arial" panose="020B0604020202020204" pitchFamily="34" charset="0"/>
              <a:buChar char="•"/>
            </a:pPr>
            <a:r>
              <a:rPr lang="en-US" sz="1940" b="1" dirty="0" smtClean="0">
                <a:solidFill>
                  <a:srgbClr val="FF0000"/>
                </a:solidFill>
              </a:rPr>
              <a:t>Availability </a:t>
            </a:r>
            <a:r>
              <a:rPr lang="en-US" sz="1940" b="1" dirty="0">
                <a:solidFill>
                  <a:srgbClr val="FF0000"/>
                </a:solidFill>
              </a:rPr>
              <a:t>of </a:t>
            </a:r>
            <a:r>
              <a:rPr lang="en-US" sz="1940" b="1" dirty="0" smtClean="0">
                <a:solidFill>
                  <a:srgbClr val="FF0000"/>
                </a:solidFill>
              </a:rPr>
              <a:t>funds</a:t>
            </a:r>
            <a:r>
              <a:rPr lang="en-US" sz="1940" dirty="0" smtClean="0"/>
              <a:t> </a:t>
            </a:r>
            <a:r>
              <a:rPr lang="en-US" sz="1940" dirty="0"/>
              <a:t>- Banks and other financial institutions lend money </a:t>
            </a:r>
            <a:r>
              <a:rPr lang="en-US" sz="1940" dirty="0" smtClean="0"/>
              <a:t>to individuals </a:t>
            </a:r>
            <a:r>
              <a:rPr lang="en-US" sz="1940" dirty="0"/>
              <a:t>and firms in the form of loans. The central bank </a:t>
            </a:r>
            <a:r>
              <a:rPr lang="en-US" sz="1940" dirty="0" smtClean="0"/>
              <a:t>(Chapter </a:t>
            </a:r>
            <a:r>
              <a:rPr lang="en-US" sz="1940" dirty="0"/>
              <a:t>6) </a:t>
            </a:r>
            <a:r>
              <a:rPr lang="en-US" sz="1940" dirty="0" smtClean="0"/>
              <a:t>of a country controls </a:t>
            </a:r>
            <a:r>
              <a:rPr lang="en-US" sz="1940" dirty="0"/>
              <a:t>the amount of </a:t>
            </a:r>
            <a:r>
              <a:rPr lang="en-US" sz="1940" dirty="0" smtClean="0"/>
              <a:t>funds </a:t>
            </a:r>
            <a:r>
              <a:rPr lang="en-US" sz="1940" dirty="0"/>
              <a:t>which </a:t>
            </a:r>
            <a:r>
              <a:rPr lang="en-US" sz="1940" dirty="0" smtClean="0"/>
              <a:t>are </a:t>
            </a:r>
            <a:r>
              <a:rPr lang="en-US" sz="1940" dirty="0"/>
              <a:t>available for borrowing by </a:t>
            </a:r>
            <a:r>
              <a:rPr lang="en-US" sz="1940" dirty="0" smtClean="0"/>
              <a:t>setting the </a:t>
            </a:r>
            <a:r>
              <a:rPr lang="en-US" sz="1940" dirty="0"/>
              <a:t>cash reserve ratio (the percentage </a:t>
            </a:r>
            <a:r>
              <a:rPr lang="en-US" sz="1940" dirty="0" smtClean="0"/>
              <a:t>of a </a:t>
            </a:r>
            <a:r>
              <a:rPr lang="en-US" sz="1940" dirty="0"/>
              <a:t>bank's assets which must be kept </a:t>
            </a:r>
            <a:r>
              <a:rPr lang="en-US" sz="1940" dirty="0" smtClean="0"/>
              <a:t>in cash </a:t>
            </a:r>
            <a:r>
              <a:rPr lang="en-US" sz="1940" dirty="0"/>
              <a:t>in bank vaults or with the central bank). A decrease in the cash reserve </a:t>
            </a:r>
            <a:r>
              <a:rPr lang="en-US" sz="1940" dirty="0" smtClean="0"/>
              <a:t>rate ratio </a:t>
            </a:r>
            <a:r>
              <a:rPr lang="en-US" sz="1940" dirty="0"/>
              <a:t>means that more funds arc available for lending and an increase in the </a:t>
            </a:r>
            <a:r>
              <a:rPr lang="en-US" sz="1940" dirty="0" smtClean="0"/>
              <a:t>money supply </a:t>
            </a:r>
            <a:r>
              <a:rPr lang="en-US" sz="1940" dirty="0"/>
              <a:t>can therefore lead to an increase in borrowing</a:t>
            </a:r>
            <a:r>
              <a:rPr lang="en-US" sz="1940" dirty="0" smtClean="0"/>
              <a:t>.</a:t>
            </a:r>
            <a:endParaRPr lang="en-US" sz="1940" dirty="0"/>
          </a:p>
        </p:txBody>
      </p:sp>
    </p:spTree>
    <p:extLst>
      <p:ext uri="{BB962C8B-B14F-4D97-AF65-F5344CB8AC3E}">
        <p14:creationId xmlns:p14="http://schemas.microsoft.com/office/powerpoint/2010/main" val="3021134059"/>
      </p:ext>
    </p:extLst>
  </p:cSld>
  <p:clrMapOvr>
    <a:masterClrMapping/>
  </p:clrMapOvr>
  <p:transition advClick="0"/>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Borrowing</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106</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647700"/>
          </a:xfrm>
          <a:prstGeom prst="rect">
            <a:avLst/>
          </a:prstGeom>
        </p:spPr>
        <p:txBody>
          <a:bodyPr wrap="square">
            <a:spAutoFit/>
          </a:bodyPr>
          <a:lstStyle/>
          <a:p>
            <a:pPr marL="361950" indent="-342900">
              <a:buClr>
                <a:srgbClr val="00B050"/>
              </a:buClr>
              <a:buFont typeface="Arial" panose="020B0604020202020204" pitchFamily="34" charset="0"/>
              <a:buChar char="•"/>
            </a:pPr>
            <a:r>
              <a:rPr lang="en-US" sz="1900" b="1" dirty="0" smtClean="0">
                <a:solidFill>
                  <a:srgbClr val="FF0000"/>
                </a:solidFill>
              </a:rPr>
              <a:t>Credit </a:t>
            </a:r>
            <a:r>
              <a:rPr lang="en-US" sz="1900" b="1" dirty="0">
                <a:solidFill>
                  <a:srgbClr val="FF0000"/>
                </a:solidFill>
              </a:rPr>
              <a:t>cards</a:t>
            </a:r>
            <a:r>
              <a:rPr lang="en-US" sz="1900" dirty="0">
                <a:solidFill>
                  <a:srgbClr val="FF0000"/>
                </a:solidFill>
              </a:rPr>
              <a:t> </a:t>
            </a:r>
            <a:r>
              <a:rPr lang="en-US" sz="1900" dirty="0"/>
              <a:t>- Credit allows people to purchase goods and services with </a:t>
            </a:r>
            <a:r>
              <a:rPr lang="en-US" sz="1900" dirty="0" smtClean="0"/>
              <a:t>deferred payment. </a:t>
            </a:r>
            <a:r>
              <a:rPr lang="en-US" sz="1900" dirty="0"/>
              <a:t>People or firms take ownership </a:t>
            </a:r>
            <a:r>
              <a:rPr lang="en-US" sz="1900" dirty="0" smtClean="0"/>
              <a:t>of the </a:t>
            </a:r>
            <a:r>
              <a:rPr lang="en-US" sz="1900" dirty="0"/>
              <a:t>goods and services </a:t>
            </a:r>
            <a:r>
              <a:rPr lang="en-US" sz="1900" dirty="0" smtClean="0"/>
              <a:t>immediately and </a:t>
            </a:r>
            <a:r>
              <a:rPr lang="en-US" sz="1900" dirty="0"/>
              <a:t>must repay the </a:t>
            </a:r>
            <a:r>
              <a:rPr lang="en-US" sz="1900" dirty="0" smtClean="0"/>
              <a:t>amount </a:t>
            </a:r>
            <a:r>
              <a:rPr lang="en-US" sz="1900" dirty="0"/>
              <a:t>to the credit card company several weeks later </a:t>
            </a:r>
            <a:r>
              <a:rPr lang="en-US" sz="1900" dirty="0" smtClean="0"/>
              <a:t>- in other </a:t>
            </a:r>
            <a:r>
              <a:rPr lang="en-US" sz="1900" dirty="0"/>
              <a:t>words, they 'buy now and pay later'. If the full amount owed to the </a:t>
            </a:r>
            <a:r>
              <a:rPr lang="en-US" sz="1900" dirty="0" smtClean="0"/>
              <a:t>credit card </a:t>
            </a:r>
            <a:r>
              <a:rPr lang="en-US" sz="1900" dirty="0"/>
              <a:t>company is repaid in full each month then no interest is charged, but if </a:t>
            </a:r>
            <a:r>
              <a:rPr lang="en-US" sz="1900" dirty="0" smtClean="0"/>
              <a:t>only a </a:t>
            </a:r>
            <a:r>
              <a:rPr lang="en-US" sz="1900" dirty="0"/>
              <a:t>portion is repaid then interest is charged on the remainder. </a:t>
            </a:r>
            <a:r>
              <a:rPr lang="en-US" sz="1900" dirty="0" smtClean="0"/>
              <a:t>Interest </a:t>
            </a:r>
            <a:r>
              <a:rPr lang="en-US" sz="1900" dirty="0"/>
              <a:t>rates </a:t>
            </a:r>
            <a:r>
              <a:rPr lang="en-US" sz="1900" dirty="0" smtClean="0"/>
              <a:t>on credit </a:t>
            </a:r>
            <a:r>
              <a:rPr lang="en-US" sz="1900" dirty="0"/>
              <a:t>card borrowing arc </a:t>
            </a:r>
            <a:r>
              <a:rPr lang="en-US" sz="1900" dirty="0" smtClean="0"/>
              <a:t>extremely </a:t>
            </a:r>
            <a:r>
              <a:rPr lang="en-US" sz="1900" dirty="0"/>
              <a:t>high: for example, the annual percentage </a:t>
            </a:r>
            <a:r>
              <a:rPr lang="en-US" sz="1900" dirty="0" smtClean="0"/>
              <a:t>rate charged </a:t>
            </a:r>
            <a:r>
              <a:rPr lang="en-US" sz="1900" dirty="0"/>
              <a:t>on Citibank credit cards in 2013 was </a:t>
            </a:r>
            <a:r>
              <a:rPr lang="en-US" sz="1900" dirty="0" smtClean="0"/>
              <a:t>35.81%.</a:t>
            </a:r>
          </a:p>
          <a:p>
            <a:pPr marL="361950" indent="-342900">
              <a:buClr>
                <a:srgbClr val="00B050"/>
              </a:buClr>
              <a:buFont typeface="Arial" panose="020B0604020202020204" pitchFamily="34" charset="0"/>
              <a:buChar char="•"/>
            </a:pPr>
            <a:r>
              <a:rPr lang="en-US" sz="1900" b="1" dirty="0">
                <a:solidFill>
                  <a:srgbClr val="FF0000"/>
                </a:solidFill>
              </a:rPr>
              <a:t>Store cards </a:t>
            </a:r>
            <a:r>
              <a:rPr lang="en-US" sz="1900" dirty="0"/>
              <a:t>- These are issued to regular customers of large retail stores in </a:t>
            </a:r>
            <a:r>
              <a:rPr lang="en-US" sz="1900" dirty="0" smtClean="0"/>
              <a:t>many countries </a:t>
            </a:r>
            <a:r>
              <a:rPr lang="en-US" sz="1900" dirty="0"/>
              <a:t>to encourage spending. Store cards act as a credit card that can be </a:t>
            </a:r>
            <a:r>
              <a:rPr lang="en-US" sz="1900" dirty="0" smtClean="0"/>
              <a:t>used only </a:t>
            </a:r>
            <a:r>
              <a:rPr lang="en-US" sz="1900" dirty="0"/>
              <a:t>in the individual retail outlet. Firms offer discounts and free gifts as </a:t>
            </a:r>
            <a:r>
              <a:rPr lang="en-US" sz="1900" dirty="0" smtClean="0"/>
              <a:t>an incentive </a:t>
            </a:r>
            <a:r>
              <a:rPr lang="en-US" sz="1900" dirty="0"/>
              <a:t>for people to sign up for a store card. Customers can also </a:t>
            </a:r>
            <a:r>
              <a:rPr lang="en-US" sz="1900" dirty="0" smtClean="0"/>
              <a:t>accumulate loyalty </a:t>
            </a:r>
            <a:r>
              <a:rPr lang="en-US" sz="1900" dirty="0"/>
              <a:t>points on the card, which can be used in the </a:t>
            </a:r>
            <a:r>
              <a:rPr lang="en-US" sz="1900" dirty="0" smtClean="0"/>
              <a:t>future </a:t>
            </a:r>
            <a:r>
              <a:rPr lang="en-US" sz="1900" dirty="0"/>
              <a:t>to purchase goods </a:t>
            </a:r>
            <a:r>
              <a:rPr lang="en-US" sz="1900" dirty="0" smtClean="0"/>
              <a:t>and services </a:t>
            </a:r>
            <a:r>
              <a:rPr lang="en-US" sz="1900" dirty="0"/>
              <a:t>in the store. Store cards can give people an incentive to </a:t>
            </a:r>
            <a:r>
              <a:rPr lang="en-US" sz="1900" dirty="0" smtClean="0"/>
              <a:t>overspend </a:t>
            </a:r>
            <a:r>
              <a:rPr lang="en-US" sz="1900" dirty="0"/>
              <a:t>and </a:t>
            </a:r>
            <a:r>
              <a:rPr lang="en-US" sz="1900" dirty="0" smtClean="0"/>
              <a:t>can raise </a:t>
            </a:r>
            <a:r>
              <a:rPr lang="en-US" sz="1900" dirty="0"/>
              <a:t>their level of debt. If debts are cleared when payment </a:t>
            </a:r>
            <a:r>
              <a:rPr lang="en-US" sz="1900" dirty="0" smtClean="0"/>
              <a:t>is requested</a:t>
            </a:r>
            <a:r>
              <a:rPr lang="en-US" sz="1900" dirty="0"/>
              <a:t>, no </a:t>
            </a:r>
            <a:r>
              <a:rPr lang="en-US" sz="1900" dirty="0" smtClean="0"/>
              <a:t>interest is </a:t>
            </a:r>
            <a:r>
              <a:rPr lang="en-US" sz="1900" dirty="0"/>
              <a:t>charged - but just as in the case of credit cards, if repayments are not made </a:t>
            </a:r>
            <a:r>
              <a:rPr lang="en-US" sz="1900" dirty="0" smtClean="0"/>
              <a:t>then interest </a:t>
            </a:r>
            <a:r>
              <a:rPr lang="en-US" sz="1900" dirty="0"/>
              <a:t>is charged on the outstanding debt</a:t>
            </a:r>
            <a:r>
              <a:rPr lang="en-US" sz="1900" dirty="0" smtClean="0"/>
              <a:t>.</a:t>
            </a:r>
            <a:endParaRPr lang="en-US" sz="1900" dirty="0"/>
          </a:p>
        </p:txBody>
      </p:sp>
    </p:spTree>
    <p:extLst>
      <p:ext uri="{BB962C8B-B14F-4D97-AF65-F5344CB8AC3E}">
        <p14:creationId xmlns:p14="http://schemas.microsoft.com/office/powerpoint/2010/main" val="2667116179"/>
      </p:ext>
    </p:extLst>
  </p:cSld>
  <p:clrMapOvr>
    <a:masterClrMapping/>
  </p:clrMapOvr>
  <p:transition advClick="0"/>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Borrowing</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6552729" cy="5586145"/>
          </a:xfrm>
          <a:prstGeom prst="rect">
            <a:avLst/>
          </a:prstGeom>
        </p:spPr>
        <p:txBody>
          <a:bodyPr wrap="square">
            <a:spAutoFit/>
          </a:bodyPr>
          <a:lstStyle/>
          <a:p>
            <a:pPr marL="361950" indent="-342900">
              <a:buClr>
                <a:srgbClr val="00B050"/>
              </a:buClr>
              <a:buFont typeface="Arial" panose="020B0604020202020204" pitchFamily="34" charset="0"/>
              <a:buChar char="•"/>
            </a:pPr>
            <a:r>
              <a:rPr lang="en-US" sz="2100" b="1" dirty="0" smtClean="0">
                <a:solidFill>
                  <a:srgbClr val="FF0000"/>
                </a:solidFill>
              </a:rPr>
              <a:t>Wealth</a:t>
            </a:r>
            <a:r>
              <a:rPr lang="en-US" sz="2100" dirty="0" smtClean="0">
                <a:solidFill>
                  <a:srgbClr val="FF0000"/>
                </a:solidFill>
              </a:rPr>
              <a:t> </a:t>
            </a:r>
            <a:r>
              <a:rPr lang="en-US" sz="2100" dirty="0" smtClean="0"/>
              <a:t>- </a:t>
            </a:r>
            <a:r>
              <a:rPr lang="en-US" sz="2100" dirty="0"/>
              <a:t>The wealth </a:t>
            </a:r>
            <a:r>
              <a:rPr lang="en-US" sz="2100" dirty="0" smtClean="0"/>
              <a:t>of a </a:t>
            </a:r>
            <a:r>
              <a:rPr lang="en-US" sz="2100" dirty="0"/>
              <a:t>person may affect their level </a:t>
            </a:r>
            <a:r>
              <a:rPr lang="en-US" sz="2100" dirty="0" smtClean="0"/>
              <a:t>of borrowing</a:t>
            </a:r>
            <a:r>
              <a:rPr lang="en-US" sz="2100" dirty="0"/>
              <a:t>, as a </a:t>
            </a:r>
            <a:r>
              <a:rPr lang="en-US" sz="2100" dirty="0" smtClean="0"/>
              <a:t>bank will </a:t>
            </a:r>
            <a:r>
              <a:rPr lang="en-US" sz="2100" dirty="0"/>
              <a:t>be more willing to lend money to wealthier individuals or highly </a:t>
            </a:r>
            <a:r>
              <a:rPr lang="en-US" sz="2100" dirty="0" smtClean="0"/>
              <a:t>profitable firms</a:t>
            </a:r>
            <a:r>
              <a:rPr lang="en-US" sz="2100" dirty="0"/>
              <a:t>. This is because they have valuable assets and so are more likely 10 repay </a:t>
            </a:r>
            <a:r>
              <a:rPr lang="en-US" sz="2100" dirty="0" smtClean="0"/>
              <a:t>the loan</a:t>
            </a:r>
            <a:r>
              <a:rPr lang="en-US" sz="2100" dirty="0"/>
              <a:t>, whereas less wealthy customers have a higher risk of defaulting on the </a:t>
            </a:r>
            <a:r>
              <a:rPr lang="en-US" sz="2100" dirty="0" smtClean="0"/>
              <a:t>loan (being </a:t>
            </a:r>
            <a:r>
              <a:rPr lang="en-US" sz="2100" dirty="0"/>
              <a:t>unable to repay their borrowing). </a:t>
            </a:r>
            <a:r>
              <a:rPr lang="en-US" sz="2100" dirty="0" smtClean="0"/>
              <a:t/>
            </a:r>
            <a:br>
              <a:rPr lang="en-US" sz="2100" dirty="0" smtClean="0"/>
            </a:br>
            <a:r>
              <a:rPr lang="en-US" sz="2100" dirty="0" smtClean="0"/>
              <a:t>To </a:t>
            </a:r>
            <a:r>
              <a:rPr lang="en-US" sz="2100" dirty="0"/>
              <a:t>avoid bad debts (debts that </a:t>
            </a:r>
            <a:r>
              <a:rPr lang="en-US" sz="2100" dirty="0" smtClean="0"/>
              <a:t>cannot be </a:t>
            </a:r>
            <a:r>
              <a:rPr lang="en-US" sz="2100" dirty="0"/>
              <a:t>repaid), banks often make sure that they have some guarantee of getting </a:t>
            </a:r>
            <a:r>
              <a:rPr lang="en-US" sz="2100" dirty="0" smtClean="0"/>
              <a:t>their money </a:t>
            </a:r>
            <a:r>
              <a:rPr lang="en-US" sz="2100" dirty="0"/>
              <a:t>back. A large business may own </a:t>
            </a:r>
            <a:r>
              <a:rPr lang="en-US" sz="2100" dirty="0" smtClean="0"/>
              <a:t>several </a:t>
            </a:r>
            <a:r>
              <a:rPr lang="en-US" sz="2100" dirty="0"/>
              <a:t>stores or have valuable assets </a:t>
            </a:r>
            <a:r>
              <a:rPr lang="en-US" sz="2100" dirty="0" smtClean="0"/>
              <a:t>that can </a:t>
            </a:r>
            <a:r>
              <a:rPr lang="en-US" sz="2100" dirty="0"/>
              <a:t>be taken as collateral (security) for a </a:t>
            </a:r>
            <a:r>
              <a:rPr lang="en-US" sz="2100" dirty="0" smtClean="0"/>
              <a:t>loan</a:t>
            </a:r>
            <a:r>
              <a:rPr lang="en-US" sz="2100" dirty="0"/>
              <a:t>. In the case </a:t>
            </a:r>
            <a:r>
              <a:rPr lang="en-US" sz="2100" dirty="0" smtClean="0"/>
              <a:t>of a </a:t>
            </a:r>
            <a:r>
              <a:rPr lang="en-US" sz="2100" dirty="0"/>
              <a:t>mortgage, </a:t>
            </a:r>
            <a:r>
              <a:rPr lang="en-US" sz="2100" dirty="0" smtClean="0"/>
              <a:t>the property </a:t>
            </a:r>
            <a:r>
              <a:rPr lang="en-US" sz="2100" dirty="0"/>
              <a:t>purchased provides security for the loan and if the borrower defaults </a:t>
            </a:r>
            <a:r>
              <a:rPr lang="en-US" sz="2100" dirty="0" smtClean="0"/>
              <a:t>on the loan</a:t>
            </a:r>
            <a:r>
              <a:rPr lang="en-US" sz="2100" dirty="0"/>
              <a:t>, the bank will rake ownership of the property.</a:t>
            </a:r>
          </a:p>
        </p:txBody>
      </p:sp>
      <p:pic>
        <p:nvPicPr>
          <p:cNvPr id="78850" name="Picture 2" descr="Image result for store card"/>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78" r="3672"/>
          <a:stretch/>
        </p:blipFill>
        <p:spPr bwMode="auto">
          <a:xfrm>
            <a:off x="6804248" y="1101452"/>
            <a:ext cx="2016224" cy="1379728"/>
          </a:xfrm>
          <a:prstGeom prst="rect">
            <a:avLst/>
          </a:prstGeom>
          <a:noFill/>
          <a:extLst>
            <a:ext uri="{909E8E84-426E-40DD-AFC4-6F175D3DCCD1}">
              <a14:hiddenFill xmlns:a14="http://schemas.microsoft.com/office/drawing/2010/main">
                <a:solidFill>
                  <a:srgbClr val="FFFFFF"/>
                </a:solidFill>
              </a14:hiddenFill>
            </a:ext>
          </a:extLst>
        </p:spPr>
      </p:pic>
      <p:pic>
        <p:nvPicPr>
          <p:cNvPr id="78852" name="Picture 4" descr="Image result for credit ca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2564904"/>
            <a:ext cx="2016224" cy="1274254"/>
          </a:xfrm>
          <a:prstGeom prst="rect">
            <a:avLst/>
          </a:prstGeom>
          <a:noFill/>
          <a:extLst>
            <a:ext uri="{909E8E84-426E-40DD-AFC4-6F175D3DCCD1}">
              <a14:hiddenFill xmlns:a14="http://schemas.microsoft.com/office/drawing/2010/main">
                <a:solidFill>
                  <a:srgbClr val="FFFFFF"/>
                </a:solidFill>
              </a14:hiddenFill>
            </a:ext>
          </a:extLst>
        </p:spPr>
      </p:pic>
      <p:pic>
        <p:nvPicPr>
          <p:cNvPr id="78854" name="Picture 6" descr="Image result for measure of wealth"/>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9517" b="4827"/>
          <a:stretch/>
        </p:blipFill>
        <p:spPr bwMode="auto">
          <a:xfrm>
            <a:off x="6804247" y="3933056"/>
            <a:ext cx="2015321" cy="1296144"/>
          </a:xfrm>
          <a:prstGeom prst="rect">
            <a:avLst/>
          </a:prstGeom>
          <a:noFill/>
          <a:extLst>
            <a:ext uri="{909E8E84-426E-40DD-AFC4-6F175D3DCCD1}">
              <a14:hiddenFill xmlns:a14="http://schemas.microsoft.com/office/drawing/2010/main">
                <a:solidFill>
                  <a:srgbClr val="FFFFFF"/>
                </a:solidFill>
              </a14:hiddenFill>
            </a:ext>
          </a:extLst>
        </p:spPr>
      </p:pic>
      <p:pic>
        <p:nvPicPr>
          <p:cNvPr id="78856" name="Picture 8" descr="Image result for no available fund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16921"/>
          <a:stretch/>
        </p:blipFill>
        <p:spPr bwMode="auto">
          <a:xfrm>
            <a:off x="6804247" y="5362715"/>
            <a:ext cx="1996701" cy="1306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9875806"/>
      </p:ext>
    </p:extLst>
  </p:cSld>
  <p:clrMapOvr>
    <a:masterClrMapping/>
  </p:clrMapOvr>
  <p:transition advClick="0"/>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Exam Practice</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107</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632311"/>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dirty="0" smtClean="0">
                <a:solidFill>
                  <a:srgbClr val="002060"/>
                </a:solidFill>
              </a:rPr>
              <a:t>The household debt-to-disposable income ratio in South Korea is one of the world’s highest. In 2012, it rose by 5.8% and debt rose by an average of 1.7%. This lowered the debt-to-disposable income ratio to 152.3% from 158.5%.</a:t>
            </a:r>
          </a:p>
          <a:p>
            <a:pPr marL="361950" indent="-342900">
              <a:buClr>
                <a:srgbClr val="00B050"/>
              </a:buClr>
              <a:buFont typeface="Wingdings 3" panose="05040102010807070707" pitchFamily="18" charset="2"/>
              <a:buChar char=""/>
            </a:pPr>
            <a:r>
              <a:rPr lang="en-US" dirty="0" smtClean="0">
                <a:solidFill>
                  <a:srgbClr val="002060"/>
                </a:solidFill>
              </a:rPr>
              <a:t>The reasons for the high levels of debt are, firstly, that in the early 2000s the South Korean government lent money to small firms to encourage their growth and development and, secondly, because there was a housing boom in 2011. The acceleration in house prices provided an incentive for people to increase borrowing to buy property, as they believed that prices would continue to rise.</a:t>
            </a:r>
          </a:p>
          <a:p>
            <a:pPr marL="361950" indent="-342900">
              <a:buClr>
                <a:srgbClr val="00B050"/>
              </a:buClr>
              <a:buFont typeface="Wingdings 3" panose="05040102010807070707" pitchFamily="18" charset="2"/>
              <a:buChar char=""/>
            </a:pPr>
            <a:r>
              <a:rPr lang="en-US" dirty="0" smtClean="0">
                <a:solidFill>
                  <a:srgbClr val="002060"/>
                </a:solidFill>
              </a:rPr>
              <a:t>There is a low savings ratio in South Korea, which means that banks have a limited amount of funds to lend. As a result they have borrowed from overseas.</a:t>
            </a:r>
          </a:p>
          <a:p>
            <a:pPr marL="361950" indent="-342900">
              <a:buClr>
                <a:srgbClr val="00B050"/>
              </a:buClr>
              <a:buFont typeface="Wingdings 3" panose="05040102010807070707" pitchFamily="18" charset="2"/>
              <a:buChar char=""/>
            </a:pPr>
            <a:r>
              <a:rPr lang="en-US" dirty="0" smtClean="0">
                <a:solidFill>
                  <a:srgbClr val="002060"/>
                </a:solidFill>
              </a:rPr>
              <a:t>Households are worried about their level of debt, despite the recent growth in real disposable income.</a:t>
            </a:r>
          </a:p>
          <a:p>
            <a:pPr marL="476250" indent="-457200">
              <a:buClr>
                <a:srgbClr val="00B050"/>
              </a:buClr>
              <a:buFont typeface="+mj-lt"/>
              <a:buAutoNum type="arabicPeriod"/>
            </a:pPr>
            <a:r>
              <a:rPr lang="en-US" dirty="0" smtClean="0">
                <a:solidFill>
                  <a:srgbClr val="FF0000"/>
                </a:solidFill>
              </a:rPr>
              <a:t>Identify two reasons why borrowing might have increased in South Korea in the early 2000s. (2)</a:t>
            </a:r>
          </a:p>
          <a:p>
            <a:pPr marL="476250" indent="-457200">
              <a:buClr>
                <a:srgbClr val="00B050"/>
              </a:buClr>
              <a:buFont typeface="+mj-lt"/>
              <a:buAutoNum type="arabicPeriod"/>
            </a:pPr>
            <a:r>
              <a:rPr lang="en-US" dirty="0" smtClean="0">
                <a:solidFill>
                  <a:srgbClr val="FF0000"/>
                </a:solidFill>
              </a:rPr>
              <a:t>Analyse the effect on the economy of a high borrowing-to-disposable income ratio. (6)</a:t>
            </a:r>
          </a:p>
          <a:p>
            <a:pPr marL="476250" indent="-457200">
              <a:buClr>
                <a:srgbClr val="00B050"/>
              </a:buClr>
              <a:buFont typeface="+mj-lt"/>
              <a:buAutoNum type="arabicPeriod"/>
            </a:pPr>
            <a:r>
              <a:rPr lang="en-US" dirty="0" smtClean="0">
                <a:solidFill>
                  <a:srgbClr val="FF0000"/>
                </a:solidFill>
              </a:rPr>
              <a:t>Explain two problems which may arise because of a low savings ratio in South Korea. (4)</a:t>
            </a:r>
          </a:p>
          <a:p>
            <a:pPr marL="476250" indent="-457200">
              <a:buClr>
                <a:srgbClr val="00B050"/>
              </a:buClr>
              <a:buFont typeface="+mj-lt"/>
              <a:buAutoNum type="arabicPeriod"/>
            </a:pPr>
            <a:r>
              <a:rPr lang="en-US" dirty="0" smtClean="0">
                <a:solidFill>
                  <a:srgbClr val="FF0000"/>
                </a:solidFill>
              </a:rPr>
              <a:t>Discuss reasons why some people spend more of their income and others save more of their income. (7)</a:t>
            </a:r>
            <a:endParaRPr lang="en-US" dirty="0"/>
          </a:p>
        </p:txBody>
      </p:sp>
    </p:spTree>
    <p:extLst>
      <p:ext uri="{BB962C8B-B14F-4D97-AF65-F5344CB8AC3E}">
        <p14:creationId xmlns:p14="http://schemas.microsoft.com/office/powerpoint/2010/main" val="4165076926"/>
      </p:ext>
    </p:extLst>
  </p:cSld>
  <p:clrMapOvr>
    <a:masterClrMapping/>
  </p:clrMapOvr>
  <p:transition advClick="0"/>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3.4 – Consumer Spending – Exam Practice</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509200"/>
          </a:xfrm>
          <a:prstGeom prst="rect">
            <a:avLst/>
          </a:prstGeom>
        </p:spPr>
        <p:txBody>
          <a:bodyPr wrap="square">
            <a:spAutoFit/>
          </a:bodyPr>
          <a:lstStyle/>
          <a:p>
            <a:pPr marL="19050">
              <a:buClr>
                <a:srgbClr val="00B050"/>
              </a:buClr>
            </a:pPr>
            <a:r>
              <a:rPr lang="en-US" sz="2200" b="1" dirty="0">
                <a:solidFill>
                  <a:srgbClr val="002060"/>
                </a:solidFill>
              </a:rPr>
              <a:t>Chapter review </a:t>
            </a:r>
            <a:r>
              <a:rPr lang="en-US" sz="2200" b="1" dirty="0" smtClean="0">
                <a:solidFill>
                  <a:srgbClr val="002060"/>
                </a:solidFill>
              </a:rPr>
              <a:t>questions</a:t>
            </a:r>
            <a:endParaRPr lang="en-US" sz="2200" b="1" dirty="0">
              <a:solidFill>
                <a:srgbClr val="002060"/>
              </a:solidFill>
            </a:endParaRPr>
          </a:p>
          <a:p>
            <a:pPr marL="361950" indent="-342900">
              <a:buClr>
                <a:srgbClr val="00B050"/>
              </a:buClr>
              <a:buFont typeface="+mj-lt"/>
              <a:buAutoNum type="arabicPeriod"/>
            </a:pPr>
            <a:r>
              <a:rPr lang="en-US" sz="2200" dirty="0" smtClean="0">
                <a:solidFill>
                  <a:srgbClr val="002060"/>
                </a:solidFill>
              </a:rPr>
              <a:t>What </a:t>
            </a:r>
            <a:r>
              <a:rPr lang="en-US" sz="2200" dirty="0">
                <a:solidFill>
                  <a:srgbClr val="002060"/>
                </a:solidFill>
              </a:rPr>
              <a:t>are the main factors that affect the level of consumer spending in </a:t>
            </a:r>
            <a:r>
              <a:rPr lang="en-US" sz="2200" dirty="0" smtClean="0">
                <a:solidFill>
                  <a:srgbClr val="002060"/>
                </a:solidFill>
              </a:rPr>
              <a:t>an economy</a:t>
            </a:r>
            <a:r>
              <a:rPr lang="en-US" sz="2200" dirty="0">
                <a:solidFill>
                  <a:srgbClr val="002060"/>
                </a:solidFill>
              </a:rPr>
              <a:t>?</a:t>
            </a:r>
          </a:p>
          <a:p>
            <a:pPr marL="361950" indent="-342900">
              <a:buClr>
                <a:srgbClr val="00B050"/>
              </a:buClr>
              <a:buFont typeface="+mj-lt"/>
              <a:buAutoNum type="arabicPeriod"/>
            </a:pPr>
            <a:r>
              <a:rPr lang="en-US" sz="2200" dirty="0" smtClean="0">
                <a:solidFill>
                  <a:srgbClr val="002060"/>
                </a:solidFill>
              </a:rPr>
              <a:t>How </a:t>
            </a:r>
            <a:r>
              <a:rPr lang="en-US" sz="2200" dirty="0">
                <a:solidFill>
                  <a:srgbClr val="002060"/>
                </a:solidFill>
              </a:rPr>
              <a:t>might the spending, borrowing and saving patterns of a young </a:t>
            </a:r>
            <a:r>
              <a:rPr lang="en-US" sz="2200" dirty="0" smtClean="0">
                <a:solidFill>
                  <a:srgbClr val="002060"/>
                </a:solidFill>
              </a:rPr>
              <a:t>family with </a:t>
            </a:r>
            <a:r>
              <a:rPr lang="en-US" sz="2200" dirty="0">
                <a:solidFill>
                  <a:srgbClr val="002060"/>
                </a:solidFill>
              </a:rPr>
              <a:t>two children under the age of 5 compare with those of an </a:t>
            </a:r>
            <a:r>
              <a:rPr lang="en-US" sz="2200" dirty="0" smtClean="0">
                <a:solidFill>
                  <a:srgbClr val="002060"/>
                </a:solidFill>
              </a:rPr>
              <a:t>old-aged pensioner</a:t>
            </a:r>
            <a:r>
              <a:rPr lang="en-US" sz="2200" dirty="0">
                <a:solidFill>
                  <a:srgbClr val="002060"/>
                </a:solidFill>
              </a:rPr>
              <a:t>?</a:t>
            </a:r>
          </a:p>
          <a:p>
            <a:pPr marL="361950" indent="-342900">
              <a:buClr>
                <a:srgbClr val="00B050"/>
              </a:buClr>
              <a:buFont typeface="+mj-lt"/>
              <a:buAutoNum type="arabicPeriod"/>
            </a:pPr>
            <a:r>
              <a:rPr lang="en-US" sz="2200" dirty="0" smtClean="0">
                <a:solidFill>
                  <a:srgbClr val="002060"/>
                </a:solidFill>
              </a:rPr>
              <a:t>How </a:t>
            </a:r>
            <a:r>
              <a:rPr lang="en-US" sz="2200" dirty="0">
                <a:solidFill>
                  <a:srgbClr val="002060"/>
                </a:solidFill>
              </a:rPr>
              <a:t>do spending and savings patterns of low-income earners differ </a:t>
            </a:r>
            <a:r>
              <a:rPr lang="en-US" sz="2200" dirty="0" smtClean="0">
                <a:solidFill>
                  <a:srgbClr val="002060"/>
                </a:solidFill>
              </a:rPr>
              <a:t>from those </a:t>
            </a:r>
            <a:r>
              <a:rPr lang="en-US" sz="2200" dirty="0">
                <a:solidFill>
                  <a:srgbClr val="002060"/>
                </a:solidFill>
              </a:rPr>
              <a:t>of high-income earners?</a:t>
            </a:r>
          </a:p>
          <a:p>
            <a:pPr marL="361950" indent="-342900">
              <a:buClr>
                <a:srgbClr val="00B050"/>
              </a:buClr>
              <a:buFont typeface="+mj-lt"/>
              <a:buAutoNum type="arabicPeriod"/>
            </a:pPr>
            <a:r>
              <a:rPr lang="en-US" sz="2200" dirty="0" smtClean="0">
                <a:solidFill>
                  <a:srgbClr val="002060"/>
                </a:solidFill>
              </a:rPr>
              <a:t>How </a:t>
            </a:r>
            <a:r>
              <a:rPr lang="en-US" sz="2200" dirty="0">
                <a:solidFill>
                  <a:srgbClr val="002060"/>
                </a:solidFill>
              </a:rPr>
              <a:t>does wealth affect a person's level of spending, saving and borrowing?</a:t>
            </a:r>
          </a:p>
          <a:p>
            <a:pPr marL="361950" indent="-342900">
              <a:buClr>
                <a:srgbClr val="00B050"/>
              </a:buClr>
              <a:buFont typeface="+mj-lt"/>
              <a:buAutoNum type="arabicPeriod"/>
            </a:pPr>
            <a:r>
              <a:rPr lang="en-US" sz="2200" dirty="0" smtClean="0">
                <a:solidFill>
                  <a:srgbClr val="002060"/>
                </a:solidFill>
              </a:rPr>
              <a:t>How </a:t>
            </a:r>
            <a:r>
              <a:rPr lang="en-US" sz="2200" dirty="0">
                <a:solidFill>
                  <a:srgbClr val="002060"/>
                </a:solidFill>
              </a:rPr>
              <a:t>do changes in interest rates influence consumer spending, saving </a:t>
            </a:r>
            <a:r>
              <a:rPr lang="en-US" sz="2200" dirty="0" smtClean="0">
                <a:solidFill>
                  <a:srgbClr val="002060"/>
                </a:solidFill>
              </a:rPr>
              <a:t>and borrowing</a:t>
            </a:r>
            <a:r>
              <a:rPr lang="en-US" sz="2200" dirty="0">
                <a:solidFill>
                  <a:srgbClr val="002060"/>
                </a:solidFill>
              </a:rPr>
              <a:t>?</a:t>
            </a:r>
          </a:p>
          <a:p>
            <a:pPr marL="361950" indent="-342900">
              <a:buClr>
                <a:srgbClr val="00B050"/>
              </a:buClr>
              <a:buFont typeface="+mj-lt"/>
              <a:buAutoNum type="arabicPeriod"/>
            </a:pPr>
            <a:r>
              <a:rPr lang="en-US" sz="2200" dirty="0">
                <a:solidFill>
                  <a:srgbClr val="002060"/>
                </a:solidFill>
              </a:rPr>
              <a:t>What are the main determinants of the level of savings in an economy?</a:t>
            </a:r>
          </a:p>
          <a:p>
            <a:pPr marL="361950" indent="-342900">
              <a:buClr>
                <a:srgbClr val="00B050"/>
              </a:buClr>
              <a:buFont typeface="+mj-lt"/>
              <a:buAutoNum type="arabicPeriod"/>
            </a:pPr>
            <a:r>
              <a:rPr lang="en-US" sz="2200" dirty="0">
                <a:solidFill>
                  <a:srgbClr val="002060"/>
                </a:solidFill>
              </a:rPr>
              <a:t>What factors affect the level of borrowing in an economy?</a:t>
            </a:r>
          </a:p>
          <a:p>
            <a:pPr marL="361950" indent="-342900">
              <a:buClr>
                <a:srgbClr val="00B050"/>
              </a:buClr>
              <a:buFont typeface="+mj-lt"/>
              <a:buAutoNum type="arabicPeriod"/>
            </a:pPr>
            <a:r>
              <a:rPr lang="en-US" sz="2200" dirty="0" smtClean="0">
                <a:solidFill>
                  <a:srgbClr val="002060"/>
                </a:solidFill>
              </a:rPr>
              <a:t>Why </a:t>
            </a:r>
            <a:r>
              <a:rPr lang="en-US" sz="2200" dirty="0">
                <a:solidFill>
                  <a:srgbClr val="002060"/>
                </a:solidFill>
              </a:rPr>
              <a:t>might one person save more of their income than another?</a:t>
            </a:r>
            <a:endParaRPr lang="en-US" sz="2200" dirty="0"/>
          </a:p>
        </p:txBody>
      </p:sp>
    </p:spTree>
    <p:extLst>
      <p:ext uri="{BB962C8B-B14F-4D97-AF65-F5344CB8AC3E}">
        <p14:creationId xmlns:p14="http://schemas.microsoft.com/office/powerpoint/2010/main" val="2260328860"/>
      </p:ext>
    </p:extLst>
  </p:cSld>
  <p:clrMapOvr>
    <a:masterClrMapping/>
  </p:clrMapOvr>
  <p:transition advClick="0"/>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900" dirty="0" smtClean="0"/>
              <a:t>Unit 03 – Exam Questions – January 2010</a:t>
            </a:r>
            <a:endParaRPr lang="en-US" sz="2900" dirty="0"/>
          </a:p>
        </p:txBody>
      </p:sp>
      <p:sp>
        <p:nvSpPr>
          <p:cNvPr id="10" name="Round Same Side Corner Rectangle 9">
            <a:hlinkClick r:id="" action="ppaction://noaction"/>
          </p:cNvPr>
          <p:cNvSpPr/>
          <p:nvPr/>
        </p:nvSpPr>
        <p:spPr>
          <a:xfrm>
            <a:off x="6916452" y="593303"/>
            <a:ext cx="692046" cy="392287"/>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108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430887"/>
          </a:xfrm>
          <a:prstGeom prst="rect">
            <a:avLst/>
          </a:prstGeom>
        </p:spPr>
        <p:txBody>
          <a:bodyPr wrap="square">
            <a:spAutoFit/>
          </a:bodyPr>
          <a:lstStyle/>
          <a:p>
            <a:pPr marL="361950" indent="-342900">
              <a:buClr>
                <a:srgbClr val="00B050"/>
              </a:buClr>
              <a:buFont typeface="+mj-lt"/>
              <a:buAutoNum type="arabicPeriod"/>
            </a:pPr>
            <a:r>
              <a:rPr lang="en-US" sz="2200" dirty="0" smtClean="0">
                <a:solidFill>
                  <a:srgbClr val="FF0000"/>
                </a:solidFill>
              </a:rPr>
              <a:t>What</a:t>
            </a:r>
            <a:endParaRPr lang="en-US" sz="2200" dirty="0">
              <a:solidFill>
                <a:srgbClr val="FF0000"/>
              </a:solidFill>
            </a:endParaRPr>
          </a:p>
        </p:txBody>
      </p:sp>
    </p:spTree>
    <p:extLst>
      <p:ext uri="{BB962C8B-B14F-4D97-AF65-F5344CB8AC3E}">
        <p14:creationId xmlns:p14="http://schemas.microsoft.com/office/powerpoint/2010/main" val="2104507502"/>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30745"/>
          </a:xfrm>
          <a:prstGeom prst="rect">
            <a:avLst/>
          </a:prstGeom>
        </p:spPr>
        <p:txBody>
          <a:bodyPr wrap="square">
            <a:spAutoFit/>
          </a:bodyPr>
          <a:lstStyle/>
          <a:p>
            <a:pPr marL="342900" indent="-342900">
              <a:buClr>
                <a:srgbClr val="00B050"/>
              </a:buClr>
              <a:buFont typeface="Arial" panose="020B0604020202020204" pitchFamily="34" charset="0"/>
              <a:buChar char="•"/>
            </a:pPr>
            <a:r>
              <a:rPr lang="en-US" sz="1860" b="1" dirty="0">
                <a:solidFill>
                  <a:srgbClr val="FF0000"/>
                </a:solidFill>
              </a:rPr>
              <a:t>Divisibility</a:t>
            </a:r>
            <a:r>
              <a:rPr lang="en-US" sz="1860" dirty="0">
                <a:solidFill>
                  <a:srgbClr val="FF0000"/>
                </a:solidFill>
              </a:rPr>
              <a:t> </a:t>
            </a:r>
            <a:r>
              <a:rPr lang="en-US" sz="1860" dirty="0"/>
              <a:t>- </a:t>
            </a:r>
            <a:r>
              <a:rPr lang="en-US" sz="1860" dirty="0" smtClean="0"/>
              <a:t> As </a:t>
            </a:r>
            <a:r>
              <a:rPr lang="en-US" sz="1860" dirty="0"/>
              <a:t>money is a measure of the value</a:t>
            </a:r>
          </a:p>
          <a:p>
            <a:pPr marL="342900" indent="-342900">
              <a:buClr>
                <a:srgbClr val="00B050"/>
              </a:buClr>
              <a:buFont typeface="Arial" panose="020B0604020202020204" pitchFamily="34" charset="0"/>
              <a:buChar char="•"/>
            </a:pPr>
            <a:r>
              <a:rPr lang="en-US" sz="1860" dirty="0" smtClean="0"/>
              <a:t>Of goods and services, it must be divisible. Many economists and historians believe that Cattle </a:t>
            </a:r>
            <a:r>
              <a:rPr lang="en-US" sz="1860" dirty="0"/>
              <a:t>are </a:t>
            </a:r>
            <a:r>
              <a:rPr lang="en-US" sz="1860" dirty="0" smtClean="0"/>
              <a:t>the oldest </a:t>
            </a:r>
            <a:r>
              <a:rPr lang="en-US" sz="1860" dirty="0"/>
              <a:t>form of money, with cows being used for trade as far back as 9000 </a:t>
            </a:r>
            <a:r>
              <a:rPr lang="en-US" sz="1860" dirty="0" smtClean="0"/>
              <a:t>BC. Cattle </a:t>
            </a:r>
            <a:r>
              <a:rPr lang="en-US" sz="1860" dirty="0"/>
              <a:t>were still used as money in some African nations during the latter half </a:t>
            </a:r>
            <a:r>
              <a:rPr lang="en-US" sz="1860" dirty="0" smtClean="0"/>
              <a:t>of the </a:t>
            </a:r>
            <a:r>
              <a:rPr lang="en-US" sz="1860" dirty="0"/>
              <a:t>twentieth century. However, cattle and livestock do not make 'useful' money </a:t>
            </a:r>
            <a:r>
              <a:rPr lang="en-US" sz="1860" dirty="0" smtClean="0"/>
              <a:t>as they are </a:t>
            </a:r>
            <a:r>
              <a:rPr lang="en-US" sz="1860" dirty="0"/>
              <a:t>not truly divisible (a third </a:t>
            </a:r>
            <a:r>
              <a:rPr lang="en-US" sz="1860" dirty="0" smtClean="0"/>
              <a:t>of a </a:t>
            </a:r>
            <a:r>
              <a:rPr lang="en-US" sz="1860" dirty="0"/>
              <a:t>cow is not really useful for any trader</a:t>
            </a:r>
            <a:r>
              <a:rPr lang="en-US" sz="1860" dirty="0" smtClean="0"/>
              <a:t>!).</a:t>
            </a:r>
            <a:endParaRPr lang="en-US" sz="1860" dirty="0"/>
          </a:p>
          <a:p>
            <a:pPr marL="342900" indent="-342900">
              <a:buClr>
                <a:srgbClr val="00B050"/>
              </a:buClr>
              <a:buFont typeface="Arial" panose="020B0604020202020204" pitchFamily="34" charset="0"/>
              <a:buChar char="•"/>
            </a:pPr>
            <a:r>
              <a:rPr lang="en-US" sz="1860" b="1" dirty="0" smtClean="0">
                <a:solidFill>
                  <a:srgbClr val="FF0000"/>
                </a:solidFill>
              </a:rPr>
              <a:t>Uniformity</a:t>
            </a:r>
            <a:r>
              <a:rPr lang="en-US" sz="1860" dirty="0" smtClean="0">
                <a:solidFill>
                  <a:srgbClr val="FF0000"/>
                </a:solidFill>
              </a:rPr>
              <a:t> </a:t>
            </a:r>
            <a:r>
              <a:rPr lang="en-US" sz="1860" dirty="0"/>
              <a:t>- For money to be easily </a:t>
            </a:r>
            <a:r>
              <a:rPr lang="en-US" sz="1860" dirty="0" err="1"/>
              <a:t>recognisable</a:t>
            </a:r>
            <a:r>
              <a:rPr lang="en-US" sz="1860" dirty="0"/>
              <a:t> there must be </a:t>
            </a:r>
            <a:r>
              <a:rPr lang="en-US" sz="1860" dirty="0" smtClean="0"/>
              <a:t>uniformity within </a:t>
            </a:r>
            <a:r>
              <a:rPr lang="en-US" sz="1860" dirty="0"/>
              <a:t>a country. This means all $50 banknotes will look virtually </a:t>
            </a:r>
            <a:r>
              <a:rPr lang="en-US" sz="1860" dirty="0" smtClean="0"/>
              <a:t>identical in </a:t>
            </a:r>
            <a:r>
              <a:rPr lang="en-US" sz="1860" dirty="0"/>
              <a:t>terms of shape, size and design. The same applies to all legal </a:t>
            </a:r>
            <a:r>
              <a:rPr lang="en-US" sz="1860" dirty="0" smtClean="0"/>
              <a:t>tender denominations </a:t>
            </a:r>
            <a:r>
              <a:rPr lang="en-US" sz="1860" dirty="0"/>
              <a:t>of banknotes and coins. Cows come in many sizes and </a:t>
            </a:r>
            <a:r>
              <a:rPr lang="en-US" sz="1860" dirty="0" smtClean="0"/>
              <a:t>shapes and </a:t>
            </a:r>
            <a:r>
              <a:rPr lang="en-US" sz="1860" dirty="0"/>
              <a:t>each has a different value; cows </a:t>
            </a:r>
            <a:r>
              <a:rPr lang="en-US" sz="1860" dirty="0" smtClean="0"/>
              <a:t>are </a:t>
            </a:r>
            <a:r>
              <a:rPr lang="en-US" sz="1860" dirty="0"/>
              <a:t>not a very uniform form of money.</a:t>
            </a:r>
          </a:p>
          <a:p>
            <a:pPr marL="342900" indent="-342900">
              <a:buClr>
                <a:srgbClr val="00B050"/>
              </a:buClr>
              <a:buFont typeface="Arial" panose="020B0604020202020204" pitchFamily="34" charset="0"/>
              <a:buChar char="•"/>
            </a:pPr>
            <a:r>
              <a:rPr lang="en-US" sz="1860" dirty="0"/>
              <a:t>The first consistent form of money, cowry shells, was used in China </a:t>
            </a:r>
            <a:r>
              <a:rPr lang="en-US" sz="1860" dirty="0" smtClean="0"/>
              <a:t>over 3200 </a:t>
            </a:r>
            <a:r>
              <a:rPr lang="en-US" sz="1860" dirty="0"/>
              <a:t>years ago. These seashells were used for mainly trading food, </a:t>
            </a:r>
            <a:r>
              <a:rPr lang="en-US" sz="1860" dirty="0" smtClean="0"/>
              <a:t>livestock and </a:t>
            </a:r>
            <a:r>
              <a:rPr lang="en-US" sz="1860" dirty="0"/>
              <a:t>textiles. </a:t>
            </a: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Meaning of Money</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20919156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60</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4417469"/>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30745"/>
          </a:xfrm>
          <a:prstGeom prst="rect">
            <a:avLst/>
          </a:prstGeom>
        </p:spPr>
        <p:txBody>
          <a:bodyPr wrap="square">
            <a:spAutoFit/>
          </a:bodyPr>
          <a:lstStyle/>
          <a:p>
            <a:pPr marL="342900" indent="-342900">
              <a:buClr>
                <a:srgbClr val="00B050"/>
              </a:buClr>
              <a:buFont typeface="Arial" panose="020B0604020202020204" pitchFamily="34" charset="0"/>
              <a:buChar char="•"/>
            </a:pPr>
            <a:r>
              <a:rPr lang="en-US" sz="1860" b="1" dirty="0">
                <a:solidFill>
                  <a:srgbClr val="FF0000"/>
                </a:solidFill>
              </a:rPr>
              <a:t>Scarcity</a:t>
            </a:r>
            <a:r>
              <a:rPr lang="en-US" sz="1860" dirty="0">
                <a:solidFill>
                  <a:srgbClr val="FF0000"/>
                </a:solidFill>
              </a:rPr>
              <a:t> </a:t>
            </a:r>
            <a:r>
              <a:rPr lang="en-US" sz="1860" dirty="0"/>
              <a:t>- Money must be limited </a:t>
            </a:r>
            <a:r>
              <a:rPr lang="en-US" sz="1860" dirty="0" smtClean="0"/>
              <a:t>in supply </a:t>
            </a:r>
            <a:r>
              <a:rPr lang="en-US" sz="1860" dirty="0"/>
              <a:t>in order for it to keep its </a:t>
            </a:r>
            <a:r>
              <a:rPr lang="en-US" sz="1860" dirty="0" smtClean="0"/>
              <a:t>value. Both </a:t>
            </a:r>
            <a:r>
              <a:rPr lang="en-US" sz="1860" dirty="0"/>
              <a:t>seashells and salt have been </a:t>
            </a:r>
            <a:r>
              <a:rPr lang="en-US" sz="1860" dirty="0" smtClean="0"/>
              <a:t>used as </a:t>
            </a:r>
            <a:r>
              <a:rPr lang="en-US" sz="1860" dirty="0"/>
              <a:t>money in the past, although </a:t>
            </a:r>
            <a:r>
              <a:rPr lang="en-US" sz="1860" dirty="0" smtClean="0"/>
              <a:t>the high </a:t>
            </a:r>
            <a:r>
              <a:rPr lang="en-US" sz="1860" dirty="0"/>
              <a:t>level of supply </a:t>
            </a:r>
            <a:r>
              <a:rPr lang="en-US" sz="1860" dirty="0" smtClean="0"/>
              <a:t>meant </a:t>
            </a:r>
            <a:r>
              <a:rPr lang="en-US" sz="1860" dirty="0"/>
              <a:t>that </a:t>
            </a:r>
            <a:r>
              <a:rPr lang="en-US" sz="1860" dirty="0" smtClean="0"/>
              <a:t>they soon lost </a:t>
            </a:r>
            <a:r>
              <a:rPr lang="en-US" sz="1860" dirty="0"/>
              <a:t>much of their value as </a:t>
            </a:r>
            <a:r>
              <a:rPr lang="en-US" sz="1860" dirty="0" smtClean="0"/>
              <a:t>a medium </a:t>
            </a:r>
            <a:r>
              <a:rPr lang="en-US" sz="1860" dirty="0"/>
              <a:t>of exchange. By contrast, </a:t>
            </a:r>
            <a:r>
              <a:rPr lang="en-US" sz="1860" dirty="0" smtClean="0"/>
              <a:t>silver and </a:t>
            </a:r>
            <a:r>
              <a:rPr lang="en-US" sz="1860" dirty="0"/>
              <a:t>gold </a:t>
            </a:r>
            <a:r>
              <a:rPr lang="en-US" sz="1860" dirty="0" smtClean="0"/>
              <a:t>are </a:t>
            </a:r>
            <a:r>
              <a:rPr lang="en-US" sz="1860" dirty="0"/>
              <a:t>better forms of money </a:t>
            </a:r>
            <a:r>
              <a:rPr lang="en-US" sz="1860" dirty="0" smtClean="0"/>
              <a:t>due to </a:t>
            </a:r>
            <a:r>
              <a:rPr lang="en-US" sz="1860" dirty="0"/>
              <a:t>their scarcity. The supply of </a:t>
            </a:r>
            <a:r>
              <a:rPr lang="en-US" sz="1860" dirty="0" smtClean="0"/>
              <a:t>money, including </a:t>
            </a:r>
            <a:r>
              <a:rPr lang="en-US" sz="1860" dirty="0"/>
              <a:t>banknotes and coins, </a:t>
            </a:r>
            <a:r>
              <a:rPr lang="en-US" sz="1860" dirty="0" smtClean="0"/>
              <a:t>is regulated </a:t>
            </a:r>
            <a:r>
              <a:rPr lang="en-US" sz="1860" dirty="0"/>
              <a:t>by the </a:t>
            </a:r>
            <a:r>
              <a:rPr lang="en-US" sz="1860" dirty="0" smtClean="0"/>
              <a:t>country’s central bank </a:t>
            </a:r>
            <a:r>
              <a:rPr lang="en-US" sz="1860" dirty="0"/>
              <a:t>so that the money retains its </a:t>
            </a:r>
            <a:r>
              <a:rPr lang="en-US" sz="1860" dirty="0" smtClean="0"/>
              <a:t>value.</a:t>
            </a:r>
          </a:p>
          <a:p>
            <a:pPr marL="342900" indent="-342900">
              <a:buClr>
                <a:srgbClr val="00B050"/>
              </a:buClr>
              <a:buFont typeface="Arial" panose="020B0604020202020204" pitchFamily="34" charset="0"/>
              <a:buChar char="•"/>
            </a:pPr>
            <a:r>
              <a:rPr lang="en-US" sz="1860" b="1" dirty="0" smtClean="0">
                <a:solidFill>
                  <a:srgbClr val="FF0000"/>
                </a:solidFill>
              </a:rPr>
              <a:t>Portability</a:t>
            </a:r>
            <a:r>
              <a:rPr lang="en-US" sz="1860" dirty="0" smtClean="0">
                <a:solidFill>
                  <a:srgbClr val="FF0000"/>
                </a:solidFill>
              </a:rPr>
              <a:t> </a:t>
            </a:r>
            <a:r>
              <a:rPr lang="en-US" sz="1860" dirty="0"/>
              <a:t>- Money must </a:t>
            </a:r>
            <a:r>
              <a:rPr lang="en-US" sz="1860" dirty="0" smtClean="0"/>
              <a:t>be conveniently </a:t>
            </a:r>
            <a:r>
              <a:rPr lang="en-US" sz="1860" dirty="0"/>
              <a:t>portable. </a:t>
            </a:r>
            <a:r>
              <a:rPr lang="en-US" sz="1860" dirty="0" smtClean="0"/>
              <a:t>E.g., </a:t>
            </a:r>
            <a:r>
              <a:rPr lang="en-US" sz="1860" dirty="0"/>
              <a:t>the approximate weight of a </a:t>
            </a:r>
            <a:r>
              <a:rPr lang="en-US" sz="1860" dirty="0" smtClean="0"/>
              <a:t>banknote, regardless </a:t>
            </a:r>
            <a:r>
              <a:rPr lang="en-US" sz="1860" dirty="0"/>
              <a:t>of its denomination, is just one gram. Whilst almost every </a:t>
            </a:r>
            <a:r>
              <a:rPr lang="en-US" sz="1860" dirty="0" smtClean="0"/>
              <a:t>country uses </a:t>
            </a:r>
            <a:r>
              <a:rPr lang="en-US" sz="1860" dirty="0"/>
              <a:t>government-issued banknotes and coins as their official currency, there </a:t>
            </a:r>
            <a:r>
              <a:rPr lang="en-US" sz="1860" dirty="0" smtClean="0"/>
              <a:t>are other </a:t>
            </a:r>
            <a:r>
              <a:rPr lang="en-US" sz="1860" dirty="0"/>
              <a:t>forms of money. For example, money in bank accounts and the use of </a:t>
            </a:r>
            <a:r>
              <a:rPr lang="en-US" sz="1860" dirty="0" smtClean="0"/>
              <a:t>credit cards </a:t>
            </a:r>
            <a:r>
              <a:rPr lang="en-US" sz="1860" dirty="0"/>
              <a:t>enable payment to be made electronically, without the customer </a:t>
            </a:r>
            <a:r>
              <a:rPr lang="en-US" sz="1860" dirty="0" smtClean="0"/>
              <a:t>having to </a:t>
            </a:r>
            <a:r>
              <a:rPr lang="en-US" sz="1860" dirty="0"/>
              <a:t>use cash. The first coins used as money appeared around 2000 BC. In </a:t>
            </a:r>
            <a:r>
              <a:rPr lang="en-US" sz="1860" dirty="0" smtClean="0"/>
              <a:t>those days</a:t>
            </a:r>
            <a:r>
              <a:rPr lang="en-US" sz="1860" dirty="0"/>
              <a:t>, the value of coins </a:t>
            </a:r>
            <a:r>
              <a:rPr lang="en-US" sz="1860" dirty="0" smtClean="0"/>
              <a:t>was </a:t>
            </a:r>
            <a:r>
              <a:rPr lang="en-US" sz="1860" dirty="0"/>
              <a:t>determined by their weight, which hindered </a:t>
            </a:r>
            <a:r>
              <a:rPr lang="en-US" sz="1860" dirty="0" smtClean="0"/>
              <a:t>their </a:t>
            </a:r>
            <a:r>
              <a:rPr lang="en-US" sz="1860" dirty="0" err="1" smtClean="0"/>
              <a:t>effectivcncss</a:t>
            </a:r>
            <a:r>
              <a:rPr lang="en-US" sz="1860" dirty="0" smtClean="0"/>
              <a:t> </a:t>
            </a:r>
            <a:r>
              <a:rPr lang="en-US" sz="1860" dirty="0"/>
              <a:t>as money due to the difficulties of portability.</a:t>
            </a: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Meaning of Money</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20919156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61</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8478375"/>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586145"/>
          </a:xfrm>
          <a:prstGeom prst="rect">
            <a:avLst/>
          </a:prstGeom>
        </p:spPr>
        <p:txBody>
          <a:bodyPr wrap="square">
            <a:spAutoFit/>
          </a:bodyPr>
          <a:lstStyle/>
          <a:p>
            <a:pPr marL="406400" indent="-406400">
              <a:buClr>
                <a:srgbClr val="00B050"/>
              </a:buClr>
              <a:buFont typeface="+mj-lt"/>
              <a:buAutoNum type="arabicPeriod"/>
            </a:pPr>
            <a:r>
              <a:rPr lang="en-US" sz="2100" dirty="0" smtClean="0">
                <a:solidFill>
                  <a:srgbClr val="FF0000"/>
                </a:solidFill>
              </a:rPr>
              <a:t>Use </a:t>
            </a:r>
            <a:r>
              <a:rPr lang="en-US" sz="2100" dirty="0">
                <a:solidFill>
                  <a:srgbClr val="FF0000"/>
                </a:solidFill>
              </a:rPr>
              <a:t>the internet to find out about the hyperinflation experienced in Zimbabwe, </a:t>
            </a:r>
            <a:r>
              <a:rPr lang="en-US" sz="2100" dirty="0" smtClean="0">
                <a:solidFill>
                  <a:srgbClr val="FF0000"/>
                </a:solidFill>
              </a:rPr>
              <a:t>which lasted around 5 years </a:t>
            </a:r>
            <a:r>
              <a:rPr lang="en-US" sz="2100" dirty="0">
                <a:solidFill>
                  <a:srgbClr val="FF0000"/>
                </a:solidFill>
              </a:rPr>
              <a:t>.</a:t>
            </a:r>
          </a:p>
          <a:p>
            <a:pPr marL="795338" indent="-388938">
              <a:buClr>
                <a:srgbClr val="00B050"/>
              </a:buClr>
              <a:buFont typeface="+mj-lt"/>
              <a:buAutoNum type="alphaLcParenR"/>
            </a:pPr>
            <a:r>
              <a:rPr lang="en-US" sz="2100" dirty="0" smtClean="0">
                <a:solidFill>
                  <a:srgbClr val="FF0000"/>
                </a:solidFill>
              </a:rPr>
              <a:t>Why </a:t>
            </a:r>
            <a:r>
              <a:rPr lang="en-US" sz="2100" dirty="0">
                <a:solidFill>
                  <a:srgbClr val="FF0000"/>
                </a:solidFill>
              </a:rPr>
              <a:t>did the Zimbabwean dollar cease to be used as money?</a:t>
            </a:r>
          </a:p>
          <a:p>
            <a:pPr marL="795338" indent="-388938">
              <a:buClr>
                <a:srgbClr val="00B050"/>
              </a:buClr>
              <a:buFont typeface="+mj-lt"/>
              <a:buAutoNum type="alphaLcParenR"/>
            </a:pPr>
            <a:r>
              <a:rPr lang="en-US" sz="2100" dirty="0" smtClean="0">
                <a:solidFill>
                  <a:srgbClr val="FF0000"/>
                </a:solidFill>
              </a:rPr>
              <a:t>Why </a:t>
            </a:r>
            <a:r>
              <a:rPr lang="en-US" sz="2100" dirty="0">
                <a:solidFill>
                  <a:srgbClr val="FF0000"/>
                </a:solidFill>
              </a:rPr>
              <a:t>do Zimbabweans today prefer to use currencies from other nations, such as </a:t>
            </a:r>
            <a:r>
              <a:rPr lang="en-US" sz="2100" dirty="0" smtClean="0">
                <a:solidFill>
                  <a:srgbClr val="FF0000"/>
                </a:solidFill>
              </a:rPr>
              <a:t>the US </a:t>
            </a:r>
            <a:r>
              <a:rPr lang="en-US" sz="2100" dirty="0">
                <a:solidFill>
                  <a:srgbClr val="FF0000"/>
                </a:solidFill>
              </a:rPr>
              <a:t>dollar?</a:t>
            </a:r>
          </a:p>
          <a:p>
            <a:pPr marL="406400" indent="-406400">
              <a:buClr>
                <a:srgbClr val="00B050"/>
              </a:buClr>
              <a:buFont typeface="+mj-lt"/>
              <a:buAutoNum type="arabicPeriod" startAt="2"/>
            </a:pPr>
            <a:r>
              <a:rPr lang="en-US" sz="2100" dirty="0" smtClean="0">
                <a:solidFill>
                  <a:srgbClr val="FF0000"/>
                </a:solidFill>
              </a:rPr>
              <a:t>Discuss </a:t>
            </a:r>
            <a:r>
              <a:rPr lang="en-US" sz="2100" dirty="0">
                <a:solidFill>
                  <a:srgbClr val="FF0000"/>
                </a:solidFill>
              </a:rPr>
              <a:t>with a partner or as a class why the following products would not make </a:t>
            </a:r>
            <a:r>
              <a:rPr lang="en-US" sz="2100" dirty="0" smtClean="0">
                <a:solidFill>
                  <a:srgbClr val="FF0000"/>
                </a:solidFill>
              </a:rPr>
              <a:t>'good‘ money</a:t>
            </a:r>
            <a:r>
              <a:rPr lang="en-US" sz="2100" dirty="0">
                <a:solidFill>
                  <a:srgbClr val="FF0000"/>
                </a:solidFill>
              </a:rPr>
              <a:t>. Try to rank these in order of how many functions of money these products meet.</a:t>
            </a:r>
          </a:p>
          <a:p>
            <a:pPr marL="406400">
              <a:buClr>
                <a:srgbClr val="00B050"/>
              </a:buClr>
            </a:pPr>
            <a:r>
              <a:rPr lang="en-US" sz="2100" dirty="0" smtClean="0">
                <a:solidFill>
                  <a:srgbClr val="FF0000"/>
                </a:solidFill>
              </a:rPr>
              <a:t>Remember to justify your answers</a:t>
            </a:r>
            <a:r>
              <a:rPr lang="en-US" sz="2100" dirty="0">
                <a:solidFill>
                  <a:srgbClr val="FF0000"/>
                </a:solidFill>
              </a:rPr>
              <a:t>.</a:t>
            </a:r>
          </a:p>
          <a:p>
            <a:pPr marL="795338" indent="-388938">
              <a:buClr>
                <a:srgbClr val="00B050"/>
              </a:buClr>
              <a:buFont typeface="+mj-lt"/>
              <a:buAutoNum type="alphaLcParenR"/>
            </a:pPr>
            <a:r>
              <a:rPr lang="en-US" sz="2100" dirty="0" smtClean="0">
                <a:solidFill>
                  <a:srgbClr val="FF0000"/>
                </a:solidFill>
              </a:rPr>
              <a:t>Milk</a:t>
            </a:r>
            <a:endParaRPr lang="en-US" sz="2100" dirty="0">
              <a:solidFill>
                <a:srgbClr val="FF0000"/>
              </a:solidFill>
            </a:endParaRPr>
          </a:p>
          <a:p>
            <a:pPr marL="795338" indent="-388938">
              <a:buClr>
                <a:srgbClr val="00B050"/>
              </a:buClr>
              <a:buFont typeface="+mj-lt"/>
              <a:buAutoNum type="alphaLcParenR"/>
            </a:pPr>
            <a:r>
              <a:rPr lang="en-US" sz="2100" dirty="0" smtClean="0">
                <a:solidFill>
                  <a:srgbClr val="FF0000"/>
                </a:solidFill>
              </a:rPr>
              <a:t>Cloth</a:t>
            </a:r>
            <a:endParaRPr lang="en-US" sz="2100" dirty="0">
              <a:solidFill>
                <a:srgbClr val="FF0000"/>
              </a:solidFill>
            </a:endParaRPr>
          </a:p>
          <a:p>
            <a:pPr marL="795338" indent="-388938">
              <a:buClr>
                <a:srgbClr val="00B050"/>
              </a:buClr>
              <a:buFont typeface="+mj-lt"/>
              <a:buAutoNum type="alphaLcParenR"/>
            </a:pPr>
            <a:r>
              <a:rPr lang="en-US" sz="2100" dirty="0" smtClean="0">
                <a:solidFill>
                  <a:srgbClr val="FF0000"/>
                </a:solidFill>
              </a:rPr>
              <a:t>Fish</a:t>
            </a:r>
            <a:endParaRPr lang="en-US" sz="2100" dirty="0">
              <a:solidFill>
                <a:srgbClr val="FF0000"/>
              </a:solidFill>
            </a:endParaRPr>
          </a:p>
          <a:p>
            <a:pPr marL="795338" indent="-388938">
              <a:buClr>
                <a:srgbClr val="00B050"/>
              </a:buClr>
              <a:buFont typeface="+mj-lt"/>
              <a:buAutoNum type="alphaLcParenR"/>
            </a:pPr>
            <a:r>
              <a:rPr lang="en-US" sz="2100" dirty="0" smtClean="0">
                <a:solidFill>
                  <a:srgbClr val="FF0000"/>
                </a:solidFill>
              </a:rPr>
              <a:t>Cigarettes</a:t>
            </a:r>
            <a:endParaRPr lang="en-US" sz="2100" dirty="0">
              <a:solidFill>
                <a:srgbClr val="FF0000"/>
              </a:solidFill>
            </a:endParaRP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Meaning of Money - Activity</a:t>
            </a:r>
            <a:endParaRPr lang="en-US" sz="3600" dirty="0"/>
          </a:p>
        </p:txBody>
      </p:sp>
      <p:graphicFrame>
        <p:nvGraphicFramePr>
          <p:cNvPr id="6" name="Table 5"/>
          <p:cNvGraphicFramePr>
            <a:graphicFrameLocks noGrp="1"/>
          </p:cNvGraphicFramePr>
          <p:nvPr>
            <p:extLst>
              <p:ext uri="{D42A27DB-BD31-4B8C-83A1-F6EECF244321}">
                <p14:modId xmlns:p14="http://schemas.microsoft.com/office/powerpoint/2010/main" val="3209191566"/>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61</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1840875"/>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5755422"/>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300" dirty="0" smtClean="0"/>
              <a:t>Economists </a:t>
            </a:r>
            <a:r>
              <a:rPr lang="en-US" sz="2300" dirty="0"/>
              <a:t>suggest that there arc four key functions of money:</a:t>
            </a:r>
          </a:p>
          <a:p>
            <a:pPr marL="576263" indent="-292100">
              <a:buClr>
                <a:srgbClr val="00B050"/>
              </a:buClr>
              <a:buFont typeface="Arial" panose="020B0604020202020204" pitchFamily="34" charset="0"/>
              <a:buChar char="•"/>
            </a:pPr>
            <a:r>
              <a:rPr lang="en-US" sz="2300" dirty="0" smtClean="0"/>
              <a:t>Money </a:t>
            </a:r>
            <a:r>
              <a:rPr lang="en-US" sz="2300" dirty="0"/>
              <a:t>acts as a</a:t>
            </a:r>
            <a:r>
              <a:rPr lang="en-US" sz="2300" b="1" dirty="0"/>
              <a:t> </a:t>
            </a:r>
            <a:r>
              <a:rPr lang="en-US" sz="2300" b="1" dirty="0">
                <a:solidFill>
                  <a:srgbClr val="FF0000"/>
                </a:solidFill>
              </a:rPr>
              <a:t>medium of exchange</a:t>
            </a:r>
            <a:r>
              <a:rPr lang="en-US" sz="2300" dirty="0">
                <a:solidFill>
                  <a:srgbClr val="FF0000"/>
                </a:solidFill>
              </a:rPr>
              <a:t> </a:t>
            </a:r>
            <a:r>
              <a:rPr lang="en-US" sz="2300" dirty="0"/>
              <a:t>- For something to be considered </a:t>
            </a:r>
            <a:r>
              <a:rPr lang="en-US" sz="2300" dirty="0" smtClean="0"/>
              <a:t>as money </a:t>
            </a:r>
            <a:r>
              <a:rPr lang="en-US" sz="2300" dirty="0"/>
              <a:t>it must function as a way to conduct trade. Money is widely recognised </a:t>
            </a:r>
            <a:r>
              <a:rPr lang="en-US" sz="2300" dirty="0" smtClean="0"/>
              <a:t>and accepted </a:t>
            </a:r>
            <a:r>
              <a:rPr lang="en-US" sz="2300" dirty="0"/>
              <a:t>as a means </a:t>
            </a:r>
            <a:r>
              <a:rPr lang="en-US" sz="2300" dirty="0" smtClean="0"/>
              <a:t>of payment </a:t>
            </a:r>
            <a:r>
              <a:rPr lang="en-US" sz="2300" dirty="0"/>
              <a:t>for goods and services.</a:t>
            </a:r>
          </a:p>
          <a:p>
            <a:pPr marL="576263" indent="-292100">
              <a:buClr>
                <a:srgbClr val="00B050"/>
              </a:buClr>
              <a:buFont typeface="Arial" panose="020B0604020202020204" pitchFamily="34" charset="0"/>
              <a:buChar char="•"/>
            </a:pPr>
            <a:r>
              <a:rPr lang="en-US" sz="2300" dirty="0" smtClean="0"/>
              <a:t>Money is a</a:t>
            </a:r>
            <a:r>
              <a:rPr lang="en-US" sz="2300" b="1" dirty="0" smtClean="0"/>
              <a:t> </a:t>
            </a:r>
            <a:r>
              <a:rPr lang="en-US" sz="2300" b="1" dirty="0">
                <a:solidFill>
                  <a:srgbClr val="FF0000"/>
                </a:solidFill>
              </a:rPr>
              <a:t>measure of value</a:t>
            </a:r>
            <a:r>
              <a:rPr lang="en-US" sz="2300" dirty="0">
                <a:solidFill>
                  <a:srgbClr val="FF0000"/>
                </a:solidFill>
              </a:rPr>
              <a:t> </a:t>
            </a:r>
            <a:r>
              <a:rPr lang="en-US" sz="2300" dirty="0"/>
              <a:t>- Money </a:t>
            </a:r>
            <a:r>
              <a:rPr lang="en-US" sz="2300" dirty="0" smtClean="0"/>
              <a:t>is a </a:t>
            </a:r>
            <a:r>
              <a:rPr lang="en-US" sz="2300" dirty="0"/>
              <a:t>unit of account, as it measures </a:t>
            </a:r>
            <a:r>
              <a:rPr lang="en-US" sz="2300" dirty="0" smtClean="0"/>
              <a:t>the market </a:t>
            </a:r>
            <a:r>
              <a:rPr lang="en-US" sz="2300" dirty="0"/>
              <a:t>value of different goods and services. It is </a:t>
            </a:r>
            <a:r>
              <a:rPr lang="en-US" sz="2300" dirty="0" smtClean="0"/>
              <a:t>far </a:t>
            </a:r>
            <a:r>
              <a:rPr lang="en-US" sz="2300" dirty="0"/>
              <a:t>more efficient for </a:t>
            </a:r>
            <a:r>
              <a:rPr lang="en-US" sz="2300" dirty="0" smtClean="0"/>
              <a:t>trading purposes </a:t>
            </a:r>
            <a:r>
              <a:rPr lang="en-US" sz="2300" dirty="0"/>
              <a:t>to express the price of goods and services in dollars (or another </a:t>
            </a:r>
            <a:r>
              <a:rPr lang="en-US" sz="2300" dirty="0" smtClean="0"/>
              <a:t>monetary value</a:t>
            </a:r>
            <a:r>
              <a:rPr lang="en-US" sz="2300" dirty="0"/>
              <a:t>) rather than using </a:t>
            </a:r>
            <a:r>
              <a:rPr lang="en-US" sz="2300" dirty="0" smtClean="0"/>
              <a:t>products </a:t>
            </a:r>
            <a:r>
              <a:rPr lang="en-US" sz="2300" dirty="0"/>
              <a:t>such as cloth, shells, salt or </a:t>
            </a:r>
            <a:r>
              <a:rPr lang="en-US" sz="2300" dirty="0" smtClean="0"/>
              <a:t>livestock </a:t>
            </a:r>
            <a:r>
              <a:rPr lang="en-US" sz="2300" dirty="0"/>
              <a:t>- all </a:t>
            </a:r>
            <a:r>
              <a:rPr lang="en-US" sz="2300" dirty="0" smtClean="0"/>
              <a:t>of which </a:t>
            </a:r>
            <a:r>
              <a:rPr lang="en-US" sz="2300" dirty="0"/>
              <a:t>have been unsuccessful forms of money in history</a:t>
            </a:r>
            <a:r>
              <a:rPr lang="en-US" sz="2300" dirty="0" smtClean="0"/>
              <a:t>.</a:t>
            </a:r>
            <a:endParaRPr lang="en-US" sz="2300" dirty="0"/>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Functions of Money</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62</a:t>
            </a:r>
            <a:endParaRPr lang="en-GB" sz="1800" b="1" dirty="0">
              <a:latin typeface="Arial" panose="020B0604020202020204" pitchFamily="34" charset="0"/>
              <a:cs typeface="Arial" panose="020B0604020202020204"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192454737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12"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019045"/>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4193456"/>
          </a:xfrm>
          <a:prstGeom prst="rect">
            <a:avLst/>
          </a:prstGeom>
        </p:spPr>
        <p:txBody>
          <a:bodyPr wrap="square">
            <a:spAutoFit/>
          </a:bodyPr>
          <a:lstStyle/>
          <a:p>
            <a:pPr marL="292100" indent="-292100">
              <a:buClr>
                <a:srgbClr val="00B050"/>
              </a:buClr>
              <a:buFont typeface="Arial" panose="020B0604020202020204" pitchFamily="34" charset="0"/>
              <a:buChar char="•"/>
            </a:pPr>
            <a:r>
              <a:rPr lang="en-US" sz="2050" dirty="0" smtClean="0"/>
              <a:t>Money </a:t>
            </a:r>
            <a:r>
              <a:rPr lang="en-US" sz="2050" dirty="0"/>
              <a:t>is a</a:t>
            </a:r>
            <a:r>
              <a:rPr lang="en-US" sz="2050" b="1" dirty="0"/>
              <a:t> </a:t>
            </a:r>
            <a:r>
              <a:rPr lang="en-US" sz="2050" b="1" dirty="0" smtClean="0">
                <a:solidFill>
                  <a:srgbClr val="FF0000"/>
                </a:solidFill>
              </a:rPr>
              <a:t>store of </a:t>
            </a:r>
            <a:r>
              <a:rPr lang="en-US" sz="2050" b="1" dirty="0">
                <a:solidFill>
                  <a:srgbClr val="FF0000"/>
                </a:solidFill>
              </a:rPr>
              <a:t>value</a:t>
            </a:r>
            <a:r>
              <a:rPr lang="en-US" sz="2050" dirty="0">
                <a:solidFill>
                  <a:srgbClr val="FF0000"/>
                </a:solidFill>
              </a:rPr>
              <a:t> </a:t>
            </a:r>
            <a:r>
              <a:rPr lang="en-US" sz="2050" dirty="0"/>
              <a:t>as it can be stored and used at a later date in </a:t>
            </a:r>
            <a:r>
              <a:rPr lang="en-US" sz="2050" dirty="0" smtClean="0"/>
              <a:t>the future</a:t>
            </a:r>
            <a:r>
              <a:rPr lang="en-US" sz="2050" dirty="0"/>
              <a:t>. This means that money must be able to hold its purchasing </a:t>
            </a:r>
            <a:r>
              <a:rPr lang="en-US" sz="2050" dirty="0" smtClean="0"/>
              <a:t>power over </a:t>
            </a:r>
            <a:r>
              <a:rPr lang="en-US" sz="2050" dirty="0"/>
              <a:t>time. Money therefore gives firms and households flexibility in </a:t>
            </a:r>
            <a:r>
              <a:rPr lang="en-US" sz="2050" dirty="0" smtClean="0"/>
              <a:t>the timing </a:t>
            </a:r>
            <a:r>
              <a:rPr lang="en-US" sz="2050" dirty="0"/>
              <a:t>of their sales and their purchases, thus removing the urgency to </a:t>
            </a:r>
            <a:r>
              <a:rPr lang="en-US" sz="2050" dirty="0" smtClean="0"/>
              <a:t>trade straightaway</a:t>
            </a:r>
            <a:r>
              <a:rPr lang="en-US" sz="2050" dirty="0"/>
              <a:t>.</a:t>
            </a:r>
          </a:p>
          <a:p>
            <a:pPr marL="292100" indent="-292100">
              <a:buClr>
                <a:srgbClr val="00B050"/>
              </a:buClr>
              <a:buFont typeface="Arial" panose="020B0604020202020204" pitchFamily="34" charset="0"/>
              <a:buChar char="•"/>
            </a:pPr>
            <a:r>
              <a:rPr lang="en-US" sz="2050" dirty="0" smtClean="0"/>
              <a:t>Money </a:t>
            </a:r>
            <a:r>
              <a:rPr lang="en-US" sz="2050" dirty="0"/>
              <a:t>is a </a:t>
            </a:r>
            <a:r>
              <a:rPr lang="en-US" sz="2050" b="1" dirty="0">
                <a:solidFill>
                  <a:srgbClr val="FF0000"/>
                </a:solidFill>
              </a:rPr>
              <a:t>standard </a:t>
            </a:r>
            <a:r>
              <a:rPr lang="en-US" sz="2050" b="1" dirty="0" smtClean="0">
                <a:solidFill>
                  <a:srgbClr val="FF0000"/>
                </a:solidFill>
              </a:rPr>
              <a:t>of </a:t>
            </a:r>
            <a:r>
              <a:rPr lang="en-US" sz="2050" b="1" dirty="0">
                <a:solidFill>
                  <a:srgbClr val="FF0000"/>
                </a:solidFill>
              </a:rPr>
              <a:t>deferred payment</a:t>
            </a:r>
            <a:r>
              <a:rPr lang="en-US" sz="2050" dirty="0">
                <a:solidFill>
                  <a:srgbClr val="FF0000"/>
                </a:solidFill>
              </a:rPr>
              <a:t> </a:t>
            </a:r>
            <a:r>
              <a:rPr lang="en-US" sz="2050" dirty="0"/>
              <a:t>- This means that money is used </a:t>
            </a:r>
            <a:r>
              <a:rPr lang="en-US" sz="2050" dirty="0" smtClean="0"/>
              <a:t>as the </a:t>
            </a:r>
            <a:r>
              <a:rPr lang="en-US" sz="2050" dirty="0"/>
              <a:t>standard for future (deferred) payments of debt. </a:t>
            </a:r>
            <a:r>
              <a:rPr lang="en-US" sz="2050" dirty="0" smtClean="0"/>
              <a:t>E.g., loans taken out </a:t>
            </a:r>
            <a:r>
              <a:rPr lang="en-US" sz="2050" dirty="0"/>
              <a:t>today </a:t>
            </a:r>
            <a:r>
              <a:rPr lang="en-US" sz="2050" dirty="0" smtClean="0"/>
              <a:t>are </a:t>
            </a:r>
            <a:r>
              <a:rPr lang="en-US" sz="2050" dirty="0"/>
              <a:t>repaid in money at some time in the foreseeable future. </a:t>
            </a:r>
            <a:r>
              <a:rPr lang="en-US" sz="2050" dirty="0" smtClean="0"/>
              <a:t>Both the </a:t>
            </a:r>
            <a:r>
              <a:rPr lang="en-US" sz="2050" dirty="0"/>
              <a:t>US dollar and the euro have been widely accepted standards for </a:t>
            </a:r>
            <a:r>
              <a:rPr lang="en-US" sz="2050" dirty="0" smtClean="0"/>
              <a:t>settling international </a:t>
            </a:r>
            <a:r>
              <a:rPr lang="en-US" sz="2050" dirty="0"/>
              <a:t>debts.</a:t>
            </a:r>
          </a:p>
        </p:txBody>
      </p:sp>
      <p:sp>
        <p:nvSpPr>
          <p:cNvPr id="8" name="Title 2"/>
          <p:cNvSpPr>
            <a:spLocks noGrp="1"/>
          </p:cNvSpPr>
          <p:nvPr>
            <p:ph type="title"/>
          </p:nvPr>
        </p:nvSpPr>
        <p:spPr>
          <a:xfrm>
            <a:off x="35496" y="44624"/>
            <a:ext cx="8859452" cy="548680"/>
          </a:xfrm>
        </p:spPr>
        <p:txBody>
          <a:bodyPr>
            <a:noAutofit/>
          </a:bodyPr>
          <a:lstStyle/>
          <a:p>
            <a:r>
              <a:rPr lang="en-US" sz="3600" dirty="0" smtClean="0"/>
              <a:t>3.1 </a:t>
            </a:r>
            <a:r>
              <a:rPr lang="en-US" sz="3600" dirty="0"/>
              <a:t>- The </a:t>
            </a:r>
            <a:r>
              <a:rPr lang="en-US" sz="3600" dirty="0" smtClean="0"/>
              <a:t>Functions of Money</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62</a:t>
            </a:r>
            <a:endParaRPr lang="en-GB" sz="18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2454737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0" y="5229200"/>
            <a:ext cx="6876764" cy="1384995"/>
          </a:xfrm>
          <a:prstGeom prst="rect">
            <a:avLst/>
          </a:prstGeom>
          <a:solidFill>
            <a:schemeClr val="accent6">
              <a:lumMod val="60000"/>
              <a:lumOff val="40000"/>
            </a:schemeClr>
          </a:solidFill>
          <a:ln w="76200">
            <a:solidFill>
              <a:srgbClr val="0070C0"/>
            </a:solidFill>
          </a:ln>
        </p:spPr>
        <p:txBody>
          <a:bodyPr wrap="square">
            <a:spAutoFit/>
          </a:bodyPr>
          <a:lstStyle/>
          <a:p>
            <a:r>
              <a:rPr lang="en-GB" sz="2100" b="1" dirty="0"/>
              <a:t>Activity</a:t>
            </a:r>
          </a:p>
          <a:p>
            <a:r>
              <a:rPr lang="en-US" sz="2100" dirty="0"/>
              <a:t>To appreciate the need for money, try to explain why many economists argue that </a:t>
            </a:r>
            <a:r>
              <a:rPr lang="en-US" sz="2100" dirty="0" smtClean="0"/>
              <a:t>the invention </a:t>
            </a:r>
            <a:r>
              <a:rPr lang="en-US" sz="2100" dirty="0"/>
              <a:t>of money is certainly one of the greatest inventions of all time.</a:t>
            </a:r>
            <a:endParaRPr lang="en-GB" sz="2100" dirty="0"/>
          </a:p>
        </p:txBody>
      </p:sp>
    </p:spTree>
    <p:extLst>
      <p:ext uri="{BB962C8B-B14F-4D97-AF65-F5344CB8AC3E}">
        <p14:creationId xmlns:p14="http://schemas.microsoft.com/office/powerpoint/2010/main" val="3347529337"/>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5262979"/>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400" dirty="0"/>
              <a:t>In the absence of money, people have to use a barter system in order to trade </a:t>
            </a:r>
            <a:r>
              <a:rPr lang="en-US" sz="2400" dirty="0" smtClean="0"/>
              <a:t>goods and </a:t>
            </a:r>
            <a:r>
              <a:rPr lang="en-US" sz="2400" dirty="0"/>
              <a:t>services. Bartering is the act of swapping items in exchange for other </a:t>
            </a:r>
            <a:r>
              <a:rPr lang="en-US" sz="2400" dirty="0" smtClean="0"/>
              <a:t>items through </a:t>
            </a:r>
            <a:r>
              <a:rPr lang="en-US" sz="2400" dirty="0"/>
              <a:t>a process of bargaining and negotiation. </a:t>
            </a:r>
            <a:r>
              <a:rPr lang="en-US" sz="2400" dirty="0" smtClean="0"/>
              <a:t>E.g., </a:t>
            </a:r>
            <a:r>
              <a:rPr lang="en-US" sz="2400" dirty="0"/>
              <a:t>someone might </a:t>
            </a:r>
            <a:r>
              <a:rPr lang="en-US" sz="2400" dirty="0" smtClean="0"/>
              <a:t>trade five </a:t>
            </a:r>
            <a:r>
              <a:rPr lang="en-US" sz="2400" dirty="0"/>
              <a:t>sacks of rice for one cow, or four chickens for a sheep.</a:t>
            </a:r>
          </a:p>
          <a:p>
            <a:pPr marL="693738" indent="-292100">
              <a:buClr>
                <a:srgbClr val="00B050"/>
              </a:buClr>
              <a:buFont typeface="Arial" panose="020B0604020202020204" pitchFamily="34" charset="0"/>
              <a:buChar char="•"/>
            </a:pPr>
            <a:r>
              <a:rPr lang="en-US" sz="2400" dirty="0" smtClean="0"/>
              <a:t>The </a:t>
            </a:r>
            <a:r>
              <a:rPr lang="en-US" sz="2400" dirty="0"/>
              <a:t>key problem with a barter system is the need for a </a:t>
            </a:r>
            <a:r>
              <a:rPr lang="en-US" sz="2400" b="1" dirty="0">
                <a:solidFill>
                  <a:srgbClr val="FF0000"/>
                </a:solidFill>
              </a:rPr>
              <a:t>double coincidence </a:t>
            </a:r>
            <a:r>
              <a:rPr lang="en-US" sz="2400" b="1" dirty="0" smtClean="0">
                <a:solidFill>
                  <a:srgbClr val="FF0000"/>
                </a:solidFill>
              </a:rPr>
              <a:t>of wants </a:t>
            </a:r>
            <a:r>
              <a:rPr lang="en-US" sz="2400" dirty="0"/>
              <a:t>- the person with chickens must find a trader who wants chickens </a:t>
            </a:r>
            <a:r>
              <a:rPr lang="en-US" sz="2400" dirty="0" smtClean="0"/>
              <a:t>in exchange </a:t>
            </a:r>
            <a:r>
              <a:rPr lang="en-US" sz="2400" dirty="0"/>
              <a:t>for their sheep. As two </a:t>
            </a:r>
            <a:r>
              <a:rPr lang="en-US" sz="2400" dirty="0" smtClean="0"/>
              <a:t>people </a:t>
            </a:r>
            <a:r>
              <a:rPr lang="en-US" sz="2400" dirty="0"/>
              <a:t>engaged in a trade must both want </a:t>
            </a:r>
            <a:r>
              <a:rPr lang="en-US" sz="2400" dirty="0" smtClean="0"/>
              <a:t>what the </a:t>
            </a:r>
            <a:r>
              <a:rPr lang="en-US" sz="2400" dirty="0"/>
              <a:t>other person is offering, bartering is highly inefficient</a:t>
            </a:r>
            <a:r>
              <a:rPr lang="en-US" sz="2400" dirty="0" smtClean="0"/>
              <a:t>.</a:t>
            </a:r>
            <a:endParaRPr lang="en-US" sz="2400" dirty="0"/>
          </a:p>
        </p:txBody>
      </p:sp>
      <p:sp>
        <p:nvSpPr>
          <p:cNvPr id="8" name="Title 2"/>
          <p:cNvSpPr>
            <a:spLocks noGrp="1"/>
          </p:cNvSpPr>
          <p:nvPr>
            <p:ph type="title"/>
          </p:nvPr>
        </p:nvSpPr>
        <p:spPr>
          <a:xfrm>
            <a:off x="35496" y="44624"/>
            <a:ext cx="7776864" cy="548680"/>
          </a:xfrm>
        </p:spPr>
        <p:txBody>
          <a:bodyPr>
            <a:noAutofit/>
          </a:bodyPr>
          <a:lstStyle/>
          <a:p>
            <a:r>
              <a:rPr lang="en-US" sz="3300" dirty="0" smtClean="0"/>
              <a:t>3.1 </a:t>
            </a:r>
            <a:r>
              <a:rPr lang="en-US" sz="3300" dirty="0"/>
              <a:t>-  </a:t>
            </a:r>
            <a:r>
              <a:rPr lang="en-US" sz="3300" dirty="0" smtClean="0"/>
              <a:t>Bartering and the need for Exchange</a:t>
            </a:r>
            <a:endParaRPr lang="en-US" sz="3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62</a:t>
            </a:r>
            <a:endParaRPr lang="en-GB" sz="18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2454737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307086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Course Specification</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2127972850"/>
              </p:ext>
            </p:extLst>
          </p:nvPr>
        </p:nvGraphicFramePr>
        <p:xfrm>
          <a:off x="251520" y="1086239"/>
          <a:ext cx="8568952" cy="5541264"/>
        </p:xfrm>
        <a:graphic>
          <a:graphicData uri="http://schemas.openxmlformats.org/drawingml/2006/table">
            <a:tbl>
              <a:tblPr firstRow="1" bandRow="1">
                <a:tableStyleId>{5C22544A-7EE6-4342-B048-85BDC9FD1C3A}</a:tableStyleId>
              </a:tblPr>
              <a:tblGrid>
                <a:gridCol w="2808312"/>
                <a:gridCol w="5760640"/>
              </a:tblGrid>
              <a:tr h="244305">
                <a:tc>
                  <a:txBody>
                    <a:bodyPr/>
                    <a:lstStyle/>
                    <a:p>
                      <a:r>
                        <a:rPr lang="en-GB" sz="1290" dirty="0" smtClean="0">
                          <a:latin typeface="Arial" panose="020B0604020202020204" pitchFamily="34" charset="0"/>
                          <a:cs typeface="Arial" panose="020B0604020202020204" pitchFamily="34" charset="0"/>
                        </a:rPr>
                        <a:t>Section</a:t>
                      </a:r>
                      <a:endParaRPr lang="en-GB" sz="1290" dirty="0">
                        <a:latin typeface="Arial" panose="020B0604020202020204" pitchFamily="34" charset="0"/>
                        <a:cs typeface="Arial" panose="020B0604020202020204" pitchFamily="34" charset="0"/>
                      </a:endParaRPr>
                    </a:p>
                  </a:txBody>
                  <a:tcPr/>
                </a:tc>
                <a:tc>
                  <a:txBody>
                    <a:bodyPr/>
                    <a:lstStyle/>
                    <a:p>
                      <a:r>
                        <a:rPr lang="en-GB" sz="1290" dirty="0" smtClean="0">
                          <a:latin typeface="Arial" panose="020B0604020202020204" pitchFamily="34" charset="0"/>
                          <a:cs typeface="Arial" panose="020B0604020202020204" pitchFamily="34" charset="0"/>
                        </a:rPr>
                        <a:t>Topics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a:pPr>
                      <a:r>
                        <a:rPr lang="en-US" sz="1290" dirty="0" smtClean="0">
                          <a:latin typeface="Arial" panose="020B0604020202020204" pitchFamily="34" charset="0"/>
                          <a:cs typeface="Arial" panose="020B0604020202020204" pitchFamily="34" charset="0"/>
                        </a:rPr>
                        <a:t>Basic economic problem: choice and the allocation of resources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economic problem • factors of production • opportunity cost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resource allocation • choice • production possibility curves.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2"/>
                      </a:pPr>
                      <a:r>
                        <a:rPr lang="en-US" sz="1290" dirty="0" smtClean="0">
                          <a:latin typeface="Arial" panose="020B0604020202020204" pitchFamily="34" charset="0"/>
                          <a:cs typeface="Arial" panose="020B0604020202020204" pitchFamily="34" charset="0"/>
                        </a:rPr>
                        <a:t>The allocation of resources: how the market works; market failure</a:t>
                      </a:r>
                      <a:endParaRPr lang="en-GB" sz="1290" dirty="0">
                        <a:latin typeface="Arial" panose="020B0604020202020204" pitchFamily="34" charset="0"/>
                        <a:cs typeface="Arial" panose="020B0604020202020204" pitchFamily="34" charset="0"/>
                      </a:endParaRPr>
                    </a:p>
                  </a:txBody>
                  <a:tcPr>
                    <a:solidFill>
                      <a:srgbClr val="FFC000"/>
                    </a:solidFill>
                  </a:tcPr>
                </a:tc>
                <a:tc>
                  <a:txBody>
                    <a:bodyPr/>
                    <a:lstStyle/>
                    <a:p>
                      <a:r>
                        <a:rPr lang="en-US" sz="1290" dirty="0" smtClean="0">
                          <a:latin typeface="Arial" panose="020B0604020202020204" pitchFamily="34" charset="0"/>
                          <a:cs typeface="Arial" panose="020B0604020202020204" pitchFamily="34" charset="0"/>
                        </a:rPr>
                        <a:t>• market and mixed economic systems • demand and supply analysis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price elasticity • market failure • social and private costs and benefits</a:t>
                      </a:r>
                      <a:endParaRPr lang="en-GB" sz="1290" dirty="0">
                        <a:latin typeface="Arial" panose="020B0604020202020204" pitchFamily="34" charset="0"/>
                        <a:cs typeface="Arial" panose="020B0604020202020204" pitchFamily="34" charset="0"/>
                      </a:endParaRPr>
                    </a:p>
                  </a:txBody>
                  <a:tcPr>
                    <a:solidFill>
                      <a:srgbClr val="FFC000"/>
                    </a:solidFill>
                  </a:tcPr>
                </a:tc>
              </a:tr>
              <a:tr h="244305">
                <a:tc>
                  <a:txBody>
                    <a:bodyPr/>
                    <a:lstStyle/>
                    <a:p>
                      <a:pPr marL="228600" indent="-228600">
                        <a:buFont typeface="+mj-lt"/>
                        <a:buAutoNum type="arabicPeriod" startAt="3"/>
                      </a:pPr>
                      <a:r>
                        <a:rPr lang="en-US" sz="1290" dirty="0" smtClean="0">
                          <a:latin typeface="Arial" panose="020B0604020202020204" pitchFamily="34" charset="0"/>
                          <a:cs typeface="Arial" panose="020B0604020202020204" pitchFamily="34" charset="0"/>
                        </a:rPr>
                        <a:t>The individual as producer, consumer and borrower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functions of money • exchange • central banks, stock exchanges and commercial banks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labour market • motives for spending, saving and borrowing.</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4"/>
                      </a:pPr>
                      <a:r>
                        <a:rPr lang="en-US" sz="1290" dirty="0" smtClean="0">
                          <a:latin typeface="Arial" panose="020B0604020202020204" pitchFamily="34" charset="0"/>
                          <a:cs typeface="Arial" panose="020B0604020202020204" pitchFamily="34" charset="0"/>
                        </a:rPr>
                        <a:t>The private firm as producer and employer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types and sizes of business organisation • demand for factors of production • costs and revenue • profit </a:t>
                      </a:r>
                      <a:r>
                        <a:rPr lang="en-US" sz="1290" dirty="0" err="1" smtClean="0">
                          <a:latin typeface="Arial" panose="020B0604020202020204" pitchFamily="34" charset="0"/>
                          <a:cs typeface="Arial" panose="020B0604020202020204" pitchFamily="34" charset="0"/>
                        </a:rPr>
                        <a:t>maximisation</a:t>
                      </a:r>
                      <a:r>
                        <a:rPr lang="en-US" sz="1290" dirty="0" smtClean="0">
                          <a:latin typeface="Arial" panose="020B0604020202020204" pitchFamily="34" charset="0"/>
                          <a:cs typeface="Arial" panose="020B0604020202020204" pitchFamily="34" charset="0"/>
                        </a:rPr>
                        <a:t> and other business goals • perfect competition • monopoly • advantages and disadvantages of increased scale.</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5"/>
                      </a:pPr>
                      <a:r>
                        <a:rPr lang="en-US" sz="1290" dirty="0" smtClean="0">
                          <a:latin typeface="Arial" panose="020B0604020202020204" pitchFamily="34" charset="0"/>
                          <a:cs typeface="Arial" panose="020B0604020202020204" pitchFamily="34" charset="0"/>
                        </a:rPr>
                        <a:t>Role of government in economy</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government as a producer and an employer • aims of government economic policy • fiscal, monetary and supply-side policies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types of taxation • possible policy conflicts • government’s influence on private producers.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6"/>
                      </a:pPr>
                      <a:r>
                        <a:rPr lang="en-GB" sz="1290" dirty="0" smtClean="0">
                          <a:latin typeface="Arial" panose="020B0604020202020204" pitchFamily="34" charset="0"/>
                          <a:cs typeface="Arial" panose="020B0604020202020204" pitchFamily="34" charset="0"/>
                        </a:rPr>
                        <a:t>Economic indicators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price indices • inflation and deflation • employment and unemployment • GDP, economic growth and recession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GDP and other measures of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7"/>
                      </a:pPr>
                      <a:r>
                        <a:rPr lang="en-US" sz="1290" dirty="0" smtClean="0">
                          <a:latin typeface="Arial" panose="020B0604020202020204" pitchFamily="34" charset="0"/>
                          <a:cs typeface="Arial" panose="020B0604020202020204" pitchFamily="34" charset="0"/>
                        </a:rPr>
                        <a:t>Developed and developing economies: trends in production, population and living standards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developed and developing countries • absolute and relative poverty • alleviating poverty • population growth • differences in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8"/>
                      </a:pPr>
                      <a:r>
                        <a:rPr lang="en-GB" sz="1290" dirty="0" smtClean="0">
                          <a:latin typeface="Arial" panose="020B0604020202020204" pitchFamily="34" charset="0"/>
                          <a:cs typeface="Arial" panose="020B0604020202020204" pitchFamily="34" charset="0"/>
                        </a:rPr>
                        <a:t>International aspects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specialisation • current account of the balance of payments • current account deficits and surpluses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exchange rate fluctuations • protectionism and free trade.</a:t>
                      </a:r>
                      <a:endParaRPr lang="en-GB" sz="12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2459473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76764" cy="4154984"/>
          </a:xfrm>
          <a:prstGeom prst="rect">
            <a:avLst/>
          </a:prstGeom>
        </p:spPr>
        <p:txBody>
          <a:bodyPr wrap="square">
            <a:spAutoFit/>
          </a:bodyPr>
          <a:lstStyle/>
          <a:p>
            <a:pPr marL="627063" indent="-292100">
              <a:buClr>
                <a:srgbClr val="00B050"/>
              </a:buClr>
              <a:buFont typeface="Arial" panose="020B0604020202020204" pitchFamily="34" charset="0"/>
              <a:buChar char="•"/>
            </a:pPr>
            <a:r>
              <a:rPr lang="en-US" sz="2200" dirty="0" smtClean="0"/>
              <a:t>A </a:t>
            </a:r>
            <a:r>
              <a:rPr lang="en-US" sz="2200" dirty="0"/>
              <a:t>second problem with bartering is that of divisibility - half a sheep or </a:t>
            </a:r>
            <a:r>
              <a:rPr lang="en-US" sz="2200" dirty="0" smtClean="0"/>
              <a:t>two-thirds of </a:t>
            </a:r>
            <a:r>
              <a:rPr lang="en-US" sz="2200" dirty="0"/>
              <a:t>a chicken is not very useful for traders.</a:t>
            </a:r>
          </a:p>
          <a:p>
            <a:pPr marL="627063" indent="-292100">
              <a:buClr>
                <a:srgbClr val="00B050"/>
              </a:buClr>
              <a:buFont typeface="Arial" panose="020B0604020202020204" pitchFamily="34" charset="0"/>
              <a:buChar char="•"/>
            </a:pPr>
            <a:r>
              <a:rPr lang="en-US" sz="2200" dirty="0" smtClean="0"/>
              <a:t>A </a:t>
            </a:r>
            <a:r>
              <a:rPr lang="en-US" sz="2200" dirty="0"/>
              <a:t>third problem is that of portability - compare the portability </a:t>
            </a:r>
            <a:r>
              <a:rPr lang="en-US" sz="2200" dirty="0" smtClean="0"/>
              <a:t>of a </a:t>
            </a:r>
            <a:r>
              <a:rPr lang="en-US" sz="2200" dirty="0"/>
              <a:t>sheep or </a:t>
            </a:r>
            <a:r>
              <a:rPr lang="en-US" sz="2200" dirty="0" smtClean="0"/>
              <a:t>fish with </a:t>
            </a:r>
            <a:r>
              <a:rPr lang="en-US" sz="2200" dirty="0"/>
              <a:t>that of paper money (banknotes).</a:t>
            </a:r>
          </a:p>
          <a:p>
            <a:pPr marL="342900" indent="-342900">
              <a:buClr>
                <a:srgbClr val="00B050"/>
              </a:buClr>
              <a:buFont typeface="Wingdings 3" panose="05040102010807070707" pitchFamily="18" charset="2"/>
              <a:buChar char=""/>
            </a:pPr>
            <a:r>
              <a:rPr lang="en-US" sz="2200" dirty="0"/>
              <a:t>The problems associated with bartering meant that </a:t>
            </a:r>
            <a:r>
              <a:rPr lang="en-US" sz="2200" dirty="0" smtClean="0"/>
              <a:t>countries </a:t>
            </a:r>
            <a:r>
              <a:rPr lang="en-US" sz="2200" dirty="0"/>
              <a:t>around the </a:t>
            </a:r>
            <a:r>
              <a:rPr lang="en-US" sz="2200" dirty="0" smtClean="0"/>
              <a:t>world eventually </a:t>
            </a:r>
            <a:r>
              <a:rPr lang="en-US" sz="2200" dirty="0"/>
              <a:t>developed the use of commodity money, such as cowry shells, grain </a:t>
            </a:r>
            <a:r>
              <a:rPr lang="en-US" sz="2200" dirty="0" smtClean="0"/>
              <a:t>and cloth</a:t>
            </a:r>
            <a:r>
              <a:rPr lang="en-US" sz="2200" dirty="0"/>
              <a:t>. For much of history, precious metals such as gold and silver have served </a:t>
            </a:r>
            <a:r>
              <a:rPr lang="en-US" sz="2200" dirty="0" smtClean="0"/>
              <a:t>a monetary </a:t>
            </a:r>
            <a:r>
              <a:rPr lang="en-US" sz="2200" dirty="0"/>
              <a:t>role.</a:t>
            </a:r>
          </a:p>
        </p:txBody>
      </p:sp>
      <p:sp>
        <p:nvSpPr>
          <p:cNvPr id="8" name="Title 2"/>
          <p:cNvSpPr>
            <a:spLocks noGrp="1"/>
          </p:cNvSpPr>
          <p:nvPr>
            <p:ph type="title"/>
          </p:nvPr>
        </p:nvSpPr>
        <p:spPr>
          <a:xfrm>
            <a:off x="35496" y="44624"/>
            <a:ext cx="7776864" cy="548680"/>
          </a:xfrm>
        </p:spPr>
        <p:txBody>
          <a:bodyPr>
            <a:noAutofit/>
          </a:bodyPr>
          <a:lstStyle/>
          <a:p>
            <a:r>
              <a:rPr lang="en-US" sz="3300" dirty="0" smtClean="0"/>
              <a:t>3.1 </a:t>
            </a:r>
            <a:r>
              <a:rPr lang="en-US" sz="3300" dirty="0"/>
              <a:t>-  </a:t>
            </a:r>
            <a:r>
              <a:rPr lang="en-US" sz="3300" dirty="0" smtClean="0"/>
              <a:t>Bartering and the need for Exchange</a:t>
            </a:r>
            <a:endParaRPr lang="en-US" sz="3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62</a:t>
            </a:r>
            <a:endParaRPr lang="en-GB" sz="18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2454737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51520" y="5335468"/>
            <a:ext cx="6876764" cy="1261884"/>
          </a:xfrm>
          <a:prstGeom prst="rect">
            <a:avLst/>
          </a:prstGeom>
          <a:solidFill>
            <a:schemeClr val="accent6">
              <a:lumMod val="60000"/>
              <a:lumOff val="40000"/>
            </a:schemeClr>
          </a:solidFill>
          <a:ln w="76200">
            <a:solidFill>
              <a:srgbClr val="0070C0"/>
            </a:solidFill>
          </a:ln>
        </p:spPr>
        <p:txBody>
          <a:bodyPr wrap="square">
            <a:spAutoFit/>
          </a:bodyPr>
          <a:lstStyle/>
          <a:p>
            <a:r>
              <a:rPr lang="en-GB" sz="1900" b="1" dirty="0"/>
              <a:t>Activity</a:t>
            </a:r>
          </a:p>
          <a:p>
            <a:r>
              <a:rPr lang="en-US" sz="1900" dirty="0"/>
              <a:t>Bartering still takes place in some parts of the world today. Discuss with a partner </a:t>
            </a:r>
            <a:r>
              <a:rPr lang="en-US" sz="1900" dirty="0" smtClean="0"/>
              <a:t>the problems </a:t>
            </a:r>
            <a:r>
              <a:rPr lang="en-US" sz="1900" dirty="0"/>
              <a:t>associated with bartering as a means of trade and exchange in modern societies.</a:t>
            </a:r>
            <a:endParaRPr lang="en-GB" sz="1900" dirty="0"/>
          </a:p>
        </p:txBody>
      </p:sp>
    </p:spTree>
    <p:extLst>
      <p:ext uri="{BB962C8B-B14F-4D97-AF65-F5344CB8AC3E}">
        <p14:creationId xmlns:p14="http://schemas.microsoft.com/office/powerpoint/2010/main" val="3767866477"/>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4243735"/>
            <a:ext cx="6876764" cy="2246769"/>
          </a:xfrm>
          <a:prstGeom prst="rect">
            <a:avLst/>
          </a:prstGeom>
        </p:spPr>
        <p:txBody>
          <a:bodyPr wrap="square">
            <a:spAutoFit/>
          </a:bodyPr>
          <a:lstStyle/>
          <a:p>
            <a:pPr>
              <a:buClr>
                <a:srgbClr val="00B050"/>
              </a:buClr>
            </a:pPr>
            <a:r>
              <a:rPr lang="en-US" sz="2000" dirty="0" smtClean="0"/>
              <a:t>Scandinavian and Russian traders bartering for their wares.</a:t>
            </a:r>
            <a:endParaRPr lang="en-US" sz="2200" dirty="0" smtClean="0"/>
          </a:p>
          <a:p>
            <a:pPr>
              <a:buClr>
                <a:srgbClr val="00B050"/>
              </a:buClr>
            </a:pPr>
            <a:r>
              <a:rPr lang="en-US" sz="2400" b="1" dirty="0" smtClean="0"/>
              <a:t>Exam practice</a:t>
            </a:r>
          </a:p>
          <a:p>
            <a:pPr marL="457200" indent="-457200">
              <a:buClr>
                <a:srgbClr val="00B050"/>
              </a:buClr>
              <a:buFont typeface="+mj-lt"/>
              <a:buAutoNum type="arabicPeriod"/>
            </a:pPr>
            <a:r>
              <a:rPr lang="en-US" sz="2400" dirty="0" smtClean="0">
                <a:solidFill>
                  <a:srgbClr val="FF0000"/>
                </a:solidFill>
              </a:rPr>
              <a:t>Define </a:t>
            </a:r>
            <a:r>
              <a:rPr lang="en-US" sz="2400" dirty="0">
                <a:solidFill>
                  <a:srgbClr val="FF0000"/>
                </a:solidFill>
              </a:rPr>
              <a:t>the term 'bartering'. </a:t>
            </a:r>
            <a:r>
              <a:rPr lang="en-US" sz="2400" dirty="0" smtClean="0">
                <a:solidFill>
                  <a:srgbClr val="FF0000"/>
                </a:solidFill>
              </a:rPr>
              <a:t>[2]</a:t>
            </a:r>
            <a:endParaRPr lang="en-US" sz="2400" dirty="0">
              <a:solidFill>
                <a:srgbClr val="FF0000"/>
              </a:solidFill>
            </a:endParaRPr>
          </a:p>
          <a:p>
            <a:pPr marL="457200" indent="-457200">
              <a:buClr>
                <a:srgbClr val="00B050"/>
              </a:buClr>
              <a:buFont typeface="+mj-lt"/>
              <a:buAutoNum type="arabicPeriod"/>
            </a:pPr>
            <a:r>
              <a:rPr lang="en-US" sz="2400" dirty="0" smtClean="0">
                <a:solidFill>
                  <a:srgbClr val="FF0000"/>
                </a:solidFill>
              </a:rPr>
              <a:t>With </a:t>
            </a:r>
            <a:r>
              <a:rPr lang="en-US" sz="2400" dirty="0">
                <a:solidFill>
                  <a:srgbClr val="FF0000"/>
                </a:solidFill>
              </a:rPr>
              <a:t>reference to the functions of money, explain why bartering is </a:t>
            </a:r>
            <a:r>
              <a:rPr lang="en-US" sz="2400" dirty="0" smtClean="0">
                <a:solidFill>
                  <a:srgbClr val="FF0000"/>
                </a:solidFill>
              </a:rPr>
              <a:t>an ineffective </a:t>
            </a:r>
            <a:r>
              <a:rPr lang="en-US" sz="2400" dirty="0">
                <a:solidFill>
                  <a:srgbClr val="FF0000"/>
                </a:solidFill>
              </a:rPr>
              <a:t>method of trading. </a:t>
            </a:r>
            <a:r>
              <a:rPr lang="en-US" sz="2400" dirty="0" smtClean="0">
                <a:solidFill>
                  <a:srgbClr val="FF0000"/>
                </a:solidFill>
              </a:rPr>
              <a:t>[6]</a:t>
            </a:r>
            <a:endParaRPr lang="en-US" sz="240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300" dirty="0" smtClean="0"/>
              <a:t>3.1 </a:t>
            </a:r>
            <a:r>
              <a:rPr lang="en-US" sz="3300" dirty="0"/>
              <a:t>-  </a:t>
            </a:r>
            <a:r>
              <a:rPr lang="en-US" sz="3300" dirty="0" smtClean="0"/>
              <a:t>Bartering and the need for Exchange</a:t>
            </a:r>
            <a:endParaRPr lang="en-US" sz="3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63</a:t>
            </a:r>
            <a:endParaRPr lang="en-GB" sz="1800" b="1" dirty="0">
              <a:latin typeface="Arial" panose="020B0604020202020204" pitchFamily="34" charset="0"/>
              <a:cs typeface="Arial" panose="020B060402020202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924547374"/>
              </p:ext>
            </p:extLst>
          </p:nvPr>
        </p:nvGraphicFramePr>
        <p:xfrm>
          <a:off x="7236296" y="1052736"/>
          <a:ext cx="1584176" cy="5616624"/>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5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was there before Money</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How does a government decide on a new currency</a:t>
                      </a:r>
                    </a:p>
                    <a:p>
                      <a:pPr marL="177800" indent="-177800" algn="l">
                        <a:spcAft>
                          <a:spcPts val="600"/>
                        </a:spcAft>
                        <a:buFontTx/>
                        <a:buBlip>
                          <a:blip r:embed="rId3"/>
                        </a:buBlip>
                      </a:pPr>
                      <a:r>
                        <a:rPr lang="en-GB" sz="1350" baseline="0" dirty="0" smtClean="0">
                          <a:solidFill>
                            <a:srgbClr val="FF0000"/>
                          </a:solidFill>
                          <a:effectLst/>
                          <a:latin typeface="Arial" pitchFamily="34" charset="0"/>
                          <a:ea typeface="Times New Roman"/>
                          <a:cs typeface="Arial" pitchFamily="34" charset="0"/>
                        </a:rPr>
                        <a:t>What are plastic bank notes</a:t>
                      </a:r>
                    </a:p>
                    <a:p>
                      <a:pPr marL="177800" indent="-177800" algn="l">
                        <a:spcAft>
                          <a:spcPts val="600"/>
                        </a:spcAft>
                        <a:buFontTx/>
                        <a:buBlip>
                          <a:blip r:embed="rId3"/>
                        </a:buBlip>
                      </a:pPr>
                      <a:r>
                        <a:rPr lang="en-GB" sz="1350" baseline="0" dirty="0" smtClean="0">
                          <a:solidFill>
                            <a:schemeClr val="tx1"/>
                          </a:solidFill>
                          <a:effectLst/>
                          <a:latin typeface="Arial" pitchFamily="34" charset="0"/>
                          <a:ea typeface="Times New Roman"/>
                          <a:cs typeface="Arial" pitchFamily="34" charset="0"/>
                        </a:rPr>
                        <a:t>What is the problem with issuing more bank notes</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What is the largest value of currency bank note</a:t>
                      </a:r>
                    </a:p>
                    <a:p>
                      <a:pPr marL="177800" indent="-177800" algn="l">
                        <a:spcAft>
                          <a:spcPts val="600"/>
                        </a:spcAft>
                        <a:buFontTx/>
                        <a:buBlip>
                          <a:blip r:embed="rId3"/>
                        </a:buBlip>
                      </a:pPr>
                      <a:r>
                        <a:rPr lang="en-US" sz="1350" baseline="0" dirty="0" smtClean="0">
                          <a:solidFill>
                            <a:schemeClr val="tx1"/>
                          </a:solidFill>
                          <a:effectLst/>
                          <a:latin typeface="Arial" pitchFamily="34" charset="0"/>
                          <a:ea typeface="Times New Roman"/>
                          <a:cs typeface="Arial" pitchFamily="34" charset="0"/>
                        </a:rPr>
                        <a:t>Do we need cash in a digital world?</a:t>
                      </a:r>
                    </a:p>
                    <a:p>
                      <a:pPr marL="177800" indent="-177800" algn="l">
                        <a:spcAft>
                          <a:spcPts val="600"/>
                        </a:spcAft>
                        <a:buFontTx/>
                        <a:buBlip>
                          <a:blip r:embed="rId3"/>
                        </a:buBlip>
                      </a:pPr>
                      <a:r>
                        <a:rPr lang="en-US" sz="1350" baseline="0" dirty="0" smtClean="0">
                          <a:solidFill>
                            <a:srgbClr val="FF0000"/>
                          </a:solidFill>
                          <a:effectLst/>
                          <a:latin typeface="Arial" pitchFamily="34" charset="0"/>
                          <a:ea typeface="Times New Roman"/>
                          <a:cs typeface="Arial" pitchFamily="34" charset="0"/>
                        </a:rPr>
                        <a:t>How much is the paper it is written on worth.</a:t>
                      </a:r>
                      <a:endParaRPr lang="en-GB" sz="135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6"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82133"/>
            <a:ext cx="1368152" cy="33064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srcRect l="6335" t="35461" r="6335" b="11578"/>
          <a:stretch/>
        </p:blipFill>
        <p:spPr>
          <a:xfrm>
            <a:off x="618281" y="1082133"/>
            <a:ext cx="6041951" cy="3020976"/>
          </a:xfrm>
          <a:prstGeom prst="rect">
            <a:avLst/>
          </a:prstGeom>
        </p:spPr>
      </p:pic>
    </p:spTree>
    <p:extLst>
      <p:ext uri="{BB962C8B-B14F-4D97-AF65-F5344CB8AC3E}">
        <p14:creationId xmlns:p14="http://schemas.microsoft.com/office/powerpoint/2010/main" val="266289452"/>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480720" cy="5632311"/>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sz="2400" dirty="0"/>
              <a:t>The </a:t>
            </a:r>
            <a:r>
              <a:rPr lang="en-US" sz="2400" b="1" dirty="0">
                <a:solidFill>
                  <a:srgbClr val="FF0000"/>
                </a:solidFill>
              </a:rPr>
              <a:t>central bank </a:t>
            </a:r>
            <a:r>
              <a:rPr lang="en-US" sz="2400" b="1" dirty="0" smtClean="0">
                <a:solidFill>
                  <a:srgbClr val="FF0000"/>
                </a:solidFill>
              </a:rPr>
              <a:t>of a </a:t>
            </a:r>
            <a:r>
              <a:rPr lang="en-US" sz="2400" b="1" dirty="0">
                <a:solidFill>
                  <a:srgbClr val="FF0000"/>
                </a:solidFill>
              </a:rPr>
              <a:t>country </a:t>
            </a:r>
            <a:r>
              <a:rPr lang="en-US" sz="2400" dirty="0"/>
              <a:t>is the monetary authority that oversees </a:t>
            </a:r>
            <a:r>
              <a:rPr lang="en-US" sz="2400" dirty="0" smtClean="0"/>
              <a:t>and manages </a:t>
            </a:r>
            <a:r>
              <a:rPr lang="en-US" sz="2400" dirty="0"/>
              <a:t>the nation's money supply and banking system. Examples of </a:t>
            </a:r>
            <a:r>
              <a:rPr lang="en-US" sz="2400" dirty="0" smtClean="0"/>
              <a:t>central banks </a:t>
            </a:r>
            <a:r>
              <a:rPr lang="en-US" sz="2400" dirty="0"/>
              <a:t>are the European Central Bank (for the Eurozone </a:t>
            </a:r>
            <a:r>
              <a:rPr lang="en-US" sz="2400" dirty="0" smtClean="0"/>
              <a:t>countries</a:t>
            </a:r>
            <a:r>
              <a:rPr lang="en-US" sz="2400" dirty="0"/>
              <a:t>), the </a:t>
            </a:r>
            <a:r>
              <a:rPr lang="en-US" sz="2400" dirty="0" smtClean="0"/>
              <a:t>USA's Federal </a:t>
            </a:r>
            <a:r>
              <a:rPr lang="en-US" sz="2400" dirty="0"/>
              <a:t>Reserve, the Bank of England, the People's Bank of China and </a:t>
            </a:r>
            <a:r>
              <a:rPr lang="en-US" sz="2400" dirty="0" smtClean="0"/>
              <a:t>the Reserve </a:t>
            </a:r>
            <a:r>
              <a:rPr lang="en-US" sz="2400" dirty="0"/>
              <a:t>Bank of India. </a:t>
            </a:r>
            <a:endParaRPr lang="en-US" sz="2400" dirty="0" smtClean="0"/>
          </a:p>
          <a:p>
            <a:pPr marL="457200" indent="-457200">
              <a:buClr>
                <a:srgbClr val="00B050"/>
              </a:buClr>
              <a:buFont typeface="Wingdings 3" panose="05040102010807070707" pitchFamily="18" charset="2"/>
              <a:buChar char=""/>
            </a:pPr>
            <a:r>
              <a:rPr lang="en-US" sz="2400" dirty="0" smtClean="0"/>
              <a:t>These </a:t>
            </a:r>
            <a:r>
              <a:rPr lang="en-US" sz="2400" dirty="0"/>
              <a:t>banks are responsible for overseeing the </a:t>
            </a:r>
            <a:r>
              <a:rPr lang="en-US" sz="2400" dirty="0" smtClean="0"/>
              <a:t>monetary policies </a:t>
            </a:r>
            <a:r>
              <a:rPr lang="en-US" sz="2400" dirty="0"/>
              <a:t>(see </a:t>
            </a:r>
            <a:r>
              <a:rPr lang="en-US" sz="2400" dirty="0" smtClean="0"/>
              <a:t>Section </a:t>
            </a:r>
            <a:r>
              <a:rPr lang="en-US" sz="2400" dirty="0"/>
              <a:t>16) of their respective countries, including being </a:t>
            </a:r>
            <a:r>
              <a:rPr lang="en-US" sz="2400" dirty="0" smtClean="0"/>
              <a:t>responsible for </a:t>
            </a:r>
            <a:r>
              <a:rPr lang="en-US" sz="2400" dirty="0"/>
              <a:t>the nation's entire money supply and the manipulation </a:t>
            </a:r>
            <a:r>
              <a:rPr lang="en-US" sz="2400" dirty="0" smtClean="0"/>
              <a:t>of interest </a:t>
            </a:r>
            <a:r>
              <a:rPr lang="en-US" sz="2400" dirty="0"/>
              <a:t>rates to </a:t>
            </a:r>
            <a:r>
              <a:rPr lang="en-US" sz="2400" dirty="0" smtClean="0"/>
              <a:t>affect the </a:t>
            </a:r>
            <a:r>
              <a:rPr lang="en-US" sz="2400" dirty="0"/>
              <a:t>economy.</a:t>
            </a:r>
          </a:p>
        </p:txBody>
      </p:sp>
      <p:sp>
        <p:nvSpPr>
          <p:cNvPr id="8" name="Title 2"/>
          <p:cNvSpPr>
            <a:spLocks noGrp="1"/>
          </p:cNvSpPr>
          <p:nvPr>
            <p:ph type="title"/>
          </p:nvPr>
        </p:nvSpPr>
        <p:spPr>
          <a:xfrm>
            <a:off x="35496" y="44624"/>
            <a:ext cx="7520644" cy="548680"/>
          </a:xfrm>
        </p:spPr>
        <p:txBody>
          <a:bodyPr>
            <a:noAutofit/>
          </a:bodyPr>
          <a:lstStyle/>
          <a:p>
            <a:r>
              <a:rPr lang="en-US" sz="3800" dirty="0" smtClean="0"/>
              <a:t>3.1 </a:t>
            </a:r>
            <a:r>
              <a:rPr lang="en-US" sz="3800" dirty="0"/>
              <a:t>-  </a:t>
            </a:r>
            <a:r>
              <a:rPr lang="en-US" sz="3800" dirty="0" smtClean="0"/>
              <a:t>The Functions of Central banks</a:t>
            </a:r>
            <a:endParaRPr lang="en-US" sz="38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63</a:t>
            </a:r>
            <a:endParaRPr lang="en-GB" sz="1800" b="1" dirty="0">
              <a:latin typeface="Arial" panose="020B0604020202020204" pitchFamily="34" charset="0"/>
              <a:cs typeface="Arial" panose="020B0604020202020204" pitchFamily="34" charset="0"/>
            </a:endParaRPr>
          </a:p>
        </p:txBody>
      </p:sp>
      <p:pic>
        <p:nvPicPr>
          <p:cNvPr id="3074" name="Picture 2" descr="Image result for egypt central bank"/>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448" r="10843" b="4167"/>
          <a:stretch/>
        </p:blipFill>
        <p:spPr bwMode="auto">
          <a:xfrm>
            <a:off x="6732241" y="1124744"/>
            <a:ext cx="2088232" cy="173806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bank of england"/>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8539" t="3357" r="16406" b="13575"/>
          <a:stretch/>
        </p:blipFill>
        <p:spPr bwMode="auto">
          <a:xfrm>
            <a:off x="6732240" y="3001964"/>
            <a:ext cx="2088233" cy="152634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central european bank"/>
          <p:cNvPicPr>
            <a:picLocks noChangeAspect="1" noChangeArrowheads="1"/>
          </p:cNvPicPr>
          <p:nvPr/>
        </p:nvPicPr>
        <p:blipFill rotWithShape="1">
          <a:blip r:embed="rId5">
            <a:extLst>
              <a:ext uri="{28A0092B-C50C-407E-A947-70E740481C1C}">
                <a14:useLocalDpi xmlns:a14="http://schemas.microsoft.com/office/drawing/2010/main" val="0"/>
              </a:ext>
            </a:extLst>
          </a:blip>
          <a:srcRect l="20473" t="3811" r="18102"/>
          <a:stretch/>
        </p:blipFill>
        <p:spPr bwMode="auto">
          <a:xfrm>
            <a:off x="6732240" y="4667463"/>
            <a:ext cx="2056420" cy="1868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3048326"/>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647700"/>
          </a:xfrm>
          <a:prstGeom prst="rect">
            <a:avLst/>
          </a:prstGeom>
        </p:spPr>
        <p:txBody>
          <a:bodyPr wrap="square">
            <a:spAutoFit/>
          </a:bodyPr>
          <a:lstStyle/>
          <a:p>
            <a:pPr>
              <a:buClr>
                <a:srgbClr val="00B050"/>
              </a:buClr>
            </a:pPr>
            <a:r>
              <a:rPr lang="en-US" sz="1900" b="1" dirty="0" smtClean="0">
                <a:solidFill>
                  <a:srgbClr val="FF0000"/>
                </a:solidFill>
              </a:rPr>
              <a:t>The </a:t>
            </a:r>
            <a:r>
              <a:rPr lang="en-US" sz="1900" b="1" dirty="0">
                <a:solidFill>
                  <a:srgbClr val="FF0000"/>
                </a:solidFill>
              </a:rPr>
              <a:t>Federal Reserve</a:t>
            </a:r>
          </a:p>
          <a:p>
            <a:pPr marL="396875" indent="-396875">
              <a:buClr>
                <a:srgbClr val="00B050"/>
              </a:buClr>
              <a:buFont typeface="Wingdings 3" panose="05040102010807070707" pitchFamily="18" charset="2"/>
              <a:buChar char=""/>
            </a:pPr>
            <a:r>
              <a:rPr lang="en-US" sz="1900" dirty="0"/>
              <a:t>The Federal Reserve </a:t>
            </a:r>
            <a:r>
              <a:rPr lang="en-US" sz="1900" dirty="0" smtClean="0"/>
              <a:t>is </a:t>
            </a:r>
            <a:r>
              <a:rPr lang="en-US" sz="1900" dirty="0"/>
              <a:t>the central bank of the </a:t>
            </a:r>
            <a:r>
              <a:rPr lang="en-US" sz="1900" dirty="0" smtClean="0"/>
              <a:t>USA. It </a:t>
            </a:r>
            <a:r>
              <a:rPr lang="en-US" sz="1900" dirty="0"/>
              <a:t>was formed in December 1913, mainly in response to financial crises around that </a:t>
            </a:r>
            <a:r>
              <a:rPr lang="en-US" sz="1900" dirty="0" smtClean="0"/>
              <a:t>time. The </a:t>
            </a:r>
            <a:r>
              <a:rPr lang="en-US" sz="1900" dirty="0"/>
              <a:t>main shareholders of the Federal Reserve are the major banks in the USA, although </a:t>
            </a:r>
            <a:r>
              <a:rPr lang="en-US" sz="1900" dirty="0" smtClean="0"/>
              <a:t>the exact </a:t>
            </a:r>
            <a:r>
              <a:rPr lang="en-US" sz="1900" dirty="0"/>
              <a:t>shareholdings are not made public. According to the Federal Reserve's </a:t>
            </a:r>
            <a:r>
              <a:rPr lang="en-US" sz="1900" dirty="0" smtClean="0"/>
              <a:t>educational website</a:t>
            </a:r>
            <a:r>
              <a:rPr lang="en-US" sz="1900" dirty="0"/>
              <a:t>:</a:t>
            </a:r>
          </a:p>
          <a:p>
            <a:pPr marL="793750" indent="-328613">
              <a:buClr>
                <a:srgbClr val="00B050"/>
              </a:buClr>
              <a:buFont typeface="Arial" panose="020B0604020202020204" pitchFamily="34" charset="0"/>
              <a:buChar char="•"/>
            </a:pPr>
            <a:r>
              <a:rPr lang="en-US" sz="1900" dirty="0" smtClean="0"/>
              <a:t>The </a:t>
            </a:r>
            <a:r>
              <a:rPr lang="en-US" sz="1900" dirty="0"/>
              <a:t>dollar was officially used as the USA's unit of currency in 1785, although the </a:t>
            </a:r>
            <a:r>
              <a:rPr lang="en-US" sz="1900" dirty="0" smtClean="0"/>
              <a:t>first dollar coin was issued in 1782</a:t>
            </a:r>
            <a:r>
              <a:rPr lang="en-US" sz="1900" dirty="0"/>
              <a:t>.</a:t>
            </a:r>
          </a:p>
          <a:p>
            <a:pPr marL="793750" indent="-328613">
              <a:buClr>
                <a:srgbClr val="00B050"/>
              </a:buClr>
              <a:buFont typeface="Arial" panose="020B0604020202020204" pitchFamily="34" charset="0"/>
              <a:buChar char="•"/>
            </a:pPr>
            <a:r>
              <a:rPr lang="en-US" sz="1900" dirty="0" smtClean="0"/>
              <a:t>The </a:t>
            </a:r>
            <a:r>
              <a:rPr lang="en-US" sz="1900" dirty="0"/>
              <a:t>Federal Reserve produces approximately </a:t>
            </a:r>
            <a:r>
              <a:rPr lang="en-US" sz="1900" dirty="0" smtClean="0"/>
              <a:t>26m </a:t>
            </a:r>
            <a:r>
              <a:rPr lang="en-US" sz="1900" dirty="0"/>
              <a:t>banknotes each day, with a </a:t>
            </a:r>
            <a:r>
              <a:rPr lang="en-US" sz="1900" dirty="0" smtClean="0"/>
              <a:t>face value of around $907million</a:t>
            </a:r>
            <a:r>
              <a:rPr lang="en-US" sz="1900" dirty="0"/>
              <a:t>.</a:t>
            </a:r>
          </a:p>
          <a:p>
            <a:pPr marL="793750" indent="-328613">
              <a:buClr>
                <a:srgbClr val="00B050"/>
              </a:buClr>
              <a:buFont typeface="Arial" panose="020B0604020202020204" pitchFamily="34" charset="0"/>
              <a:buChar char="•"/>
            </a:pPr>
            <a:r>
              <a:rPr lang="en-US" sz="1900" dirty="0" smtClean="0"/>
              <a:t>Over 90% of currency used in the USA consists of Federal Reserve banknotes</a:t>
            </a:r>
            <a:r>
              <a:rPr lang="en-US" sz="1900" dirty="0"/>
              <a:t>.</a:t>
            </a:r>
          </a:p>
          <a:p>
            <a:pPr marL="793750" indent="-328613">
              <a:buClr>
                <a:srgbClr val="00B050"/>
              </a:buClr>
              <a:buFont typeface="Arial" panose="020B0604020202020204" pitchFamily="34" charset="0"/>
              <a:buChar char="•"/>
            </a:pPr>
            <a:r>
              <a:rPr lang="en-US" sz="1900" dirty="0" smtClean="0"/>
              <a:t>The </a:t>
            </a:r>
            <a:r>
              <a:rPr lang="en-US" sz="1900" dirty="0"/>
              <a:t>Secret Service was created during the USA's Civil War to fight against </a:t>
            </a:r>
            <a:r>
              <a:rPr lang="en-US" sz="1900" dirty="0" smtClean="0"/>
              <a:t>counterfeit money</a:t>
            </a:r>
            <a:r>
              <a:rPr lang="en-US" sz="1900" dirty="0"/>
              <a:t>.</a:t>
            </a:r>
          </a:p>
          <a:p>
            <a:pPr marL="793750" indent="-328613">
              <a:buClr>
                <a:srgbClr val="00B050"/>
              </a:buClr>
              <a:buFont typeface="Arial" panose="020B0604020202020204" pitchFamily="34" charset="0"/>
              <a:buChar char="•"/>
            </a:pPr>
            <a:r>
              <a:rPr lang="en-US" sz="1900" dirty="0" smtClean="0"/>
              <a:t>It </a:t>
            </a:r>
            <a:r>
              <a:rPr lang="en-US" sz="1900" dirty="0"/>
              <a:t>costs the US government only about 6.4 cents to produce each banknote.</a:t>
            </a:r>
          </a:p>
          <a:p>
            <a:pPr marL="793750" indent="-328613">
              <a:buClr>
                <a:srgbClr val="00B050"/>
              </a:buClr>
              <a:buFont typeface="Arial" panose="020B0604020202020204" pitchFamily="34" charset="0"/>
              <a:buChar char="•"/>
            </a:pPr>
            <a:r>
              <a:rPr lang="en-US" sz="1900" dirty="0" smtClean="0"/>
              <a:t>The average lifespan of a $1 banknote is just 21 months whereas the lifespan of a $100 banknote averages 7.5 years.</a:t>
            </a:r>
          </a:p>
          <a:p>
            <a:pPr>
              <a:buClr>
                <a:srgbClr val="00B050"/>
              </a:buClr>
            </a:pPr>
            <a:r>
              <a:rPr lang="en-US" sz="1900" b="1" dirty="0" smtClean="0">
                <a:solidFill>
                  <a:srgbClr val="FF0000"/>
                </a:solidFill>
              </a:rPr>
              <a:t>Activity</a:t>
            </a:r>
            <a:r>
              <a:rPr lang="en-US" sz="1900" dirty="0" smtClean="0">
                <a:solidFill>
                  <a:srgbClr val="FF0000"/>
                </a:solidFill>
              </a:rPr>
              <a:t> – Find out 6 interesting facts about the currency of your country.</a:t>
            </a:r>
            <a:endParaRPr lang="en-US" sz="190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2900" dirty="0" smtClean="0"/>
              <a:t>3.1 </a:t>
            </a:r>
            <a:r>
              <a:rPr lang="en-US" sz="2900" dirty="0"/>
              <a:t>-  </a:t>
            </a:r>
            <a:r>
              <a:rPr lang="en-US" sz="2900" dirty="0" smtClean="0"/>
              <a:t>The Functions of Central banks – Case Study</a:t>
            </a:r>
            <a:endParaRPr lang="en-US" sz="29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63</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4788108"/>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09610" cy="5509200"/>
          </a:xfrm>
          <a:prstGeom prst="rect">
            <a:avLst/>
          </a:prstGeom>
        </p:spPr>
        <p:txBody>
          <a:bodyPr wrap="square">
            <a:spAutoFit/>
          </a:bodyPr>
          <a:lstStyle/>
          <a:p>
            <a:pPr marL="396875" indent="-396875">
              <a:buClr>
                <a:srgbClr val="00B050"/>
              </a:buClr>
              <a:buFont typeface="Wingdings 3" panose="05040102010807070707" pitchFamily="18" charset="2"/>
              <a:buChar char=""/>
            </a:pPr>
            <a:r>
              <a:rPr lang="en-US" sz="2200" dirty="0"/>
              <a:t>Central banks tend to have the following four key functions:</a:t>
            </a:r>
          </a:p>
          <a:p>
            <a:pPr marL="690563" indent="-293688">
              <a:buClr>
                <a:srgbClr val="00B050"/>
              </a:buClr>
              <a:buFont typeface="Arial" panose="020B0604020202020204" pitchFamily="34" charset="0"/>
              <a:buChar char="•"/>
            </a:pPr>
            <a:r>
              <a:rPr lang="en-US" sz="2200" b="1" dirty="0" smtClean="0">
                <a:solidFill>
                  <a:srgbClr val="FF0000"/>
                </a:solidFill>
              </a:rPr>
              <a:t>The </a:t>
            </a:r>
            <a:r>
              <a:rPr lang="en-US" sz="2200" b="1" dirty="0">
                <a:solidFill>
                  <a:srgbClr val="FF0000"/>
                </a:solidFill>
              </a:rPr>
              <a:t>sole issuer of banknotes and coins</a:t>
            </a:r>
            <a:r>
              <a:rPr lang="en-US" sz="2200" dirty="0">
                <a:solidFill>
                  <a:srgbClr val="FF0000"/>
                </a:solidFill>
              </a:rPr>
              <a:t> </a:t>
            </a:r>
            <a:r>
              <a:rPr lang="en-US" sz="2200" dirty="0"/>
              <a:t>- In almost </a:t>
            </a:r>
            <a:r>
              <a:rPr lang="en-US" sz="2200" dirty="0" smtClean="0"/>
              <a:t>every </a:t>
            </a:r>
            <a:r>
              <a:rPr lang="en-US" sz="2200" dirty="0"/>
              <a:t>country, the </a:t>
            </a:r>
            <a:r>
              <a:rPr lang="en-US" sz="2200" dirty="0" smtClean="0"/>
              <a:t>central bank </a:t>
            </a:r>
            <a:r>
              <a:rPr lang="en-US" sz="2200" dirty="0"/>
              <a:t>has the sole right to issue legal tender in its own </a:t>
            </a:r>
            <a:r>
              <a:rPr lang="en-US" sz="2200" dirty="0" smtClean="0"/>
              <a:t>country: </a:t>
            </a:r>
            <a:r>
              <a:rPr lang="en-US" sz="2200" dirty="0"/>
              <a:t>in other words, </a:t>
            </a:r>
            <a:r>
              <a:rPr lang="en-US" sz="2200" dirty="0" smtClean="0"/>
              <a:t>it is </a:t>
            </a:r>
            <a:r>
              <a:rPr lang="en-US" sz="2200" dirty="0"/>
              <a:t>the only authority that can </a:t>
            </a:r>
            <a:r>
              <a:rPr lang="en-US" sz="2200" dirty="0" smtClean="0"/>
              <a:t>print </a:t>
            </a:r>
            <a:r>
              <a:rPr lang="en-US" sz="2200" dirty="0"/>
              <a:t>banknotes and mint coins. This helps to </a:t>
            </a:r>
            <a:r>
              <a:rPr lang="en-US" sz="2200" dirty="0" smtClean="0"/>
              <a:t>bring uniformity </a:t>
            </a:r>
            <a:r>
              <a:rPr lang="en-US" sz="2200" dirty="0"/>
              <a:t>to, and improves public confidence in, the country's monetary system.</a:t>
            </a:r>
          </a:p>
          <a:p>
            <a:pPr marL="690563" indent="-293688">
              <a:buClr>
                <a:srgbClr val="00B050"/>
              </a:buClr>
              <a:buFont typeface="Arial" panose="020B0604020202020204" pitchFamily="34" charset="0"/>
              <a:buChar char="•"/>
            </a:pPr>
            <a:r>
              <a:rPr lang="en-US" sz="2200" dirty="0"/>
              <a:t>One rare exception to this function is in Hong Kong where three </a:t>
            </a:r>
            <a:r>
              <a:rPr lang="en-US" sz="2200" dirty="0" smtClean="0"/>
              <a:t>commercial banks </a:t>
            </a:r>
            <a:r>
              <a:rPr lang="en-US" sz="2200" dirty="0"/>
              <a:t>(Standard Chartered, HSBC and Bank of China) have note-issuing </a:t>
            </a:r>
            <a:r>
              <a:rPr lang="en-US" sz="2200" dirty="0" smtClean="0"/>
              <a:t>rights, although </a:t>
            </a:r>
            <a:r>
              <a:rPr lang="en-US" sz="2200" dirty="0"/>
              <a:t>the Hong Kong Monetary Authority </a:t>
            </a:r>
            <a:r>
              <a:rPr lang="en-US" sz="2200" dirty="0" smtClean="0"/>
              <a:t>maintains </a:t>
            </a:r>
            <a:r>
              <a:rPr lang="en-US" sz="2200" dirty="0"/>
              <a:t>overall control of </a:t>
            </a:r>
            <a:r>
              <a:rPr lang="en-US" sz="2200" dirty="0" smtClean="0"/>
              <a:t>the country's </a:t>
            </a:r>
            <a:r>
              <a:rPr lang="en-US" sz="2200" dirty="0"/>
              <a:t>banking system, including the circulation of banknotes and coins</a:t>
            </a:r>
            <a:r>
              <a:rPr lang="en-US" sz="2200" dirty="0" smtClean="0"/>
              <a:t>.</a:t>
            </a:r>
            <a:endParaRPr lang="en-US" sz="2200" dirty="0"/>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a:t>
            </a:r>
            <a:r>
              <a:rPr lang="en-US" sz="3600" dirty="0"/>
              <a:t>-  </a:t>
            </a:r>
            <a:r>
              <a:rPr lang="en-US" sz="3600" dirty="0" smtClean="0"/>
              <a:t>The Functions of Central banks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64</a:t>
            </a:r>
            <a:endParaRPr lang="en-GB" sz="1800" b="1" dirty="0">
              <a:latin typeface="Arial" panose="020B0604020202020204" pitchFamily="34" charset="0"/>
              <a:cs typeface="Arial" panose="020B0604020202020204" pitchFamily="34" charset="0"/>
            </a:endParaRPr>
          </a:p>
        </p:txBody>
      </p:sp>
      <p:pic>
        <p:nvPicPr>
          <p:cNvPr id="4098" name="Picture 2" descr="Image result for purpose of bank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1129" y="1124744"/>
            <a:ext cx="1729881" cy="115212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purpose of bank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9257"/>
          <a:stretch/>
        </p:blipFill>
        <p:spPr bwMode="auto">
          <a:xfrm>
            <a:off x="7061130" y="2409629"/>
            <a:ext cx="1729880" cy="1191174"/>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Image result for bank queues"/>
          <p:cNvPicPr>
            <a:picLocks noChangeAspect="1" noChangeArrowheads="1"/>
          </p:cNvPicPr>
          <p:nvPr/>
        </p:nvPicPr>
        <p:blipFill rotWithShape="1">
          <a:blip r:embed="rId5">
            <a:extLst>
              <a:ext uri="{28A0092B-C50C-407E-A947-70E740481C1C}">
                <a14:useLocalDpi xmlns:a14="http://schemas.microsoft.com/office/drawing/2010/main" val="0"/>
              </a:ext>
            </a:extLst>
          </a:blip>
          <a:srcRect l="29613"/>
          <a:stretch/>
        </p:blipFill>
        <p:spPr bwMode="auto">
          <a:xfrm>
            <a:off x="7061129" y="3742951"/>
            <a:ext cx="1729881" cy="1501921"/>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egyptian mone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34197"/>
          <a:stretch/>
        </p:blipFill>
        <p:spPr bwMode="auto">
          <a:xfrm>
            <a:off x="7061128" y="5387021"/>
            <a:ext cx="1729881" cy="11383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85603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809608" cy="5509200"/>
          </a:xfrm>
          <a:prstGeom prst="rect">
            <a:avLst/>
          </a:prstGeom>
        </p:spPr>
        <p:txBody>
          <a:bodyPr wrap="square">
            <a:spAutoFit/>
          </a:bodyPr>
          <a:lstStyle/>
          <a:p>
            <a:pPr marL="346075" indent="-346075">
              <a:buClr>
                <a:srgbClr val="00B050"/>
              </a:buClr>
              <a:buFont typeface="Arial" panose="020B0604020202020204" pitchFamily="34" charset="0"/>
              <a:buChar char="•"/>
            </a:pPr>
            <a:r>
              <a:rPr lang="en-US" sz="2200" b="1" dirty="0" smtClean="0">
                <a:solidFill>
                  <a:srgbClr val="FF0000"/>
                </a:solidFill>
              </a:rPr>
              <a:t>The </a:t>
            </a:r>
            <a:r>
              <a:rPr lang="en-US" sz="2200" b="1" dirty="0">
                <a:solidFill>
                  <a:srgbClr val="FF0000"/>
                </a:solidFill>
              </a:rPr>
              <a:t>government's bank </a:t>
            </a:r>
            <a:r>
              <a:rPr lang="en-US" sz="2200" dirty="0"/>
              <a:t>- The central bank operates as a banker to </a:t>
            </a:r>
            <a:r>
              <a:rPr lang="en-US" sz="2200" dirty="0" smtClean="0"/>
              <a:t>the government</a:t>
            </a:r>
            <a:r>
              <a:rPr lang="en-US" sz="2200" dirty="0"/>
              <a:t>, performing the same functions as a commercial bank does for </a:t>
            </a:r>
            <a:r>
              <a:rPr lang="en-US" sz="2200" dirty="0" smtClean="0"/>
              <a:t>its customers</a:t>
            </a:r>
            <a:r>
              <a:rPr lang="en-US" sz="2200" dirty="0"/>
              <a:t>. Hence, as the government's bank, it </a:t>
            </a:r>
            <a:r>
              <a:rPr lang="en-US" sz="2200" dirty="0" smtClean="0"/>
              <a:t>maintains </a:t>
            </a:r>
            <a:r>
              <a:rPr lang="en-US" sz="2200" dirty="0"/>
              <a:t>the bank </a:t>
            </a:r>
            <a:r>
              <a:rPr lang="en-US" sz="2200" dirty="0" smtClean="0"/>
              <a:t>accounts of the </a:t>
            </a:r>
            <a:r>
              <a:rPr lang="en-US" sz="2200" dirty="0"/>
              <a:t>central government, such as receiving deposits from government, </a:t>
            </a:r>
            <a:r>
              <a:rPr lang="en-US" sz="2200" dirty="0" smtClean="0"/>
              <a:t>making short-term </a:t>
            </a:r>
            <a:r>
              <a:rPr lang="en-US" sz="2200" dirty="0"/>
              <a:t>loans to the government and making payments for items of </a:t>
            </a:r>
            <a:r>
              <a:rPr lang="en-US" sz="2200" dirty="0" smtClean="0"/>
              <a:t>government expenditure </a:t>
            </a:r>
            <a:r>
              <a:rPr lang="en-US" sz="2200" dirty="0"/>
              <a:t>(see Chapter 16). </a:t>
            </a:r>
            <a:endParaRPr lang="en-US" sz="2200" dirty="0" smtClean="0"/>
          </a:p>
          <a:p>
            <a:pPr marL="346075" indent="-346075">
              <a:buClr>
                <a:srgbClr val="00B050"/>
              </a:buClr>
              <a:buFont typeface="Arial" panose="020B0604020202020204" pitchFamily="34" charset="0"/>
              <a:buChar char="•"/>
            </a:pPr>
            <a:r>
              <a:rPr lang="en-US" sz="2200" dirty="0" smtClean="0"/>
              <a:t>The </a:t>
            </a:r>
            <a:r>
              <a:rPr lang="en-US" sz="2200" dirty="0"/>
              <a:t>central bank also manages public-sector </a:t>
            </a:r>
            <a:r>
              <a:rPr lang="en-US" sz="2200" dirty="0" smtClean="0"/>
              <a:t>debt and </a:t>
            </a:r>
            <a:r>
              <a:rPr lang="en-US" sz="2200" dirty="0"/>
              <a:t>represents the government in the international financial markets, such </a:t>
            </a:r>
            <a:r>
              <a:rPr lang="en-US" sz="2200" dirty="0" smtClean="0"/>
              <a:t>as foreign </a:t>
            </a:r>
            <a:r>
              <a:rPr lang="en-US" sz="2200" dirty="0"/>
              <a:t>exchange. </a:t>
            </a:r>
            <a:r>
              <a:rPr lang="en-US" sz="2200" dirty="0" smtClean="0"/>
              <a:t>This is </a:t>
            </a:r>
            <a:r>
              <a:rPr lang="en-US" sz="2200" dirty="0"/>
              <a:t>an </a:t>
            </a:r>
            <a:r>
              <a:rPr lang="en-US" sz="2200" dirty="0" smtClean="0"/>
              <a:t>important </a:t>
            </a:r>
            <a:r>
              <a:rPr lang="en-US" sz="2200" dirty="0"/>
              <a:t>function of central banks </a:t>
            </a:r>
            <a:r>
              <a:rPr lang="en-US" sz="2200" dirty="0" smtClean="0"/>
              <a:t>because such </a:t>
            </a:r>
            <a:r>
              <a:rPr lang="en-US" sz="2200" dirty="0"/>
              <a:t>intervention can help to </a:t>
            </a:r>
            <a:r>
              <a:rPr lang="en-US" sz="2200" dirty="0" err="1"/>
              <a:t>stabilise</a:t>
            </a:r>
            <a:r>
              <a:rPr lang="en-US" sz="2200" dirty="0"/>
              <a:t> the external value of a nation's currency (</a:t>
            </a:r>
            <a:r>
              <a:rPr lang="en-US" sz="2200" dirty="0" smtClean="0"/>
              <a:t>see Chapter </a:t>
            </a:r>
            <a:r>
              <a:rPr lang="en-US" sz="2200" dirty="0"/>
              <a:t>24).</a:t>
            </a:r>
            <a:endParaRPr lang="en-US" sz="220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a:t>
            </a:r>
            <a:r>
              <a:rPr lang="en-US" sz="3600" dirty="0"/>
              <a:t>-  </a:t>
            </a:r>
            <a:r>
              <a:rPr lang="en-US" sz="3600" dirty="0" smtClean="0"/>
              <a:t>The Functions of Central banks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64</a:t>
            </a:r>
            <a:endParaRPr lang="en-GB" sz="1800" b="1" dirty="0">
              <a:latin typeface="Arial" panose="020B0604020202020204" pitchFamily="34" charset="0"/>
              <a:cs typeface="Arial" panose="020B0604020202020204" pitchFamily="34" charset="0"/>
            </a:endParaRPr>
          </a:p>
        </p:txBody>
      </p:sp>
      <p:pic>
        <p:nvPicPr>
          <p:cNvPr id="6" name="Picture 4" descr="Image result for purpose of bank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257"/>
          <a:stretch/>
        </p:blipFill>
        <p:spPr bwMode="auto">
          <a:xfrm>
            <a:off x="7061130" y="2564904"/>
            <a:ext cx="1729880" cy="11911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bank queues"/>
          <p:cNvPicPr>
            <a:picLocks noChangeAspect="1" noChangeArrowheads="1"/>
          </p:cNvPicPr>
          <p:nvPr/>
        </p:nvPicPr>
        <p:blipFill rotWithShape="1">
          <a:blip r:embed="rId4">
            <a:extLst>
              <a:ext uri="{28A0092B-C50C-407E-A947-70E740481C1C}">
                <a14:useLocalDpi xmlns:a14="http://schemas.microsoft.com/office/drawing/2010/main" val="0"/>
              </a:ext>
            </a:extLst>
          </a:blip>
          <a:srcRect l="29613"/>
          <a:stretch/>
        </p:blipFill>
        <p:spPr bwMode="auto">
          <a:xfrm>
            <a:off x="7061129" y="3898226"/>
            <a:ext cx="1729881" cy="1501921"/>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Image result for government ban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5865" y="1100771"/>
            <a:ext cx="1745144" cy="130885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fort knox"/>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674" t="9411" r="3403" b="10790"/>
          <a:stretch/>
        </p:blipFill>
        <p:spPr bwMode="auto">
          <a:xfrm>
            <a:off x="7061128" y="5520178"/>
            <a:ext cx="1715713" cy="1105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063122"/>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7304620" cy="5586145"/>
          </a:xfrm>
          <a:prstGeom prst="rect">
            <a:avLst/>
          </a:prstGeom>
        </p:spPr>
        <p:txBody>
          <a:bodyPr wrap="square">
            <a:spAutoFit/>
          </a:bodyPr>
          <a:lstStyle/>
          <a:p>
            <a:pPr marL="346075" indent="-346075">
              <a:buClr>
                <a:srgbClr val="00B050"/>
              </a:buClr>
              <a:buFont typeface="Arial" panose="020B0604020202020204" pitchFamily="34" charset="0"/>
              <a:buChar char="•"/>
            </a:pPr>
            <a:r>
              <a:rPr lang="en-US" sz="2100" b="1" dirty="0">
                <a:solidFill>
                  <a:srgbClr val="FF0000"/>
                </a:solidFill>
              </a:rPr>
              <a:t>The </a:t>
            </a:r>
            <a:r>
              <a:rPr lang="en-US" sz="2100" b="1" dirty="0" smtClean="0">
                <a:solidFill>
                  <a:srgbClr val="FF0000"/>
                </a:solidFill>
              </a:rPr>
              <a:t>Bankers</a:t>
            </a:r>
            <a:r>
              <a:rPr lang="en-US" sz="2100" b="1" dirty="0">
                <a:solidFill>
                  <a:srgbClr val="FF0000"/>
                </a:solidFill>
              </a:rPr>
              <a:t>' </a:t>
            </a:r>
            <a:r>
              <a:rPr lang="en-US" sz="2100" b="1" dirty="0" smtClean="0">
                <a:solidFill>
                  <a:srgbClr val="FF0000"/>
                </a:solidFill>
              </a:rPr>
              <a:t>Bank </a:t>
            </a:r>
            <a:r>
              <a:rPr lang="en-US" sz="2100" dirty="0" smtClean="0"/>
              <a:t>- </a:t>
            </a:r>
            <a:r>
              <a:rPr lang="en-US" sz="2100" dirty="0"/>
              <a:t>The central bank acts as the bank for other banks in </a:t>
            </a:r>
            <a:r>
              <a:rPr lang="en-US" sz="2100" dirty="0" smtClean="0"/>
              <a:t>the country</a:t>
            </a:r>
            <a:r>
              <a:rPr lang="en-US" sz="2100" dirty="0"/>
              <a:t>. This function includes overseeing the cash reserves of commercial </a:t>
            </a:r>
            <a:r>
              <a:rPr lang="en-US" sz="2100" dirty="0" smtClean="0"/>
              <a:t>banks. This </a:t>
            </a:r>
            <a:r>
              <a:rPr lang="en-US" sz="2100" dirty="0"/>
              <a:t>means that all banks in the country must have their accounts with the </a:t>
            </a:r>
            <a:r>
              <a:rPr lang="en-US" sz="2100" dirty="0" smtClean="0"/>
              <a:t>central bank</a:t>
            </a:r>
            <a:r>
              <a:rPr lang="en-US" sz="2100" dirty="0"/>
              <a:t>, enabling the central bank easily to manage the claims made by banks </a:t>
            </a:r>
            <a:r>
              <a:rPr lang="en-US" sz="2100" dirty="0" smtClean="0"/>
              <a:t>against each </a:t>
            </a:r>
            <a:r>
              <a:rPr lang="en-US" sz="2100" dirty="0"/>
              <a:t>other. </a:t>
            </a:r>
            <a:r>
              <a:rPr lang="en-US" sz="2100" dirty="0" smtClean="0"/>
              <a:t>E.g., </a:t>
            </a:r>
            <a:r>
              <a:rPr lang="en-US" sz="2100" dirty="0"/>
              <a:t>payment made by a Citibank customer writing a </a:t>
            </a:r>
            <a:r>
              <a:rPr lang="en-US" sz="2100" dirty="0" smtClean="0"/>
              <a:t>cheque to </a:t>
            </a:r>
            <a:r>
              <a:rPr lang="en-US" sz="2100" dirty="0"/>
              <a:t>another customer with an HSBC account goes through the central </a:t>
            </a:r>
            <a:r>
              <a:rPr lang="en-US" sz="2100" dirty="0" smtClean="0"/>
              <a:t>bank's clearing </a:t>
            </a:r>
            <a:r>
              <a:rPr lang="en-US" sz="2100" dirty="0"/>
              <a:t>system - the </a:t>
            </a:r>
            <a:r>
              <a:rPr lang="en-US" sz="2100" dirty="0" smtClean="0"/>
              <a:t>central </a:t>
            </a:r>
            <a:r>
              <a:rPr lang="en-US" sz="2100" dirty="0"/>
              <a:t>bank debits the account of the </a:t>
            </a:r>
            <a:r>
              <a:rPr lang="en-US" sz="2100" dirty="0" smtClean="0"/>
              <a:t>Citibank customer and </a:t>
            </a:r>
            <a:r>
              <a:rPr lang="en-US" sz="2100" dirty="0"/>
              <a:t>credits the account of the HSBC </a:t>
            </a:r>
            <a:r>
              <a:rPr lang="en-US" sz="2100" dirty="0" smtClean="0"/>
              <a:t>customer.</a:t>
            </a:r>
          </a:p>
          <a:p>
            <a:pPr marL="346075" indent="-346075">
              <a:buClr>
                <a:srgbClr val="00B050"/>
              </a:buClr>
              <a:buFont typeface="Arial" panose="020B0604020202020204" pitchFamily="34" charset="0"/>
              <a:buChar char="•"/>
            </a:pPr>
            <a:r>
              <a:rPr lang="en-US" sz="2100" dirty="0" smtClean="0"/>
              <a:t>This </a:t>
            </a:r>
            <a:r>
              <a:rPr lang="en-US" sz="2100" dirty="0"/>
              <a:t>cheque clearing function </a:t>
            </a:r>
            <a:r>
              <a:rPr lang="en-US" sz="2100" dirty="0" smtClean="0"/>
              <a:t>of the </a:t>
            </a:r>
            <a:r>
              <a:rPr lang="en-US" sz="2100" dirty="0"/>
              <a:t>central bank reduces the need for cash withdrawals, thus enabling </a:t>
            </a:r>
            <a:r>
              <a:rPr lang="en-US" sz="2100" dirty="0" smtClean="0"/>
              <a:t>commercial banks </a:t>
            </a:r>
            <a:r>
              <a:rPr lang="en-US" sz="2100" dirty="0"/>
              <a:t>to function more efficiently. </a:t>
            </a:r>
            <a:r>
              <a:rPr lang="en-US" sz="2100" dirty="0" smtClean="0"/>
              <a:t>Also </a:t>
            </a:r>
            <a:r>
              <a:rPr lang="en-US" sz="2100" dirty="0"/>
              <a:t>it also allows the central bank </a:t>
            </a:r>
            <a:r>
              <a:rPr lang="en-US" sz="2100" dirty="0" smtClean="0"/>
              <a:t>to have </a:t>
            </a:r>
            <a:r>
              <a:rPr lang="en-US" sz="2100" dirty="0"/>
              <a:t>a better overview of the liquidity position (the ability to convert assets </a:t>
            </a:r>
            <a:r>
              <a:rPr lang="en-US" sz="2100" dirty="0" smtClean="0"/>
              <a:t>into cash</a:t>
            </a:r>
            <a:r>
              <a:rPr lang="en-US" sz="2100" dirty="0"/>
              <a:t>) of the </a:t>
            </a:r>
            <a:r>
              <a:rPr lang="en-US" sz="2100" dirty="0" smtClean="0"/>
              <a:t>country's </a:t>
            </a:r>
            <a:r>
              <a:rPr lang="en-US" sz="2100" dirty="0"/>
              <a:t>commercial banks</a:t>
            </a:r>
            <a:r>
              <a:rPr lang="en-US" sz="2100" dirty="0" smtClean="0"/>
              <a:t>.</a:t>
            </a:r>
            <a:endParaRPr lang="en-US" sz="2100" dirty="0"/>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a:t>
            </a:r>
            <a:r>
              <a:rPr lang="en-US" sz="3600" dirty="0"/>
              <a:t>-  </a:t>
            </a:r>
            <a:r>
              <a:rPr lang="en-US" sz="3600" dirty="0" smtClean="0"/>
              <a:t>The Functions of Central banks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64</a:t>
            </a:r>
            <a:endParaRPr lang="en-GB" sz="1800" b="1" dirty="0">
              <a:latin typeface="Arial" panose="020B0604020202020204" pitchFamily="34" charset="0"/>
              <a:cs typeface="Arial" panose="020B0604020202020204" pitchFamily="34" charset="0"/>
            </a:endParaRPr>
          </a:p>
        </p:txBody>
      </p:sp>
      <p:pic>
        <p:nvPicPr>
          <p:cNvPr id="6146" name="Picture 2" descr="Image result for citibank"/>
          <p:cNvPicPr>
            <a:picLocks noChangeAspect="1" noChangeArrowheads="1"/>
          </p:cNvPicPr>
          <p:nvPr/>
        </p:nvPicPr>
        <p:blipFill rotWithShape="1">
          <a:blip r:embed="rId3">
            <a:extLst>
              <a:ext uri="{28A0092B-C50C-407E-A947-70E740481C1C}">
                <a14:useLocalDpi xmlns:a14="http://schemas.microsoft.com/office/drawing/2010/main" val="0"/>
              </a:ext>
            </a:extLst>
          </a:blip>
          <a:srcRect t="16546" b="17935"/>
          <a:stretch/>
        </p:blipFill>
        <p:spPr bwMode="auto">
          <a:xfrm>
            <a:off x="7556140" y="1124743"/>
            <a:ext cx="1264332" cy="828379"/>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qnb egyp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140" y="2149833"/>
            <a:ext cx="1264332" cy="487079"/>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hsbc"/>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80" r="13308"/>
          <a:stretch/>
        </p:blipFill>
        <p:spPr bwMode="auto">
          <a:xfrm>
            <a:off x="7556140" y="2861551"/>
            <a:ext cx="1237362" cy="927489"/>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Image result for barclay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69" t="4876" r="4118" b="9983"/>
          <a:stretch/>
        </p:blipFill>
        <p:spPr bwMode="auto">
          <a:xfrm>
            <a:off x="7556140" y="3964458"/>
            <a:ext cx="1264332" cy="544662"/>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Image result for egypt bank logo"/>
          <p:cNvPicPr>
            <a:picLocks noChangeAspect="1" noChangeArrowheads="1"/>
          </p:cNvPicPr>
          <p:nvPr/>
        </p:nvPicPr>
        <p:blipFill rotWithShape="1">
          <a:blip r:embed="rId7">
            <a:extLst>
              <a:ext uri="{28A0092B-C50C-407E-A947-70E740481C1C}">
                <a14:useLocalDpi xmlns:a14="http://schemas.microsoft.com/office/drawing/2010/main" val="0"/>
              </a:ext>
            </a:extLst>
          </a:blip>
          <a:srcRect l="3249" t="13744" r="4081" b="7891"/>
          <a:stretch/>
        </p:blipFill>
        <p:spPr bwMode="auto">
          <a:xfrm>
            <a:off x="7556140" y="4735586"/>
            <a:ext cx="1264332" cy="565622"/>
          </a:xfrm>
          <a:prstGeom prst="rect">
            <a:avLst/>
          </a:prstGeom>
          <a:noFill/>
          <a:extLst>
            <a:ext uri="{909E8E84-426E-40DD-AFC4-6F175D3DCCD1}">
              <a14:hiddenFill xmlns:a14="http://schemas.microsoft.com/office/drawing/2010/main">
                <a:solidFill>
                  <a:srgbClr val="FFFFFF"/>
                </a:solidFill>
              </a14:hiddenFill>
            </a:ext>
          </a:extLst>
        </p:spPr>
      </p:pic>
      <p:pic>
        <p:nvPicPr>
          <p:cNvPr id="6156" name="Picture 12" descr="Image result for egypt bank log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140" y="5486071"/>
            <a:ext cx="1264332" cy="1111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9719565"/>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7128792" cy="5724644"/>
          </a:xfrm>
          <a:prstGeom prst="rect">
            <a:avLst/>
          </a:prstGeom>
        </p:spPr>
        <p:txBody>
          <a:bodyPr wrap="square">
            <a:spAutoFit/>
          </a:bodyPr>
          <a:lstStyle/>
          <a:p>
            <a:pPr marL="346075" indent="-346075">
              <a:buClr>
                <a:srgbClr val="00B050"/>
              </a:buClr>
              <a:buFont typeface="Arial" panose="020B0604020202020204" pitchFamily="34" charset="0"/>
              <a:buChar char="•"/>
            </a:pPr>
            <a:r>
              <a:rPr lang="en-US" sz="2440" b="1" dirty="0" smtClean="0">
                <a:solidFill>
                  <a:srgbClr val="FF0000"/>
                </a:solidFill>
              </a:rPr>
              <a:t>The </a:t>
            </a:r>
            <a:r>
              <a:rPr lang="en-US" sz="2440" b="1" dirty="0">
                <a:solidFill>
                  <a:srgbClr val="FF0000"/>
                </a:solidFill>
              </a:rPr>
              <a:t>lender of last resort</a:t>
            </a:r>
            <a:r>
              <a:rPr lang="en-US" sz="2440" dirty="0">
                <a:solidFill>
                  <a:srgbClr val="FF0000"/>
                </a:solidFill>
              </a:rPr>
              <a:t> </a:t>
            </a:r>
            <a:r>
              <a:rPr lang="en-US" sz="2440" dirty="0"/>
              <a:t>- </a:t>
            </a:r>
            <a:r>
              <a:rPr lang="en-US" sz="2440" dirty="0" smtClean="0"/>
              <a:t>Given </a:t>
            </a:r>
            <a:r>
              <a:rPr lang="en-US" sz="2440" dirty="0"/>
              <a:t>that the authorities require all </a:t>
            </a:r>
            <a:r>
              <a:rPr lang="en-US" sz="2440" dirty="0" smtClean="0"/>
              <a:t>commercial banks </a:t>
            </a:r>
            <a:r>
              <a:rPr lang="en-US" sz="2440" dirty="0"/>
              <a:t>to keep a certain </a:t>
            </a:r>
            <a:r>
              <a:rPr lang="en-US" sz="2440" dirty="0" smtClean="0"/>
              <a:t>percentage </a:t>
            </a:r>
            <a:r>
              <a:rPr lang="en-US" sz="2440" dirty="0"/>
              <a:t>of their cash balances as deposits with </a:t>
            </a:r>
            <a:r>
              <a:rPr lang="en-US" sz="2440" dirty="0" smtClean="0"/>
              <a:t>the central </a:t>
            </a:r>
            <a:r>
              <a:rPr lang="en-US" sz="2440" dirty="0"/>
              <a:t>bank, these cash reserves can be used by the country's banking </a:t>
            </a:r>
            <a:r>
              <a:rPr lang="en-US" sz="2440" dirty="0" smtClean="0"/>
              <a:t>system during </a:t>
            </a:r>
            <a:r>
              <a:rPr lang="en-US" sz="2440" dirty="0"/>
              <a:t>financial emergencies. This function helps to build public confidence </a:t>
            </a:r>
            <a:r>
              <a:rPr lang="en-US" sz="2440" dirty="0" smtClean="0"/>
              <a:t>in the country's </a:t>
            </a:r>
            <a:r>
              <a:rPr lang="en-US" sz="2440" dirty="0"/>
              <a:t>banking system. </a:t>
            </a:r>
            <a:endParaRPr lang="en-US" sz="2440" dirty="0" smtClean="0"/>
          </a:p>
          <a:p>
            <a:pPr marL="346075" indent="-346075">
              <a:buClr>
                <a:srgbClr val="00B050"/>
              </a:buClr>
              <a:buFont typeface="Arial" panose="020B0604020202020204" pitchFamily="34" charset="0"/>
              <a:buChar char="•"/>
            </a:pPr>
            <a:r>
              <a:rPr lang="en-US" sz="2440" dirty="0" smtClean="0"/>
              <a:t>E.g., if a </a:t>
            </a:r>
            <a:r>
              <a:rPr lang="en-US" sz="2440" dirty="0"/>
              <a:t>certain commercial bank </a:t>
            </a:r>
            <a:r>
              <a:rPr lang="en-US" sz="2440" dirty="0" smtClean="0"/>
              <a:t>faces temporary </a:t>
            </a:r>
            <a:r>
              <a:rPr lang="en-US" sz="2440" dirty="0"/>
              <a:t>financial difficulties, it can, as a last resort, seek financial </a:t>
            </a:r>
            <a:r>
              <a:rPr lang="en-US" sz="2440" dirty="0" smtClean="0"/>
              <a:t>assistance from </a:t>
            </a:r>
            <a:r>
              <a:rPr lang="en-US" sz="2440" dirty="0"/>
              <a:t>the central bank. This helps to ensure the bank does </a:t>
            </a:r>
            <a:r>
              <a:rPr lang="en-US" sz="2440" dirty="0" smtClean="0"/>
              <a:t>not collapse, protects jobs </a:t>
            </a:r>
            <a:r>
              <a:rPr lang="en-US" sz="2440" dirty="0"/>
              <a:t>and thus safeguards the nation's banking system and economic welfare.</a:t>
            </a:r>
            <a:endParaRPr lang="en-US" sz="244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a:t>
            </a:r>
            <a:r>
              <a:rPr lang="en-US" sz="3600" dirty="0"/>
              <a:t>-  </a:t>
            </a:r>
            <a:r>
              <a:rPr lang="en-US" sz="3600" dirty="0" smtClean="0"/>
              <a:t>The Functions of Central banks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64</a:t>
            </a:r>
            <a:endParaRPr lang="en-GB" sz="1800" b="1" dirty="0">
              <a:latin typeface="Arial" panose="020B0604020202020204" pitchFamily="34" charset="0"/>
              <a:cs typeface="Arial" panose="020B0604020202020204" pitchFamily="34" charset="0"/>
            </a:endParaRPr>
          </a:p>
        </p:txBody>
      </p:sp>
      <p:pic>
        <p:nvPicPr>
          <p:cNvPr id="5" name="Picture 2" descr="Image result for citibank"/>
          <p:cNvPicPr>
            <a:picLocks noChangeAspect="1" noChangeArrowheads="1"/>
          </p:cNvPicPr>
          <p:nvPr/>
        </p:nvPicPr>
        <p:blipFill rotWithShape="1">
          <a:blip r:embed="rId3">
            <a:extLst>
              <a:ext uri="{28A0092B-C50C-407E-A947-70E740481C1C}">
                <a14:useLocalDpi xmlns:a14="http://schemas.microsoft.com/office/drawing/2010/main" val="0"/>
              </a:ext>
            </a:extLst>
          </a:blip>
          <a:srcRect t="16546" b="17935"/>
          <a:stretch/>
        </p:blipFill>
        <p:spPr bwMode="auto">
          <a:xfrm>
            <a:off x="7556140" y="1124743"/>
            <a:ext cx="1264332" cy="8283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Image result for qnb egyp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140" y="2149833"/>
            <a:ext cx="1264332" cy="4870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hsbc"/>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880" r="13308"/>
          <a:stretch/>
        </p:blipFill>
        <p:spPr bwMode="auto">
          <a:xfrm>
            <a:off x="7556140" y="2861551"/>
            <a:ext cx="1237362" cy="92748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barclays"/>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169" t="4876" r="4118" b="9983"/>
          <a:stretch/>
        </p:blipFill>
        <p:spPr bwMode="auto">
          <a:xfrm>
            <a:off x="7556140" y="3964458"/>
            <a:ext cx="1264332" cy="54466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e result for egypt bank logo"/>
          <p:cNvPicPr>
            <a:picLocks noChangeAspect="1" noChangeArrowheads="1"/>
          </p:cNvPicPr>
          <p:nvPr/>
        </p:nvPicPr>
        <p:blipFill rotWithShape="1">
          <a:blip r:embed="rId7">
            <a:extLst>
              <a:ext uri="{28A0092B-C50C-407E-A947-70E740481C1C}">
                <a14:useLocalDpi xmlns:a14="http://schemas.microsoft.com/office/drawing/2010/main" val="0"/>
              </a:ext>
            </a:extLst>
          </a:blip>
          <a:srcRect l="3249" t="13744" r="4081" b="7891"/>
          <a:stretch/>
        </p:blipFill>
        <p:spPr bwMode="auto">
          <a:xfrm>
            <a:off x="7556140" y="4735586"/>
            <a:ext cx="1264332" cy="5656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Image result for egypt bank log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6140" y="5486071"/>
            <a:ext cx="1264332" cy="11112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321624"/>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16895"/>
          </a:xfrm>
          <a:prstGeom prst="rect">
            <a:avLst/>
          </a:prstGeom>
        </p:spPr>
        <p:txBody>
          <a:bodyPr wrap="square">
            <a:spAutoFit/>
          </a:bodyPr>
          <a:lstStyle/>
          <a:p>
            <a:pPr marL="346075" indent="-346075">
              <a:buClr>
                <a:srgbClr val="00B050"/>
              </a:buClr>
              <a:buFont typeface="Arial" panose="020B0604020202020204" pitchFamily="34" charset="0"/>
              <a:buChar char="•"/>
            </a:pPr>
            <a:r>
              <a:rPr lang="en-US" sz="2350" dirty="0"/>
              <a:t>A </a:t>
            </a:r>
            <a:r>
              <a:rPr lang="en-US" sz="2350" b="1" dirty="0" smtClean="0">
                <a:solidFill>
                  <a:srgbClr val="FF0000"/>
                </a:solidFill>
              </a:rPr>
              <a:t>bailout</a:t>
            </a:r>
            <a:r>
              <a:rPr lang="en-US" sz="2350" dirty="0" smtClean="0"/>
              <a:t> </a:t>
            </a:r>
            <a:r>
              <a:rPr lang="en-US" sz="2350" dirty="0"/>
              <a:t>refers to a loan or financial assistance provided to a company (or country) </a:t>
            </a:r>
            <a:r>
              <a:rPr lang="en-US" sz="2350" dirty="0" smtClean="0"/>
              <a:t>which faces major financial difficulties or the threat of bankruptcy</a:t>
            </a:r>
            <a:r>
              <a:rPr lang="en-US" sz="2350" dirty="0"/>
              <a:t>. </a:t>
            </a:r>
            <a:r>
              <a:rPr lang="en-US" sz="2350" dirty="0" smtClean="0"/>
              <a:t>The global financial crises of 1997 and 2008 caused the collapse of hundreds of banks all over the world, over a number of </a:t>
            </a:r>
            <a:r>
              <a:rPr lang="en-US" sz="2350" dirty="0"/>
              <a:t>years. </a:t>
            </a:r>
            <a:r>
              <a:rPr lang="en-US" sz="2350" dirty="0" smtClean="0"/>
              <a:t>The financial bailout of many banks by central banks was seen as a necessity to prevent huge job losses and socio-economic failures on a mass scale</a:t>
            </a:r>
            <a:r>
              <a:rPr lang="en-US" sz="2350" dirty="0"/>
              <a:t>.</a:t>
            </a:r>
          </a:p>
          <a:p>
            <a:pPr marL="346075" indent="-346075">
              <a:buClr>
                <a:srgbClr val="00B050"/>
              </a:buClr>
              <a:buFont typeface="Arial" panose="020B0604020202020204" pitchFamily="34" charset="0"/>
              <a:buChar char="•"/>
            </a:pPr>
            <a:r>
              <a:rPr lang="en-US" sz="2350" dirty="0" smtClean="0"/>
              <a:t>Central banks can bailout banks through various means, such as providing subsidies or </a:t>
            </a:r>
            <a:r>
              <a:rPr lang="en-US" sz="2350" dirty="0"/>
              <a:t>low-interest loans to commercial banks in need of liquidity (cash assets). Bailouts </a:t>
            </a:r>
            <a:r>
              <a:rPr lang="en-US" sz="2350" dirty="0" smtClean="0"/>
              <a:t>in Indonesia (1997) and Cyprus(2012) proved to be the most expensive in economic history, with the latter country spending $10bn bailing out its banks – this represents a huge 56% of Cyprus's $18bn GDP (see Figure 6.1</a:t>
            </a:r>
            <a:r>
              <a:rPr lang="en-US" sz="2350" dirty="0"/>
              <a:t>).</a:t>
            </a:r>
            <a:endParaRPr lang="en-US" sz="235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000" dirty="0" smtClean="0"/>
              <a:t>3.1 - Central banks – Case Study – Bank Bailouts</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65</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0822370"/>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3528" y="4768840"/>
            <a:ext cx="8568952" cy="1862048"/>
          </a:xfrm>
          <a:prstGeom prst="rect">
            <a:avLst/>
          </a:prstGeom>
        </p:spPr>
        <p:txBody>
          <a:bodyPr wrap="square">
            <a:spAutoFit/>
          </a:bodyPr>
          <a:lstStyle/>
          <a:p>
            <a:pPr>
              <a:buClr>
                <a:srgbClr val="00B050"/>
              </a:buClr>
            </a:pPr>
            <a:r>
              <a:rPr lang="en-US" sz="2300" b="1" dirty="0">
                <a:solidFill>
                  <a:srgbClr val="FF0000"/>
                </a:solidFill>
              </a:rPr>
              <a:t>Activity</a:t>
            </a:r>
          </a:p>
          <a:p>
            <a:pPr marL="457200" indent="-457200">
              <a:buClr>
                <a:srgbClr val="00B050"/>
              </a:buClr>
              <a:buFont typeface="+mj-lt"/>
              <a:buAutoNum type="arabicPeriod"/>
            </a:pPr>
            <a:r>
              <a:rPr lang="en-US" sz="2300" dirty="0" smtClean="0">
                <a:solidFill>
                  <a:srgbClr val="FF0000"/>
                </a:solidFill>
              </a:rPr>
              <a:t>Discuss as a group the reasons for and against central banks bailing out commercial banks facing a financial emergency</a:t>
            </a:r>
            <a:r>
              <a:rPr lang="en-US" sz="2300" dirty="0">
                <a:solidFill>
                  <a:srgbClr val="FF0000"/>
                </a:solidFill>
              </a:rPr>
              <a:t>.</a:t>
            </a:r>
          </a:p>
          <a:p>
            <a:pPr marL="457200" indent="-457200">
              <a:buClr>
                <a:srgbClr val="00B050"/>
              </a:buClr>
              <a:buFont typeface="+mj-lt"/>
              <a:buAutoNum type="arabicPeriod"/>
            </a:pPr>
            <a:r>
              <a:rPr lang="en-US" sz="2300" dirty="0" smtClean="0">
                <a:solidFill>
                  <a:srgbClr val="FF0000"/>
                </a:solidFill>
              </a:rPr>
              <a:t>Produce A3 coloured posters of the arguments (for and against) and use these as classroom </a:t>
            </a:r>
            <a:r>
              <a:rPr lang="en-US" sz="2300" dirty="0">
                <a:solidFill>
                  <a:srgbClr val="FF0000"/>
                </a:solidFill>
              </a:rPr>
              <a:t>displays.</a:t>
            </a:r>
          </a:p>
        </p:txBody>
      </p:sp>
      <p:sp>
        <p:nvSpPr>
          <p:cNvPr id="8" name="Title 2"/>
          <p:cNvSpPr>
            <a:spLocks noGrp="1"/>
          </p:cNvSpPr>
          <p:nvPr>
            <p:ph type="title"/>
          </p:nvPr>
        </p:nvSpPr>
        <p:spPr>
          <a:xfrm>
            <a:off x="35496" y="44624"/>
            <a:ext cx="7776864" cy="548680"/>
          </a:xfrm>
        </p:spPr>
        <p:txBody>
          <a:bodyPr>
            <a:noAutofit/>
          </a:bodyPr>
          <a:lstStyle/>
          <a:p>
            <a:r>
              <a:rPr lang="en-US" sz="3000" dirty="0" smtClean="0"/>
              <a:t>3.1 - Central banks – Case Study – Bank Bailouts</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65</a:t>
            </a:r>
            <a:endParaRPr lang="en-GB" sz="180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8969" t="26375" r="19561" b="11610"/>
          <a:stretch/>
        </p:blipFill>
        <p:spPr>
          <a:xfrm>
            <a:off x="2011524" y="1124744"/>
            <a:ext cx="5584812" cy="3783259"/>
          </a:xfrm>
          <a:prstGeom prst="rect">
            <a:avLst/>
          </a:prstGeom>
        </p:spPr>
      </p:pic>
    </p:spTree>
    <p:extLst>
      <p:ext uri="{BB962C8B-B14F-4D97-AF65-F5344CB8AC3E}">
        <p14:creationId xmlns:p14="http://schemas.microsoft.com/office/powerpoint/2010/main" val="1553490300"/>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Exam Assessment</a:t>
            </a:r>
            <a:endParaRPr lang="en-GB" sz="4000" dirty="0"/>
          </a:p>
        </p:txBody>
      </p:sp>
      <p:sp>
        <p:nvSpPr>
          <p:cNvPr id="3" name="Rectangle 2"/>
          <p:cNvSpPr/>
          <p:nvPr/>
        </p:nvSpPr>
        <p:spPr>
          <a:xfrm>
            <a:off x="251520" y="1052736"/>
            <a:ext cx="8568952" cy="5693866"/>
          </a:xfrm>
          <a:prstGeom prst="rect">
            <a:avLst/>
          </a:prstGeom>
        </p:spPr>
        <p:txBody>
          <a:bodyPr wrap="square">
            <a:spAutoFit/>
          </a:bodyPr>
          <a:lstStyle/>
          <a:p>
            <a:pPr>
              <a:buClr>
                <a:srgbClr val="00B050"/>
              </a:buClr>
            </a:pPr>
            <a:r>
              <a:rPr lang="en-US" sz="2600" dirty="0"/>
              <a:t>The assessment has two </a:t>
            </a:r>
            <a:r>
              <a:rPr lang="en-US" sz="2600" dirty="0" smtClean="0"/>
              <a:t>components:</a:t>
            </a:r>
          </a:p>
          <a:p>
            <a:pPr marL="457200" indent="-457200">
              <a:buClr>
                <a:srgbClr val="00B050"/>
              </a:buClr>
              <a:buFont typeface="Wingdings 3" panose="05040102010807070707" pitchFamily="18" charset="2"/>
              <a:buChar char=""/>
            </a:pPr>
            <a:r>
              <a:rPr lang="en-US" sz="2600" dirty="0" smtClean="0"/>
              <a:t>Paper </a:t>
            </a:r>
            <a:r>
              <a:rPr lang="en-US" sz="2600" dirty="0"/>
              <a:t>1: Multiple choice and Paper 2: Structured questions. </a:t>
            </a:r>
            <a:r>
              <a:rPr lang="en-US" sz="2600" dirty="0" smtClean="0"/>
              <a:t>Candidates </a:t>
            </a:r>
            <a:r>
              <a:rPr lang="en-US" sz="2600" dirty="0"/>
              <a:t>must take both </a:t>
            </a:r>
            <a:r>
              <a:rPr lang="en-US" sz="2600" dirty="0" smtClean="0"/>
              <a:t>papers.</a:t>
            </a:r>
          </a:p>
          <a:p>
            <a:pPr marL="457200" indent="-457200">
              <a:buClr>
                <a:srgbClr val="00B050"/>
              </a:buClr>
              <a:buFont typeface="Wingdings 3" panose="05040102010807070707" pitchFamily="18" charset="2"/>
              <a:buChar char=""/>
            </a:pPr>
            <a:r>
              <a:rPr lang="en-US" sz="2600" dirty="0" smtClean="0"/>
              <a:t>Candidates </a:t>
            </a:r>
            <a:r>
              <a:rPr lang="en-US" sz="2600" dirty="0"/>
              <a:t>receive grades from A* to G.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1</a:t>
            </a:r>
            <a:r>
              <a:rPr lang="en-US" sz="2600" dirty="0"/>
              <a:t> </a:t>
            </a:r>
            <a:r>
              <a:rPr lang="en-US" sz="2600" dirty="0" smtClean="0"/>
              <a:t>- Multiple </a:t>
            </a:r>
            <a:r>
              <a:rPr lang="en-US" sz="2600" dirty="0"/>
              <a:t>choice 45 minutes </a:t>
            </a:r>
            <a:r>
              <a:rPr lang="en-US" sz="2600" dirty="0" smtClean="0"/>
              <a:t/>
            </a:r>
            <a:br>
              <a:rPr lang="en-US" sz="2600" dirty="0" smtClean="0"/>
            </a:br>
            <a:r>
              <a:rPr lang="en-US" sz="2600" dirty="0" smtClean="0"/>
              <a:t>Candidates </a:t>
            </a:r>
            <a:r>
              <a:rPr lang="en-US" sz="2600" dirty="0"/>
              <a:t>answer 30 multiple choice questions. Weighted at 30% of total available marks.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2</a:t>
            </a:r>
            <a:r>
              <a:rPr lang="en-US" sz="2600" dirty="0"/>
              <a:t> </a:t>
            </a:r>
            <a:r>
              <a:rPr lang="en-US" sz="2600" dirty="0" smtClean="0"/>
              <a:t>- Structured </a:t>
            </a:r>
            <a:r>
              <a:rPr lang="en-US" sz="2600" dirty="0"/>
              <a:t>questions 2 hours 15 </a:t>
            </a:r>
            <a:r>
              <a:rPr lang="en-US" sz="2600" dirty="0" smtClean="0"/>
              <a:t>minutes</a:t>
            </a:r>
            <a:br>
              <a:rPr lang="en-US" sz="2600" dirty="0" smtClean="0"/>
            </a:br>
            <a:r>
              <a:rPr lang="en-US" sz="2600" dirty="0" smtClean="0"/>
              <a:t>Candidates </a:t>
            </a:r>
            <a:r>
              <a:rPr lang="en-US" sz="2600" dirty="0"/>
              <a:t>answer </a:t>
            </a:r>
            <a:r>
              <a:rPr lang="en-US" sz="2600" b="1" dirty="0">
                <a:solidFill>
                  <a:srgbClr val="FF0000"/>
                </a:solidFill>
              </a:rPr>
              <a:t>one</a:t>
            </a:r>
            <a:r>
              <a:rPr lang="en-US" sz="2600" dirty="0"/>
              <a:t> compulsory question, which requires them to interpret and analyse previously unseen data relevant to a real economic situation, and </a:t>
            </a:r>
            <a:r>
              <a:rPr lang="en-US" sz="2600" b="1" dirty="0">
                <a:solidFill>
                  <a:srgbClr val="FF0000"/>
                </a:solidFill>
              </a:rPr>
              <a:t>three</a:t>
            </a:r>
            <a:r>
              <a:rPr lang="en-US" sz="2600" dirty="0">
                <a:solidFill>
                  <a:srgbClr val="FF0000"/>
                </a:solidFill>
              </a:rPr>
              <a:t> </a:t>
            </a:r>
            <a:r>
              <a:rPr lang="en-US" sz="2600" dirty="0"/>
              <a:t>optional questions from a choice of six. Weighted at 70% of total available marks.</a:t>
            </a:r>
            <a:endParaRPr lang="en-GB" sz="2600" dirty="0"/>
          </a:p>
        </p:txBody>
      </p:sp>
    </p:spTree>
    <p:extLst>
      <p:ext uri="{BB962C8B-B14F-4D97-AF65-F5344CB8AC3E}">
        <p14:creationId xmlns:p14="http://schemas.microsoft.com/office/powerpoint/2010/main" val="133374701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6192688" cy="5401479"/>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sz="2300" dirty="0"/>
              <a:t>A </a:t>
            </a:r>
            <a:r>
              <a:rPr lang="en-US" sz="2300" b="1" dirty="0">
                <a:solidFill>
                  <a:srgbClr val="FF0000"/>
                </a:solidFill>
              </a:rPr>
              <a:t>stock exchange </a:t>
            </a:r>
            <a:r>
              <a:rPr lang="en-US" sz="2300" dirty="0"/>
              <a:t>(also known as a </a:t>
            </a:r>
            <a:r>
              <a:rPr lang="en-US" sz="2300" b="1" dirty="0">
                <a:solidFill>
                  <a:srgbClr val="FF0000"/>
                </a:solidFill>
              </a:rPr>
              <a:t>bourse</a:t>
            </a:r>
            <a:r>
              <a:rPr lang="en-US" sz="2300" dirty="0"/>
              <a:t>) is an institutional marketplace </a:t>
            </a:r>
            <a:r>
              <a:rPr lang="en-US" sz="2300" dirty="0" smtClean="0"/>
              <a:t>for trading </a:t>
            </a:r>
            <a:r>
              <a:rPr lang="en-US" sz="2300" dirty="0"/>
              <a:t>the shares of public </a:t>
            </a:r>
            <a:r>
              <a:rPr lang="en-US" sz="2300" dirty="0" smtClean="0"/>
              <a:t>limited </a:t>
            </a:r>
            <a:r>
              <a:rPr lang="en-US" sz="2300" dirty="0"/>
              <a:t>companies (</a:t>
            </a:r>
            <a:r>
              <a:rPr lang="en-US" sz="2300" dirty="0" smtClean="0"/>
              <a:t>see </a:t>
            </a:r>
            <a:r>
              <a:rPr lang="en-US" sz="2300" dirty="0"/>
              <a:t>Chapter 10). </a:t>
            </a:r>
            <a:r>
              <a:rPr lang="en-US" sz="2300" dirty="0" smtClean="0"/>
              <a:t>It </a:t>
            </a:r>
            <a:r>
              <a:rPr lang="en-US" sz="2300" dirty="0"/>
              <a:t>provides </a:t>
            </a:r>
            <a:r>
              <a:rPr lang="en-US" sz="2300" dirty="0" smtClean="0"/>
              <a:t>a platform </a:t>
            </a:r>
            <a:r>
              <a:rPr lang="en-US" sz="2300" dirty="0"/>
              <a:t>for individuals, organisations and </a:t>
            </a:r>
            <a:r>
              <a:rPr lang="en-US" sz="2300" dirty="0" smtClean="0"/>
              <a:t>governments </a:t>
            </a:r>
            <a:r>
              <a:rPr lang="en-US" sz="2300" dirty="0"/>
              <a:t>to buy and sell shares.</a:t>
            </a:r>
          </a:p>
          <a:p>
            <a:pPr marL="457200" indent="-457200">
              <a:buClr>
                <a:srgbClr val="00B050"/>
              </a:buClr>
              <a:buFont typeface="Wingdings 3" panose="05040102010807070707" pitchFamily="18" charset="2"/>
              <a:buChar char=""/>
            </a:pPr>
            <a:r>
              <a:rPr lang="en-US" sz="2300" dirty="0"/>
              <a:t>Examples of stock exchanges </a:t>
            </a:r>
            <a:r>
              <a:rPr lang="en-US" sz="2300" dirty="0" smtClean="0"/>
              <a:t>are </a:t>
            </a:r>
            <a:r>
              <a:rPr lang="en-US" sz="2300" dirty="0"/>
              <a:t>the New York Stock Exchange (NYSE), </a:t>
            </a:r>
            <a:r>
              <a:rPr lang="en-US" sz="2300" dirty="0" smtClean="0"/>
              <a:t>London Stock </a:t>
            </a:r>
            <a:r>
              <a:rPr lang="en-US" sz="2300" dirty="0"/>
              <a:t>Exchange, Frankfurt Stock Exchange, Shanghai Stock Exchange and Bombay</a:t>
            </a:r>
          </a:p>
          <a:p>
            <a:pPr marL="457200" indent="-457200">
              <a:buClr>
                <a:srgbClr val="00B050"/>
              </a:buClr>
              <a:buFont typeface="Wingdings 3" panose="05040102010807070707" pitchFamily="18" charset="2"/>
              <a:buChar char=""/>
            </a:pPr>
            <a:r>
              <a:rPr lang="en-US" sz="2300" dirty="0" smtClean="0"/>
              <a:t>The </a:t>
            </a:r>
            <a:r>
              <a:rPr lang="en-US" sz="2300" dirty="0"/>
              <a:t>efficient functioning </a:t>
            </a:r>
            <a:r>
              <a:rPr lang="en-US" sz="2300" dirty="0" smtClean="0"/>
              <a:t>of a </a:t>
            </a:r>
            <a:r>
              <a:rPr lang="en-US" sz="2300" dirty="0"/>
              <a:t>stock exchange helps to </a:t>
            </a:r>
            <a:r>
              <a:rPr lang="en-US" sz="2300" dirty="0" smtClean="0"/>
              <a:t>create business </a:t>
            </a:r>
            <a:r>
              <a:rPr lang="en-US" sz="2300" dirty="0"/>
              <a:t>and consumer confidence, thereby boosting </a:t>
            </a:r>
            <a:r>
              <a:rPr lang="en-US" sz="2300" dirty="0" smtClean="0"/>
              <a:t>investment </a:t>
            </a:r>
            <a:r>
              <a:rPr lang="en-US" sz="2300" dirty="0"/>
              <a:t>opportunities </a:t>
            </a:r>
            <a:r>
              <a:rPr lang="en-US" sz="2300" dirty="0" smtClean="0"/>
              <a:t>in the </a:t>
            </a:r>
            <a:r>
              <a:rPr lang="en-US" sz="2300" dirty="0"/>
              <a:t>economy.</a:t>
            </a: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 The Functions of Stock Exchanges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65</a:t>
            </a:r>
            <a:endParaRPr lang="en-GB" sz="1800" b="1"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rotWithShape="1">
          <a:blip r:embed="rId3"/>
          <a:srcRect l="22329" t="18847" r="19008" b="5347"/>
          <a:stretch/>
        </p:blipFill>
        <p:spPr>
          <a:xfrm>
            <a:off x="6604992" y="1124744"/>
            <a:ext cx="2143471" cy="2952328"/>
          </a:xfrm>
          <a:prstGeom prst="rect">
            <a:avLst/>
          </a:prstGeom>
        </p:spPr>
      </p:pic>
      <p:pic>
        <p:nvPicPr>
          <p:cNvPr id="2050" name="Picture 2" descr="Image result for egypt stock exchan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633" r="16002"/>
          <a:stretch/>
        </p:blipFill>
        <p:spPr bwMode="auto">
          <a:xfrm>
            <a:off x="6605377" y="4221088"/>
            <a:ext cx="2143086" cy="1815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3670871"/>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496944" cy="5909310"/>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sz="2050" dirty="0"/>
              <a:t>Functions of a </a:t>
            </a:r>
            <a:r>
              <a:rPr lang="en-US" sz="2050" dirty="0" smtClean="0"/>
              <a:t>stock </a:t>
            </a:r>
            <a:r>
              <a:rPr lang="en-US" sz="2050" dirty="0"/>
              <a:t>exchange include the following:</a:t>
            </a:r>
          </a:p>
          <a:p>
            <a:pPr marL="741363" indent="-284163">
              <a:buClr>
                <a:srgbClr val="00B050"/>
              </a:buClr>
              <a:buFont typeface="Arial" panose="020B0604020202020204" pitchFamily="34" charset="0"/>
              <a:buChar char="•"/>
            </a:pPr>
            <a:r>
              <a:rPr lang="en-US" sz="2050" b="1" dirty="0" smtClean="0">
                <a:solidFill>
                  <a:srgbClr val="FF0000"/>
                </a:solidFill>
              </a:rPr>
              <a:t>Raising </a:t>
            </a:r>
            <a:r>
              <a:rPr lang="en-US" sz="2050" b="1" dirty="0">
                <a:solidFill>
                  <a:srgbClr val="FF0000"/>
                </a:solidFill>
              </a:rPr>
              <a:t>share capital for businesses</a:t>
            </a:r>
            <a:r>
              <a:rPr lang="en-US" sz="2050" dirty="0">
                <a:solidFill>
                  <a:srgbClr val="FF0000"/>
                </a:solidFill>
              </a:rPr>
              <a:t> </a:t>
            </a:r>
            <a:r>
              <a:rPr lang="en-US" sz="2050" dirty="0"/>
              <a:t>- As a marketplace for buying shares, </a:t>
            </a:r>
            <a:r>
              <a:rPr lang="en-US" sz="2050" dirty="0" smtClean="0"/>
              <a:t>the stock </a:t>
            </a:r>
            <a:r>
              <a:rPr lang="en-US" sz="2050" dirty="0"/>
              <a:t>exchange provides public limited companies (see Chapter 10) with </a:t>
            </a:r>
            <a:r>
              <a:rPr lang="en-US" sz="2050" dirty="0" smtClean="0"/>
              <a:t>the facility </a:t>
            </a:r>
            <a:r>
              <a:rPr lang="en-US" sz="2050" dirty="0"/>
              <a:t>to raise huge amounts of finance for business growth and expansion (</a:t>
            </a:r>
            <a:r>
              <a:rPr lang="en-US" sz="2050" dirty="0" smtClean="0"/>
              <a:t>see Figure </a:t>
            </a:r>
            <a:r>
              <a:rPr lang="en-US" sz="2050" dirty="0"/>
              <a:t>6.2). This is done by selling shares in the company to the general </a:t>
            </a:r>
            <a:r>
              <a:rPr lang="en-US" sz="2050" dirty="0" smtClean="0"/>
              <a:t>public. Share </a:t>
            </a:r>
            <a:r>
              <a:rPr lang="en-US" sz="2050" dirty="0"/>
              <a:t>capital (the money raised from selling shares in the company) is the </a:t>
            </a:r>
            <a:r>
              <a:rPr lang="en-US" sz="2050" dirty="0" smtClean="0"/>
              <a:t>main source </a:t>
            </a:r>
            <a:r>
              <a:rPr lang="en-US" sz="2050" dirty="0"/>
              <a:t>of finance for public limited companies.</a:t>
            </a:r>
          </a:p>
          <a:p>
            <a:pPr marL="741363" indent="-284163">
              <a:buClr>
                <a:srgbClr val="00B050"/>
              </a:buClr>
              <a:buFont typeface="Arial" panose="020B0604020202020204" pitchFamily="34" charset="0"/>
              <a:buChar char="•"/>
            </a:pPr>
            <a:r>
              <a:rPr lang="en-US" sz="2050" dirty="0"/>
              <a:t>Many businesses decide to 'go public' by selling their shares on a stock </a:t>
            </a:r>
            <a:r>
              <a:rPr lang="en-US" sz="2050" dirty="0" smtClean="0"/>
              <a:t>exchange for </a:t>
            </a:r>
            <a:r>
              <a:rPr lang="en-US" sz="2050" dirty="0"/>
              <a:t>the first time - a practice known as an initial public offering (IPO). </a:t>
            </a:r>
            <a:r>
              <a:rPr lang="en-US" sz="2050" dirty="0" smtClean="0"/>
              <a:t>Popular IPOs </a:t>
            </a:r>
            <a:r>
              <a:rPr lang="en-US" sz="2050" dirty="0"/>
              <a:t>are heavily </a:t>
            </a:r>
            <a:r>
              <a:rPr lang="en-US" sz="2050" dirty="0" smtClean="0"/>
              <a:t>over subscribed </a:t>
            </a:r>
            <a:r>
              <a:rPr lang="en-US" sz="2050" dirty="0"/>
              <a:t>(the quantity demanded outstrips the </a:t>
            </a:r>
            <a:r>
              <a:rPr lang="en-US" sz="2050" dirty="0" smtClean="0"/>
              <a:t>quantity supplied</a:t>
            </a:r>
            <a:r>
              <a:rPr lang="en-US" sz="2050" dirty="0"/>
              <a:t>) and this forces up the share price. Existing companies that are listed </a:t>
            </a:r>
            <a:r>
              <a:rPr lang="en-US" sz="2050" dirty="0" smtClean="0"/>
              <a:t>on a </a:t>
            </a:r>
            <a:r>
              <a:rPr lang="en-US" sz="2050" dirty="0"/>
              <a:t>stock exchange can raise more share capital by selling additional sales in a </a:t>
            </a:r>
            <a:r>
              <a:rPr lang="en-US" sz="2050" dirty="0" smtClean="0"/>
              <a:t>share issue </a:t>
            </a:r>
            <a:r>
              <a:rPr lang="en-US" sz="2050" dirty="0"/>
              <a:t>(or a share placement). </a:t>
            </a:r>
            <a:r>
              <a:rPr lang="en-US" sz="2050" dirty="0" smtClean="0"/>
              <a:t>However, </a:t>
            </a:r>
            <a:r>
              <a:rPr lang="en-US" sz="2050" dirty="0"/>
              <a:t>by issuing more shares, ownership </a:t>
            </a:r>
            <a:r>
              <a:rPr lang="en-US" sz="2050" dirty="0" smtClean="0"/>
              <a:t>and control </a:t>
            </a:r>
            <a:r>
              <a:rPr lang="en-US" sz="2050" dirty="0"/>
              <a:t>of the company become weakened.</a:t>
            </a: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 The Functions of Stock Exchanges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66</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5280580"/>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496944" cy="5632311"/>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sz="2000" b="1" dirty="0" smtClean="0"/>
              <a:t>Table 6.1 </a:t>
            </a:r>
            <a:r>
              <a:rPr lang="en-US" sz="2000" dirty="0" smtClean="0"/>
              <a:t>The world's largest initial public offerings (so far)</a:t>
            </a:r>
          </a:p>
          <a:p>
            <a:pPr marL="457200" indent="-457200">
              <a:buClr>
                <a:srgbClr val="00B050"/>
              </a:buClr>
              <a:buFont typeface="Wingdings 3" panose="05040102010807070707" pitchFamily="18" charset="2"/>
              <a:buChar char=""/>
            </a:pPr>
            <a:endParaRPr lang="en-US" sz="2000" dirty="0"/>
          </a:p>
          <a:p>
            <a:pPr marL="457200" indent="-457200">
              <a:buClr>
                <a:srgbClr val="00B050"/>
              </a:buClr>
              <a:buFont typeface="Wingdings 3" panose="05040102010807070707" pitchFamily="18" charset="2"/>
              <a:buChar char=""/>
            </a:pPr>
            <a:endParaRPr lang="en-US" sz="2000" dirty="0" smtClean="0"/>
          </a:p>
          <a:p>
            <a:pPr marL="457200" indent="-457200">
              <a:buClr>
                <a:srgbClr val="00B050"/>
              </a:buClr>
              <a:buFont typeface="Wingdings 3" panose="05040102010807070707" pitchFamily="18" charset="2"/>
              <a:buChar char=""/>
            </a:pPr>
            <a:endParaRPr lang="en-US" sz="2000" dirty="0"/>
          </a:p>
          <a:p>
            <a:pPr marL="457200" indent="-457200">
              <a:buClr>
                <a:srgbClr val="00B050"/>
              </a:buClr>
              <a:buFont typeface="Wingdings 3" panose="05040102010807070707" pitchFamily="18" charset="2"/>
              <a:buChar char=""/>
            </a:pPr>
            <a:endParaRPr lang="en-US" sz="2000" dirty="0" smtClean="0"/>
          </a:p>
          <a:p>
            <a:pPr marL="457200" indent="-457200">
              <a:buClr>
                <a:srgbClr val="00B050"/>
              </a:buClr>
              <a:buFont typeface="Wingdings 3" panose="05040102010807070707" pitchFamily="18" charset="2"/>
              <a:buChar char=""/>
            </a:pPr>
            <a:endParaRPr lang="en-US" sz="2000" dirty="0"/>
          </a:p>
          <a:p>
            <a:pPr marL="457200" indent="-457200">
              <a:buClr>
                <a:srgbClr val="00B050"/>
              </a:buClr>
              <a:buFont typeface="Wingdings 3" panose="05040102010807070707" pitchFamily="18" charset="2"/>
              <a:buChar char=""/>
            </a:pPr>
            <a:endParaRPr lang="en-US" sz="2000" dirty="0" smtClean="0"/>
          </a:p>
          <a:p>
            <a:pPr marL="457200" indent="-457200">
              <a:buClr>
                <a:srgbClr val="00B050"/>
              </a:buClr>
              <a:buFont typeface="Wingdings 3" panose="05040102010807070707" pitchFamily="18" charset="2"/>
              <a:buChar char=""/>
            </a:pPr>
            <a:endParaRPr lang="en-US" sz="2000" dirty="0"/>
          </a:p>
          <a:p>
            <a:pPr marL="457200" indent="-457200">
              <a:buClr>
                <a:srgbClr val="00B050"/>
              </a:buClr>
              <a:buFont typeface="Wingdings 3" panose="05040102010807070707" pitchFamily="18" charset="2"/>
              <a:buChar char=""/>
            </a:pPr>
            <a:endParaRPr lang="en-US" sz="2000" dirty="0" smtClean="0"/>
          </a:p>
          <a:p>
            <a:pPr marL="457200" indent="-457200">
              <a:buClr>
                <a:srgbClr val="00B050"/>
              </a:buClr>
              <a:buFont typeface="Arial" panose="020B0604020202020204" pitchFamily="34" charset="0"/>
              <a:buChar char="•"/>
            </a:pPr>
            <a:r>
              <a:rPr lang="en-US" sz="2000" b="1" dirty="0" smtClean="0">
                <a:solidFill>
                  <a:srgbClr val="FF0000"/>
                </a:solidFill>
              </a:rPr>
              <a:t>Facilitating </a:t>
            </a:r>
            <a:r>
              <a:rPr lang="en-US" sz="2000" b="1" dirty="0">
                <a:solidFill>
                  <a:srgbClr val="FF0000"/>
                </a:solidFill>
              </a:rPr>
              <a:t>company </a:t>
            </a:r>
            <a:r>
              <a:rPr lang="en-US" sz="2000" b="1" dirty="0" smtClean="0">
                <a:solidFill>
                  <a:srgbClr val="FF0000"/>
                </a:solidFill>
              </a:rPr>
              <a:t>growth </a:t>
            </a:r>
            <a:r>
              <a:rPr lang="en-US" sz="2000" b="1" dirty="0" smtClean="0"/>
              <a:t>- </a:t>
            </a:r>
            <a:r>
              <a:rPr lang="en-US" sz="2000" dirty="0"/>
              <a:t>In addition to making an </a:t>
            </a:r>
            <a:r>
              <a:rPr lang="en-US" sz="2000" dirty="0" smtClean="0"/>
              <a:t>IPO</a:t>
            </a:r>
            <a:r>
              <a:rPr lang="en-US" sz="2000" dirty="0"/>
              <a:t>, </a:t>
            </a:r>
            <a:r>
              <a:rPr lang="en-US" sz="2000" dirty="0" smtClean="0"/>
              <a:t>existing companies </a:t>
            </a:r>
            <a:r>
              <a:rPr lang="en-US" sz="2000" dirty="0"/>
              <a:t>can </a:t>
            </a:r>
            <a:r>
              <a:rPr lang="en-US" sz="2000" dirty="0" smtClean="0"/>
              <a:t>sell </a:t>
            </a:r>
            <a:r>
              <a:rPr lang="en-US" sz="2000" dirty="0"/>
              <a:t>additional shares to raise funds to finance </a:t>
            </a:r>
            <a:r>
              <a:rPr lang="en-US" sz="2000" dirty="0" smtClean="0"/>
              <a:t>their growth, </a:t>
            </a:r>
            <a:r>
              <a:rPr lang="en-US" sz="2000" dirty="0"/>
              <a:t>known as a </a:t>
            </a:r>
            <a:r>
              <a:rPr lang="en-US" sz="2000" b="1" dirty="0">
                <a:solidFill>
                  <a:srgbClr val="FF0000"/>
                </a:solidFill>
              </a:rPr>
              <a:t>share issue</a:t>
            </a:r>
            <a:r>
              <a:rPr lang="en-US" sz="2000" dirty="0"/>
              <a:t>. </a:t>
            </a:r>
            <a:r>
              <a:rPr lang="en-US" sz="2000" dirty="0" smtClean="0"/>
              <a:t>E.g., Petrobras </a:t>
            </a:r>
            <a:r>
              <a:rPr lang="en-US" sz="2000" dirty="0"/>
              <a:t>- </a:t>
            </a:r>
            <a:r>
              <a:rPr lang="en-US" sz="2000" dirty="0" smtClean="0"/>
              <a:t>Brazil's largest </a:t>
            </a:r>
            <a:r>
              <a:rPr lang="en-US" sz="2000" dirty="0"/>
              <a:t>oil company - managed to raise $70 billion from selling additional shares </a:t>
            </a:r>
            <a:r>
              <a:rPr lang="en-US" sz="2000" dirty="0" smtClean="0"/>
              <a:t>to the </a:t>
            </a:r>
            <a:r>
              <a:rPr lang="en-US" sz="2000" dirty="0"/>
              <a:t>general public in September 2010</a:t>
            </a:r>
            <a:r>
              <a:rPr lang="en-US" sz="2000" dirty="0" smtClean="0"/>
              <a:t>.</a:t>
            </a:r>
          </a:p>
          <a:p>
            <a:pPr marL="457200" indent="-457200">
              <a:buClr>
                <a:srgbClr val="00B050"/>
              </a:buClr>
              <a:buFont typeface="Arial" panose="020B0604020202020204" pitchFamily="34" charset="0"/>
              <a:buChar char="•"/>
            </a:pPr>
            <a:r>
              <a:rPr lang="en-US" sz="2000" dirty="0"/>
              <a:t>The stock exchange also functions to facilitate the growth of companies </a:t>
            </a:r>
            <a:r>
              <a:rPr lang="en-US" sz="2000" dirty="0" smtClean="0"/>
              <a:t>through mergers </a:t>
            </a:r>
            <a:r>
              <a:rPr lang="en-US" sz="2000" dirty="0"/>
              <a:t>and </a:t>
            </a:r>
            <a:r>
              <a:rPr lang="en-US" sz="2000" dirty="0" smtClean="0"/>
              <a:t>acquisitions. E.g., </a:t>
            </a:r>
            <a:r>
              <a:rPr lang="en-US" sz="2000" dirty="0"/>
              <a:t>Walt Disney </a:t>
            </a:r>
            <a:r>
              <a:rPr lang="en-US" sz="2000" dirty="0" smtClean="0"/>
              <a:t>Company acquired </a:t>
            </a:r>
            <a:r>
              <a:rPr lang="en-US" sz="2000" dirty="0" err="1"/>
              <a:t>Lucasfilm</a:t>
            </a:r>
            <a:r>
              <a:rPr lang="en-US" sz="2000" dirty="0"/>
              <a:t> (creators of </a:t>
            </a:r>
            <a:r>
              <a:rPr lang="en-US" sz="2000" dirty="0" smtClean="0"/>
              <a:t>Star </a:t>
            </a:r>
            <a:r>
              <a:rPr lang="en-US" sz="2000" dirty="0"/>
              <a:t>Wars franchise) via the </a:t>
            </a:r>
            <a:r>
              <a:rPr lang="en-US" sz="2000" dirty="0" smtClean="0"/>
              <a:t>New York </a:t>
            </a:r>
            <a:r>
              <a:rPr lang="en-US" sz="2000" dirty="0"/>
              <a:t>Stock Exchange in 2012 for $4.05 billion.</a:t>
            </a: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 The Functions of Stock Exchanges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66</a:t>
            </a:r>
            <a:endParaRPr lang="en-GB" sz="18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887685845"/>
              </p:ext>
            </p:extLst>
          </p:nvPr>
        </p:nvGraphicFramePr>
        <p:xfrm>
          <a:off x="251520" y="1450464"/>
          <a:ext cx="8496942" cy="2194560"/>
        </p:xfrm>
        <a:graphic>
          <a:graphicData uri="http://schemas.openxmlformats.org/drawingml/2006/table">
            <a:tbl>
              <a:tblPr firstRow="1" bandRow="1">
                <a:tableStyleId>{5C22544A-7EE6-4342-B048-85BDC9FD1C3A}</a:tableStyleId>
              </a:tblPr>
              <a:tblGrid>
                <a:gridCol w="4320480"/>
                <a:gridCol w="792088"/>
                <a:gridCol w="3384374"/>
              </a:tblGrid>
              <a:tr h="264029">
                <a:tc>
                  <a:txBody>
                    <a:bodyPr/>
                    <a:lstStyle/>
                    <a:p>
                      <a:r>
                        <a:rPr lang="en-GB" sz="1800" dirty="0" smtClean="0">
                          <a:latin typeface="Arial" panose="020B0604020202020204" pitchFamily="34" charset="0"/>
                          <a:cs typeface="Arial" panose="020B0604020202020204" pitchFamily="34" charset="0"/>
                        </a:rPr>
                        <a:t>Company</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Year</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Share Capital raised (</a:t>
                      </a:r>
                      <a:r>
                        <a:rPr lang="en-GB" sz="1800" dirty="0" err="1" smtClean="0">
                          <a:latin typeface="Arial" panose="020B0604020202020204" pitchFamily="34" charset="0"/>
                          <a:cs typeface="Arial" panose="020B0604020202020204" pitchFamily="34" charset="0"/>
                        </a:rPr>
                        <a:t>US$bn</a:t>
                      </a:r>
                      <a:r>
                        <a:rPr lang="en-GB" sz="1800" dirty="0" smtClean="0">
                          <a:latin typeface="Arial" panose="020B0604020202020204" pitchFamily="34" charset="0"/>
                          <a:cs typeface="Arial" panose="020B0604020202020204" pitchFamily="34" charset="0"/>
                        </a:rPr>
                        <a:t>)</a:t>
                      </a:r>
                      <a:endParaRPr lang="en-GB" sz="1800" dirty="0">
                        <a:latin typeface="Arial" panose="020B0604020202020204" pitchFamily="34" charset="0"/>
                        <a:cs typeface="Arial" panose="020B0604020202020204" pitchFamily="34" charset="0"/>
                      </a:endParaRPr>
                    </a:p>
                  </a:txBody>
                  <a:tcPr/>
                </a:tc>
              </a:tr>
              <a:tr h="264029">
                <a:tc>
                  <a:txBody>
                    <a:bodyPr/>
                    <a:lstStyle/>
                    <a:p>
                      <a:r>
                        <a:rPr lang="en-GB" sz="1800" dirty="0" smtClean="0">
                          <a:latin typeface="Arial" panose="020B0604020202020204" pitchFamily="34" charset="0"/>
                          <a:cs typeface="Arial" panose="020B0604020202020204" pitchFamily="34" charset="0"/>
                        </a:rPr>
                        <a:t>Agriculture</a:t>
                      </a:r>
                      <a:r>
                        <a:rPr lang="en-GB" sz="1800" baseline="0" dirty="0" smtClean="0">
                          <a:latin typeface="Arial" panose="020B0604020202020204" pitchFamily="34" charset="0"/>
                          <a:cs typeface="Arial" panose="020B0604020202020204" pitchFamily="34" charset="0"/>
                        </a:rPr>
                        <a:t> bank of China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2010</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22.10</a:t>
                      </a:r>
                      <a:endParaRPr lang="en-GB" sz="1800" dirty="0">
                        <a:latin typeface="Arial" panose="020B0604020202020204" pitchFamily="34" charset="0"/>
                        <a:cs typeface="Arial" panose="020B0604020202020204" pitchFamily="34" charset="0"/>
                      </a:endParaRPr>
                    </a:p>
                  </a:txBody>
                  <a:tcPr/>
                </a:tc>
              </a:tr>
              <a:tr h="264029">
                <a:tc>
                  <a:txBody>
                    <a:bodyPr/>
                    <a:lstStyle/>
                    <a:p>
                      <a:r>
                        <a:rPr lang="en-GB" sz="1800" dirty="0" smtClean="0">
                          <a:latin typeface="Arial" panose="020B0604020202020204" pitchFamily="34" charset="0"/>
                          <a:cs typeface="Arial" panose="020B0604020202020204" pitchFamily="34" charset="0"/>
                        </a:rPr>
                        <a:t>Industrial and Commercial</a:t>
                      </a:r>
                      <a:r>
                        <a:rPr lang="en-GB" sz="1800" baseline="0" dirty="0" smtClean="0">
                          <a:latin typeface="Arial" panose="020B0604020202020204" pitchFamily="34" charset="0"/>
                          <a:cs typeface="Arial" panose="020B0604020202020204" pitchFamily="34" charset="0"/>
                        </a:rPr>
                        <a:t> bank of China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2006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21.97</a:t>
                      </a:r>
                      <a:endParaRPr lang="en-GB" sz="1800" dirty="0">
                        <a:latin typeface="Arial" panose="020B0604020202020204" pitchFamily="34" charset="0"/>
                        <a:cs typeface="Arial" panose="020B0604020202020204" pitchFamily="34" charset="0"/>
                      </a:endParaRPr>
                    </a:p>
                  </a:txBody>
                  <a:tcPr/>
                </a:tc>
              </a:tr>
              <a:tr h="264029">
                <a:tc>
                  <a:txBody>
                    <a:bodyPr/>
                    <a:lstStyle/>
                    <a:p>
                      <a:r>
                        <a:rPr lang="en-GB" sz="1800" dirty="0" smtClean="0">
                          <a:latin typeface="Arial" panose="020B0604020202020204" pitchFamily="34" charset="0"/>
                          <a:cs typeface="Arial" panose="020B0604020202020204" pitchFamily="34" charset="0"/>
                        </a:rPr>
                        <a:t>American International</a:t>
                      </a:r>
                      <a:r>
                        <a:rPr lang="en-GB" sz="1800" baseline="0" dirty="0" smtClean="0">
                          <a:latin typeface="Arial" panose="020B0604020202020204" pitchFamily="34" charset="0"/>
                          <a:cs typeface="Arial" panose="020B0604020202020204" pitchFamily="34" charset="0"/>
                        </a:rPr>
                        <a:t> Insurance</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2010</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20.51</a:t>
                      </a:r>
                      <a:endParaRPr lang="en-GB" sz="1800" dirty="0">
                        <a:latin typeface="Arial" panose="020B0604020202020204" pitchFamily="34" charset="0"/>
                        <a:cs typeface="Arial" panose="020B0604020202020204" pitchFamily="34" charset="0"/>
                      </a:endParaRPr>
                    </a:p>
                  </a:txBody>
                  <a:tcPr/>
                </a:tc>
              </a:tr>
              <a:tr h="264029">
                <a:tc>
                  <a:txBody>
                    <a:bodyPr/>
                    <a:lstStyle/>
                    <a:p>
                      <a:r>
                        <a:rPr lang="en-GB" sz="1800" dirty="0" smtClean="0">
                          <a:latin typeface="Arial" panose="020B0604020202020204" pitchFamily="34" charset="0"/>
                          <a:cs typeface="Arial" panose="020B0604020202020204" pitchFamily="34" charset="0"/>
                        </a:rPr>
                        <a:t>Visa Inc.</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2008</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19.65</a:t>
                      </a:r>
                      <a:endParaRPr lang="en-GB" sz="1800" dirty="0">
                        <a:latin typeface="Arial" panose="020B0604020202020204" pitchFamily="34" charset="0"/>
                        <a:cs typeface="Arial" panose="020B0604020202020204" pitchFamily="34" charset="0"/>
                      </a:endParaRPr>
                    </a:p>
                  </a:txBody>
                  <a:tcPr/>
                </a:tc>
              </a:tr>
              <a:tr h="264029">
                <a:tc>
                  <a:txBody>
                    <a:bodyPr/>
                    <a:lstStyle/>
                    <a:p>
                      <a:r>
                        <a:rPr lang="en-GB" sz="1800" dirty="0" smtClean="0">
                          <a:latin typeface="Arial" panose="020B0604020202020204" pitchFamily="34" charset="0"/>
                          <a:cs typeface="Arial" panose="020B0604020202020204" pitchFamily="34" charset="0"/>
                        </a:rPr>
                        <a:t>NTT Mobile Communication Network</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1998</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1805</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645689298"/>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496944" cy="5586145"/>
          </a:xfrm>
          <a:prstGeom prst="rect">
            <a:avLst/>
          </a:prstGeom>
        </p:spPr>
        <p:txBody>
          <a:bodyPr wrap="square">
            <a:spAutoFit/>
          </a:bodyPr>
          <a:lstStyle/>
          <a:p>
            <a:pPr marL="344488" indent="-344488">
              <a:buClr>
                <a:srgbClr val="00B050"/>
              </a:buClr>
              <a:buFont typeface="Arial" panose="020B0604020202020204" pitchFamily="34" charset="0"/>
              <a:buChar char="•"/>
            </a:pPr>
            <a:r>
              <a:rPr lang="en-US" sz="2100" b="1" dirty="0" smtClean="0">
                <a:solidFill>
                  <a:srgbClr val="FF0000"/>
                </a:solidFill>
              </a:rPr>
              <a:t>Facilitating </a:t>
            </a:r>
            <a:r>
              <a:rPr lang="en-US" sz="2100" b="1" dirty="0">
                <a:solidFill>
                  <a:srgbClr val="FF0000"/>
                </a:solidFill>
              </a:rPr>
              <a:t>the sale of government bonds</a:t>
            </a:r>
            <a:r>
              <a:rPr lang="en-US" sz="2100" dirty="0">
                <a:solidFill>
                  <a:srgbClr val="FF0000"/>
                </a:solidFill>
              </a:rPr>
              <a:t> </a:t>
            </a:r>
            <a:r>
              <a:rPr lang="en-US" sz="2100" dirty="0"/>
              <a:t>- </a:t>
            </a:r>
            <a:r>
              <a:rPr lang="en-US" sz="2100" dirty="0" smtClean="0"/>
              <a:t>Governments </a:t>
            </a:r>
            <a:r>
              <a:rPr lang="en-US" sz="2100" dirty="0"/>
              <a:t>can raise capital </a:t>
            </a:r>
            <a:r>
              <a:rPr lang="en-US" sz="2100" dirty="0" smtClean="0"/>
              <a:t>to fund </a:t>
            </a:r>
            <a:r>
              <a:rPr lang="en-US" sz="2100" dirty="0"/>
              <a:t>their development projects via the stock exchange, which sells </a:t>
            </a:r>
            <a:r>
              <a:rPr lang="en-US" sz="2100" dirty="0" smtClean="0"/>
              <a:t>securities known </a:t>
            </a:r>
            <a:r>
              <a:rPr lang="en-US" sz="2100" dirty="0"/>
              <a:t>as bonds (a type </a:t>
            </a:r>
            <a:r>
              <a:rPr lang="en-US" sz="2100" dirty="0" smtClean="0"/>
              <a:t>of loan</a:t>
            </a:r>
            <a:r>
              <a:rPr lang="en-US" sz="2100" dirty="0"/>
              <a:t>). Bondholders do not </a:t>
            </a:r>
            <a:r>
              <a:rPr lang="en-US" sz="2100" dirty="0" smtClean="0"/>
              <a:t>have </a:t>
            </a:r>
            <a:r>
              <a:rPr lang="en-US" sz="2100" dirty="0"/>
              <a:t>ownership rights, </a:t>
            </a:r>
            <a:r>
              <a:rPr lang="en-US" sz="2100" dirty="0" smtClean="0"/>
              <a:t>but earn </a:t>
            </a:r>
            <a:r>
              <a:rPr lang="en-US" sz="2100" dirty="0"/>
              <a:t>interest based on the number of bonds bought and the prevailing </a:t>
            </a:r>
            <a:r>
              <a:rPr lang="en-US" sz="2100" dirty="0" smtClean="0"/>
              <a:t>interest rate</a:t>
            </a:r>
            <a:r>
              <a:rPr lang="en-US" sz="2100" dirty="0"/>
              <a:t>. Government bonds can be bought and sold through the stock exchange </a:t>
            </a:r>
            <a:r>
              <a:rPr lang="en-US" sz="2100" dirty="0" smtClean="0"/>
              <a:t>by the </a:t>
            </a:r>
            <a:r>
              <a:rPr lang="en-US" sz="2100" dirty="0"/>
              <a:t>general public, such as individuals, companies and other governments. </a:t>
            </a:r>
            <a:r>
              <a:rPr lang="en-US" sz="2100" dirty="0" smtClean="0"/>
              <a:t>The finance </a:t>
            </a:r>
            <a:r>
              <a:rPr lang="en-US" sz="2100" dirty="0"/>
              <a:t>raised is often used to fund infrastructure projects such as the </a:t>
            </a:r>
            <a:r>
              <a:rPr lang="en-US" sz="2100" dirty="0" smtClean="0"/>
              <a:t>construction of motorways </a:t>
            </a:r>
            <a:r>
              <a:rPr lang="en-US" sz="2100" dirty="0"/>
              <a:t>(</a:t>
            </a:r>
            <a:r>
              <a:rPr lang="en-US" sz="2100" dirty="0" smtClean="0"/>
              <a:t>highways</a:t>
            </a:r>
            <a:r>
              <a:rPr lang="en-US" sz="2100" dirty="0"/>
              <a:t>), sewage and water treatment systems, and public </a:t>
            </a:r>
            <a:r>
              <a:rPr lang="en-US" sz="2100" dirty="0" smtClean="0"/>
              <a:t>housing projects</a:t>
            </a:r>
            <a:r>
              <a:rPr lang="en-US" sz="2100" dirty="0"/>
              <a:t>.</a:t>
            </a:r>
          </a:p>
          <a:p>
            <a:pPr marL="344488" indent="-344488">
              <a:buClr>
                <a:srgbClr val="00B050"/>
              </a:buClr>
              <a:buFont typeface="Arial" panose="020B0604020202020204" pitchFamily="34" charset="0"/>
              <a:buChar char="•"/>
            </a:pPr>
            <a:r>
              <a:rPr lang="en-US" sz="2100" b="1" dirty="0" smtClean="0">
                <a:solidFill>
                  <a:srgbClr val="FF0000"/>
                </a:solidFill>
              </a:rPr>
              <a:t>Price </a:t>
            </a:r>
            <a:r>
              <a:rPr lang="en-US" sz="2100" b="1" dirty="0">
                <a:solidFill>
                  <a:srgbClr val="FF0000"/>
                </a:solidFill>
              </a:rPr>
              <a:t>mechanism for trading shares</a:t>
            </a:r>
            <a:r>
              <a:rPr lang="en-US" sz="2100" dirty="0">
                <a:solidFill>
                  <a:srgbClr val="FF0000"/>
                </a:solidFill>
              </a:rPr>
              <a:t> </a:t>
            </a:r>
            <a:r>
              <a:rPr lang="en-US" sz="2100" dirty="0"/>
              <a:t>- Share prices are generally determined </a:t>
            </a:r>
            <a:r>
              <a:rPr lang="en-US" sz="2100" dirty="0" smtClean="0"/>
              <a:t>by the relative </a:t>
            </a:r>
            <a:r>
              <a:rPr lang="en-US" sz="2100" dirty="0"/>
              <a:t>forces of demand and supply (see Chapter 3). Price fluctuations and </a:t>
            </a:r>
            <a:r>
              <a:rPr lang="en-US" sz="2100" dirty="0" smtClean="0"/>
              <a:t>the valuation </a:t>
            </a:r>
            <a:r>
              <a:rPr lang="en-US" sz="2100" dirty="0"/>
              <a:t>of share prices are handled by the stock exchange. This </a:t>
            </a:r>
            <a:r>
              <a:rPr lang="en-US" sz="2100" dirty="0" smtClean="0"/>
              <a:t>function </a:t>
            </a:r>
            <a:r>
              <a:rPr lang="en-US" sz="2100" dirty="0"/>
              <a:t>of </a:t>
            </a:r>
            <a:r>
              <a:rPr lang="en-US" sz="2100" dirty="0" smtClean="0"/>
              <a:t>the stock </a:t>
            </a:r>
            <a:r>
              <a:rPr lang="en-US" sz="2100" dirty="0"/>
              <a:t>exchange provides </a:t>
            </a:r>
            <a:r>
              <a:rPr lang="en-US" sz="2100" dirty="0" smtClean="0"/>
              <a:t>important </a:t>
            </a:r>
            <a:r>
              <a:rPr lang="en-US" sz="2100" dirty="0"/>
              <a:t>and up-to-date information to both buyers </a:t>
            </a:r>
            <a:r>
              <a:rPr lang="en-US" sz="2100" dirty="0" smtClean="0"/>
              <a:t>and sellers in the stock market</a:t>
            </a:r>
            <a:r>
              <a:rPr lang="en-US" sz="2100" dirty="0"/>
              <a:t>.</a:t>
            </a: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 The Functions of Stock Exchanges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67</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5354770"/>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496944" cy="5336846"/>
          </a:xfrm>
          <a:prstGeom prst="rect">
            <a:avLst/>
          </a:prstGeom>
        </p:spPr>
        <p:txBody>
          <a:bodyPr wrap="square">
            <a:spAutoFit/>
          </a:bodyPr>
          <a:lstStyle/>
          <a:p>
            <a:pPr>
              <a:buClr>
                <a:srgbClr val="00B050"/>
              </a:buClr>
            </a:pPr>
            <a:r>
              <a:rPr lang="en-US" sz="2150" b="1" dirty="0" smtClean="0">
                <a:solidFill>
                  <a:srgbClr val="FF0000"/>
                </a:solidFill>
              </a:rPr>
              <a:t>Activity</a:t>
            </a:r>
          </a:p>
          <a:p>
            <a:pPr marL="344488" indent="-344488">
              <a:buClr>
                <a:srgbClr val="00B050"/>
              </a:buClr>
              <a:buFont typeface="Wingdings 3" panose="05040102010807070707" pitchFamily="18" charset="2"/>
              <a:buChar char=""/>
            </a:pPr>
            <a:r>
              <a:rPr lang="en-US" sz="2150" dirty="0" smtClean="0">
                <a:solidFill>
                  <a:srgbClr val="FF0000"/>
                </a:solidFill>
              </a:rPr>
              <a:t>Use the internet to find out the world's five largest stock exchanges. What are the benefits to businesses that are listed (trade their shares) on large, well-known stock exchanges?</a:t>
            </a:r>
          </a:p>
          <a:p>
            <a:pPr>
              <a:buClr>
                <a:srgbClr val="00B050"/>
              </a:buClr>
            </a:pPr>
            <a:r>
              <a:rPr lang="en-US" sz="2150" b="1" dirty="0" smtClean="0">
                <a:solidFill>
                  <a:srgbClr val="FF0000"/>
                </a:solidFill>
              </a:rPr>
              <a:t>Exam Practice</a:t>
            </a:r>
          </a:p>
          <a:p>
            <a:pPr marL="344488" indent="-344488">
              <a:buClr>
                <a:srgbClr val="00B050"/>
              </a:buClr>
              <a:buFont typeface="Wingdings 3" panose="05040102010807070707" pitchFamily="18" charset="2"/>
              <a:buChar char=""/>
            </a:pPr>
            <a:r>
              <a:rPr lang="en-US" sz="2150" dirty="0" smtClean="0">
                <a:solidFill>
                  <a:srgbClr val="FF0000"/>
                </a:solidFill>
              </a:rPr>
              <a:t>In May 2012, social media giant Facebook's initial public offering (IPO) on the New York NASDAQ Stock Exchange raised $16 billion (the third largest amount in US history) from investors buying shares at $38 apiece. This led to the company's valuation standing at $104 billion, the largest valuation of a newly listed public limited company to date.</a:t>
            </a:r>
          </a:p>
          <a:p>
            <a:pPr marL="793750" indent="-396875">
              <a:buClr>
                <a:srgbClr val="00B050"/>
              </a:buClr>
              <a:buFont typeface="+mj-lt"/>
              <a:buAutoNum type="arabicPeriod"/>
            </a:pPr>
            <a:r>
              <a:rPr lang="en-US" sz="2150" dirty="0" smtClean="0">
                <a:solidFill>
                  <a:srgbClr val="FF0000"/>
                </a:solidFill>
              </a:rPr>
              <a:t>Define the term 'initial public offering'. [2]</a:t>
            </a:r>
          </a:p>
          <a:p>
            <a:pPr marL="793750" indent="-396875">
              <a:buClr>
                <a:srgbClr val="00B050"/>
              </a:buClr>
              <a:buFont typeface="+mj-lt"/>
              <a:buAutoNum type="arabicPeriod"/>
            </a:pPr>
            <a:r>
              <a:rPr lang="en-US" sz="2150" dirty="0" smtClean="0">
                <a:solidFill>
                  <a:srgbClr val="FF0000"/>
                </a:solidFill>
              </a:rPr>
              <a:t>Explain two functions of a stock exchange such as the NASDAQ Stock Exchange. </a:t>
            </a:r>
            <a:r>
              <a:rPr lang="en-US" sz="2150" dirty="0">
                <a:solidFill>
                  <a:srgbClr val="FF0000"/>
                </a:solidFill>
              </a:rPr>
              <a:t>[</a:t>
            </a:r>
            <a:r>
              <a:rPr lang="en-US" sz="2150" dirty="0" smtClean="0">
                <a:solidFill>
                  <a:srgbClr val="FF0000"/>
                </a:solidFill>
              </a:rPr>
              <a:t>4]</a:t>
            </a:r>
          </a:p>
          <a:p>
            <a:pPr marL="793750" indent="-396875">
              <a:buClr>
                <a:srgbClr val="00B050"/>
              </a:buClr>
              <a:buFont typeface="+mj-lt"/>
              <a:buAutoNum type="arabicPeriod"/>
            </a:pPr>
            <a:r>
              <a:rPr lang="en-US" sz="2150" dirty="0" smtClean="0">
                <a:solidFill>
                  <a:srgbClr val="FF0000"/>
                </a:solidFill>
              </a:rPr>
              <a:t>Comment on why Facebook might have decided to float its shares on the New York Stock Exchange. [4]</a:t>
            </a:r>
            <a:endParaRPr lang="en-US" sz="215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600" dirty="0" smtClean="0"/>
              <a:t>3.1 – The Functions of Stock Exchanges</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67</a:t>
            </a:r>
            <a:endParaRPr lang="en-GB" sz="1800" b="1" dirty="0">
              <a:latin typeface="Arial" panose="020B0604020202020204" pitchFamily="34" charset="0"/>
              <a:cs typeface="Arial" panose="020B0604020202020204" pitchFamily="34" charset="0"/>
            </a:endParaRPr>
          </a:p>
        </p:txBody>
      </p:sp>
      <p:sp>
        <p:nvSpPr>
          <p:cNvPr id="2" name="TextBox 1">
            <a:hlinkClick r:id="rId3" action="ppaction://hlinkfile"/>
          </p:cNvPr>
          <p:cNvSpPr txBox="1"/>
          <p:nvPr/>
        </p:nvSpPr>
        <p:spPr>
          <a:xfrm>
            <a:off x="8316416" y="1013827"/>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625138014"/>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6336704" cy="5586145"/>
          </a:xfrm>
          <a:prstGeom prst="rect">
            <a:avLst/>
          </a:prstGeom>
        </p:spPr>
        <p:txBody>
          <a:bodyPr wrap="square">
            <a:spAutoFit/>
          </a:bodyPr>
          <a:lstStyle/>
          <a:p>
            <a:pPr marL="465138" indent="-465138">
              <a:buClr>
                <a:srgbClr val="00B050"/>
              </a:buClr>
              <a:buFont typeface="Wingdings 3" panose="05040102010807070707" pitchFamily="18" charset="2"/>
              <a:buChar char=""/>
            </a:pPr>
            <a:r>
              <a:rPr lang="en-US" sz="2100" dirty="0"/>
              <a:t>A </a:t>
            </a:r>
            <a:r>
              <a:rPr lang="en-US" sz="2100" b="1" dirty="0">
                <a:solidFill>
                  <a:srgbClr val="FF0000"/>
                </a:solidFill>
              </a:rPr>
              <a:t>commercial bank </a:t>
            </a:r>
            <a:r>
              <a:rPr lang="en-US" sz="2100" dirty="0"/>
              <a:t>is a retail bank that provides financial services to its </a:t>
            </a:r>
            <a:r>
              <a:rPr lang="en-US" sz="2100" dirty="0" smtClean="0"/>
              <a:t>customers, such </a:t>
            </a:r>
            <a:r>
              <a:rPr lang="en-US" sz="2100" dirty="0"/>
              <a:t>as accepting savings deposits and approving bank loans. Examples of </a:t>
            </a:r>
            <a:r>
              <a:rPr lang="en-US" sz="2100" dirty="0" smtClean="0"/>
              <a:t>commercial banks </a:t>
            </a:r>
            <a:r>
              <a:rPr lang="en-US" sz="2100" dirty="0"/>
              <a:t>are listed in Table 6.2.</a:t>
            </a:r>
          </a:p>
          <a:p>
            <a:pPr marL="465138" indent="-465138">
              <a:buClr>
                <a:srgbClr val="00B050"/>
              </a:buClr>
              <a:buFont typeface="Wingdings 3" panose="05040102010807070707" pitchFamily="18" charset="2"/>
              <a:buChar char=""/>
            </a:pPr>
            <a:r>
              <a:rPr lang="en-US" sz="2100" dirty="0"/>
              <a:t>All commercial banks are responsible for maintaining the deposits of their </a:t>
            </a:r>
            <a:r>
              <a:rPr lang="en-US" sz="2100" dirty="0" smtClean="0"/>
              <a:t>account holders</a:t>
            </a:r>
            <a:r>
              <a:rPr lang="en-US" sz="2100" dirty="0"/>
              <a:t>. Their transactions are socially and legally governed by the central bank.</a:t>
            </a:r>
          </a:p>
          <a:p>
            <a:pPr marL="465138" indent="-465138">
              <a:buClr>
                <a:srgbClr val="00B050"/>
              </a:buClr>
              <a:buFont typeface="Wingdings 3" panose="05040102010807070707" pitchFamily="18" charset="2"/>
              <a:buChar char=""/>
            </a:pPr>
            <a:r>
              <a:rPr lang="en-US" sz="2100" dirty="0"/>
              <a:t>Commercial banking started over 200 years ago when goldsmiths (metal </a:t>
            </a:r>
            <a:r>
              <a:rPr lang="en-US" sz="2100" dirty="0" smtClean="0"/>
              <a:t>workers specialising </a:t>
            </a:r>
            <a:r>
              <a:rPr lang="en-US" sz="2100" dirty="0"/>
              <a:t>in precious metals such as gold) operated as banks. Banking itself can </a:t>
            </a:r>
            <a:r>
              <a:rPr lang="en-US" sz="2100" dirty="0" smtClean="0"/>
              <a:t>be traced </a:t>
            </a:r>
            <a:r>
              <a:rPr lang="en-US" sz="2100" dirty="0"/>
              <a:t>as </a:t>
            </a:r>
            <a:r>
              <a:rPr lang="en-US" sz="2100" dirty="0" smtClean="0"/>
              <a:t>far </a:t>
            </a:r>
            <a:r>
              <a:rPr lang="en-US" sz="2100" dirty="0"/>
              <a:t>back as 2000 BC when merchants in Assyria and Babylonia used </a:t>
            </a:r>
            <a:r>
              <a:rPr lang="en-US" sz="2100" dirty="0" smtClean="0"/>
              <a:t>grain loans </a:t>
            </a:r>
            <a:r>
              <a:rPr lang="en-US" sz="2100" dirty="0"/>
              <a:t>to farmers and other traders. Modern commercial banking using the </a:t>
            </a:r>
            <a:r>
              <a:rPr lang="en-US" sz="2100" dirty="0" smtClean="0"/>
              <a:t>internet (e </a:t>
            </a:r>
            <a:r>
              <a:rPr lang="en-US" sz="2100" dirty="0"/>
              <a:t>-banking) did not start until 1995.</a:t>
            </a: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68</a:t>
            </a:r>
            <a:endParaRPr lang="en-GB" sz="1800" b="1" dirty="0">
              <a:latin typeface="Arial" panose="020B0604020202020204" pitchFamily="34" charset="0"/>
              <a:cs typeface="Arial" panose="020B0604020202020204" pitchFamily="34" charset="0"/>
            </a:endParaRPr>
          </a:p>
        </p:txBody>
      </p:sp>
      <p:pic>
        <p:nvPicPr>
          <p:cNvPr id="7170" name="Picture 2" descr="Image result for commercial ban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94995" y="4872911"/>
            <a:ext cx="2203244" cy="165243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commercial ban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0573" y="2858689"/>
            <a:ext cx="2200575" cy="165043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Image result for commercial bank"/>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4764" y="1135360"/>
            <a:ext cx="2216385" cy="13575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045344"/>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3528" y="5930696"/>
            <a:ext cx="8496944" cy="769441"/>
          </a:xfrm>
          <a:prstGeom prst="rect">
            <a:avLst/>
          </a:prstGeom>
        </p:spPr>
        <p:txBody>
          <a:bodyPr wrap="square">
            <a:spAutoFit/>
          </a:bodyPr>
          <a:lstStyle/>
          <a:p>
            <a:pPr marL="396875" indent="-396875">
              <a:buClr>
                <a:srgbClr val="00B050"/>
              </a:buClr>
              <a:buFont typeface="Wingdings 3" panose="05040102010807070707" pitchFamily="18" charset="2"/>
              <a:buChar char=""/>
            </a:pPr>
            <a:r>
              <a:rPr lang="en-US" sz="2200" dirty="0"/>
              <a:t>The functions of commercial banks can be split into </a:t>
            </a:r>
            <a:r>
              <a:rPr lang="en-US" sz="2200" dirty="0" smtClean="0"/>
              <a:t>2 </a:t>
            </a:r>
            <a:r>
              <a:rPr lang="en-US" sz="2200" dirty="0"/>
              <a:t>categories: primary </a:t>
            </a:r>
            <a:r>
              <a:rPr lang="en-US" sz="2200" dirty="0" smtClean="0"/>
              <a:t>and secondary </a:t>
            </a:r>
            <a:r>
              <a:rPr lang="en-US" sz="2200" dirty="0"/>
              <a:t>(or general utility) functions.</a:t>
            </a: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68</a:t>
            </a:r>
            <a:endParaRPr lang="en-GB" sz="18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937924035"/>
              </p:ext>
            </p:extLst>
          </p:nvPr>
        </p:nvGraphicFramePr>
        <p:xfrm>
          <a:off x="348208" y="1468720"/>
          <a:ext cx="8400255" cy="4480560"/>
        </p:xfrm>
        <a:graphic>
          <a:graphicData uri="http://schemas.openxmlformats.org/drawingml/2006/table">
            <a:tbl>
              <a:tblPr firstRow="1" bandRow="1">
                <a:tableStyleId>{5C22544A-7EE6-4342-B048-85BDC9FD1C3A}</a:tableStyleId>
              </a:tblPr>
              <a:tblGrid>
                <a:gridCol w="983432"/>
                <a:gridCol w="6120680"/>
                <a:gridCol w="1296143"/>
              </a:tblGrid>
              <a:tr h="367833">
                <a:tc>
                  <a:txBody>
                    <a:bodyPr/>
                    <a:lstStyle/>
                    <a:p>
                      <a:r>
                        <a:rPr lang="en-GB" sz="1900" dirty="0" smtClean="0">
                          <a:latin typeface="Arial" panose="020B0604020202020204" pitchFamily="34" charset="0"/>
                          <a:cs typeface="Arial" panose="020B0604020202020204" pitchFamily="34" charset="0"/>
                        </a:rPr>
                        <a:t>Rank</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Bank</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Country</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1</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Industrial and Commercial Bank</a:t>
                      </a:r>
                      <a:r>
                        <a:rPr lang="en-GB" sz="1900" baseline="0" dirty="0" smtClean="0">
                          <a:latin typeface="Arial" panose="020B0604020202020204" pitchFamily="34" charset="0"/>
                          <a:cs typeface="Arial" panose="020B0604020202020204" pitchFamily="34" charset="0"/>
                        </a:rPr>
                        <a:t> of China (ICBC)</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China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2</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China Construction Bank</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China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3</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Wells</a:t>
                      </a:r>
                      <a:r>
                        <a:rPr lang="en-GB" sz="1900" baseline="0" dirty="0" smtClean="0">
                          <a:latin typeface="Arial" panose="020B0604020202020204" pitchFamily="34" charset="0"/>
                          <a:cs typeface="Arial" panose="020B0604020202020204" pitchFamily="34" charset="0"/>
                        </a:rPr>
                        <a:t> Fargo and Co.</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USA</a:t>
                      </a:r>
                      <a:endParaRPr lang="en-GB" sz="1900" dirty="0">
                        <a:latin typeface="Arial" panose="020B0604020202020204" pitchFamily="34" charset="0"/>
                        <a:cs typeface="Arial" panose="020B0604020202020204" pitchFamily="34" charset="0"/>
                      </a:endParaRPr>
                    </a:p>
                  </a:txBody>
                  <a:tcPr/>
                </a:tc>
              </a:tr>
              <a:tr h="650782">
                <a:tc>
                  <a:txBody>
                    <a:bodyPr/>
                    <a:lstStyle/>
                    <a:p>
                      <a:r>
                        <a:rPr lang="en-GB" sz="1900" dirty="0" smtClean="0">
                          <a:latin typeface="Arial" panose="020B0604020202020204" pitchFamily="34" charset="0"/>
                          <a:cs typeface="Arial" panose="020B0604020202020204" pitchFamily="34" charset="0"/>
                        </a:rPr>
                        <a:t>4</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Honk Kong and Singapore Bank Banking Corporation (HSBC)</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UK</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5</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Agricultural Bank of Chine</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China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6</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JP Morgan Chase</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USA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7</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Bank of China</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China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8</a:t>
                      </a:r>
                      <a:endParaRPr lang="en-GB" sz="1900" dirty="0">
                        <a:latin typeface="Arial" panose="020B0604020202020204" pitchFamily="34" charset="0"/>
                        <a:cs typeface="Arial" panose="020B0604020202020204" pitchFamily="34" charset="0"/>
                      </a:endParaRPr>
                    </a:p>
                  </a:txBody>
                  <a:tcPr/>
                </a:tc>
                <a:tc>
                  <a:txBody>
                    <a:bodyPr/>
                    <a:lstStyle/>
                    <a:p>
                      <a:r>
                        <a:rPr lang="en-GB" sz="1900" dirty="0" err="1" smtClean="0">
                          <a:latin typeface="Arial" panose="020B0604020202020204" pitchFamily="34" charset="0"/>
                          <a:cs typeface="Arial" panose="020B0604020202020204" pitchFamily="34" charset="0"/>
                        </a:rPr>
                        <a:t>Itau</a:t>
                      </a:r>
                      <a:r>
                        <a:rPr lang="en-GB" sz="1900" dirty="0" smtClean="0">
                          <a:latin typeface="Arial" panose="020B0604020202020204" pitchFamily="34" charset="0"/>
                          <a:cs typeface="Arial" panose="020B0604020202020204" pitchFamily="34" charset="0"/>
                        </a:rPr>
                        <a:t> </a:t>
                      </a:r>
                      <a:r>
                        <a:rPr lang="en-GB" sz="1900" dirty="0" err="1" smtClean="0">
                          <a:latin typeface="Arial" panose="020B0604020202020204" pitchFamily="34" charset="0"/>
                          <a:cs typeface="Arial" panose="020B0604020202020204" pitchFamily="34" charset="0"/>
                        </a:rPr>
                        <a:t>Unibanco</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Brazil</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9</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Citigroup</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USA</a:t>
                      </a:r>
                      <a:endParaRPr lang="en-GB" sz="1900" dirty="0">
                        <a:latin typeface="Arial" panose="020B0604020202020204" pitchFamily="34" charset="0"/>
                        <a:cs typeface="Arial" panose="020B0604020202020204" pitchFamily="34" charset="0"/>
                      </a:endParaRPr>
                    </a:p>
                  </a:txBody>
                  <a:tcPr/>
                </a:tc>
              </a:tr>
              <a:tr h="367833">
                <a:tc>
                  <a:txBody>
                    <a:bodyPr/>
                    <a:lstStyle/>
                    <a:p>
                      <a:r>
                        <a:rPr lang="en-GB" sz="1900" dirty="0" smtClean="0">
                          <a:latin typeface="Arial" panose="020B0604020202020204" pitchFamily="34" charset="0"/>
                          <a:cs typeface="Arial" panose="020B0604020202020204" pitchFamily="34" charset="0"/>
                        </a:rPr>
                        <a:t>10</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Commonwealth</a:t>
                      </a:r>
                      <a:endParaRPr lang="en-GB" sz="1900" dirty="0">
                        <a:latin typeface="Arial" panose="020B0604020202020204" pitchFamily="34" charset="0"/>
                        <a:cs typeface="Arial" panose="020B0604020202020204" pitchFamily="34" charset="0"/>
                      </a:endParaRPr>
                    </a:p>
                  </a:txBody>
                  <a:tcPr/>
                </a:tc>
                <a:tc>
                  <a:txBody>
                    <a:bodyPr/>
                    <a:lstStyle/>
                    <a:p>
                      <a:r>
                        <a:rPr lang="en-GB" sz="1900" dirty="0" smtClean="0">
                          <a:latin typeface="Arial" panose="020B0604020202020204" pitchFamily="34" charset="0"/>
                          <a:cs typeface="Arial" panose="020B0604020202020204" pitchFamily="34" charset="0"/>
                        </a:rPr>
                        <a:t>Australia</a:t>
                      </a:r>
                      <a:endParaRPr lang="en-GB" sz="1900" dirty="0">
                        <a:latin typeface="Arial" panose="020B0604020202020204" pitchFamily="34" charset="0"/>
                        <a:cs typeface="Arial" panose="020B0604020202020204" pitchFamily="34" charset="0"/>
                      </a:endParaRPr>
                    </a:p>
                  </a:txBody>
                  <a:tcPr/>
                </a:tc>
              </a:tr>
            </a:tbl>
          </a:graphicData>
        </a:graphic>
      </p:graphicFrame>
      <p:sp>
        <p:nvSpPr>
          <p:cNvPr id="3" name="TextBox 2"/>
          <p:cNvSpPr txBox="1"/>
          <p:nvPr/>
        </p:nvSpPr>
        <p:spPr>
          <a:xfrm>
            <a:off x="323528" y="1023119"/>
            <a:ext cx="7817846" cy="461665"/>
          </a:xfrm>
          <a:prstGeom prst="rect">
            <a:avLst/>
          </a:prstGeom>
          <a:noFill/>
        </p:spPr>
        <p:txBody>
          <a:bodyPr wrap="none" rtlCol="0">
            <a:spAutoFit/>
          </a:bodyPr>
          <a:lstStyle/>
          <a:p>
            <a:r>
              <a:rPr lang="en-GB" sz="2400" b="1" dirty="0" smtClean="0"/>
              <a:t>Table 6.2 </a:t>
            </a:r>
            <a:r>
              <a:rPr lang="en-GB" sz="2400" dirty="0" smtClean="0"/>
              <a:t>– The world’s largest commercial banks, 2012</a:t>
            </a:r>
            <a:endParaRPr lang="en-GB" sz="2400" dirty="0"/>
          </a:p>
        </p:txBody>
      </p:sp>
    </p:spTree>
    <p:extLst>
      <p:ext uri="{BB962C8B-B14F-4D97-AF65-F5344CB8AC3E}">
        <p14:creationId xmlns:p14="http://schemas.microsoft.com/office/powerpoint/2010/main" val="1728652071"/>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68</a:t>
            </a:r>
            <a:endParaRPr lang="en-GB" sz="1800" b="1" dirty="0">
              <a:latin typeface="Arial" panose="020B0604020202020204" pitchFamily="34" charset="0"/>
              <a:cs typeface="Arial" panose="020B0604020202020204" pitchFamily="34" charset="0"/>
            </a:endParaRPr>
          </a:p>
        </p:txBody>
      </p:sp>
      <p:pic>
        <p:nvPicPr>
          <p:cNvPr id="9218" name="Picture 2" descr="Image result for world’s largest banks 2016"/>
          <p:cNvPicPr>
            <a:picLocks noChangeAspect="1" noChangeArrowheads="1"/>
          </p:cNvPicPr>
          <p:nvPr/>
        </p:nvPicPr>
        <p:blipFill rotWithShape="1">
          <a:blip r:embed="rId3">
            <a:extLst>
              <a:ext uri="{28A0092B-C50C-407E-A947-70E740481C1C}">
                <a14:useLocalDpi xmlns:a14="http://schemas.microsoft.com/office/drawing/2010/main" val="0"/>
              </a:ext>
            </a:extLst>
          </a:blip>
          <a:srcRect r="1234" b="11060"/>
          <a:stretch/>
        </p:blipFill>
        <p:spPr bwMode="auto">
          <a:xfrm>
            <a:off x="323528" y="1093742"/>
            <a:ext cx="4248472" cy="2727414"/>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world’s largest banks 2016"/>
          <p:cNvPicPr>
            <a:picLocks noChangeAspect="1" noChangeArrowheads="1"/>
          </p:cNvPicPr>
          <p:nvPr/>
        </p:nvPicPr>
        <p:blipFill rotWithShape="1">
          <a:blip r:embed="rId4">
            <a:extLst>
              <a:ext uri="{28A0092B-C50C-407E-A947-70E740481C1C}">
                <a14:useLocalDpi xmlns:a14="http://schemas.microsoft.com/office/drawing/2010/main" val="0"/>
              </a:ext>
            </a:extLst>
          </a:blip>
          <a:srcRect l="2196" r="1439" b="8161"/>
          <a:stretch/>
        </p:blipFill>
        <p:spPr bwMode="auto">
          <a:xfrm>
            <a:off x="4771590" y="1124745"/>
            <a:ext cx="4048882" cy="424847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cost of bank bailout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23423" y="3861048"/>
            <a:ext cx="2232248" cy="2729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1501777"/>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509200"/>
          </a:xfrm>
          <a:prstGeom prst="rect">
            <a:avLst/>
          </a:prstGeom>
        </p:spPr>
        <p:txBody>
          <a:bodyPr wrap="square">
            <a:spAutoFit/>
          </a:bodyPr>
          <a:lstStyle/>
          <a:p>
            <a:pPr marL="465138" indent="-465138">
              <a:buClr>
                <a:srgbClr val="00B050"/>
              </a:buClr>
              <a:buFont typeface="Wingdings 3" panose="05040102010807070707" pitchFamily="18" charset="2"/>
              <a:buChar char=""/>
            </a:pPr>
            <a:r>
              <a:rPr lang="en-US" sz="2200" b="1" dirty="0">
                <a:solidFill>
                  <a:srgbClr val="FF0000"/>
                </a:solidFill>
              </a:rPr>
              <a:t>Accepting deposits </a:t>
            </a:r>
            <a:r>
              <a:rPr lang="en-US" sz="2200" dirty="0"/>
              <a:t>- Commercial banks accept deposits from their </a:t>
            </a:r>
            <a:r>
              <a:rPr lang="en-US" sz="2200" dirty="0" smtClean="0"/>
              <a:t>customers, including </a:t>
            </a:r>
            <a:r>
              <a:rPr lang="en-US" sz="2200" dirty="0"/>
              <a:t>private individuals, businesses and governments. Examples </a:t>
            </a:r>
            <a:r>
              <a:rPr lang="en-US" sz="2200" dirty="0" smtClean="0"/>
              <a:t>include </a:t>
            </a:r>
            <a:r>
              <a:rPr lang="en-US" sz="2200" b="1" dirty="0" smtClean="0">
                <a:solidFill>
                  <a:srgbClr val="FF0000"/>
                </a:solidFill>
              </a:rPr>
              <a:t>sight</a:t>
            </a:r>
            <a:r>
              <a:rPr lang="en-US" sz="2200" dirty="0" smtClean="0"/>
              <a:t> </a:t>
            </a:r>
            <a:r>
              <a:rPr lang="en-US" sz="2200" b="1" dirty="0">
                <a:solidFill>
                  <a:srgbClr val="FF0000"/>
                </a:solidFill>
              </a:rPr>
              <a:t>deposits</a:t>
            </a:r>
            <a:r>
              <a:rPr lang="en-US" sz="2200" dirty="0"/>
              <a:t> (which </a:t>
            </a:r>
            <a:r>
              <a:rPr lang="en-US" sz="2200" dirty="0" smtClean="0"/>
              <a:t>are </a:t>
            </a:r>
            <a:r>
              <a:rPr lang="en-US" sz="2200" dirty="0"/>
              <a:t>payable on demand) and </a:t>
            </a:r>
            <a:r>
              <a:rPr lang="en-US" sz="2200" b="1" dirty="0">
                <a:solidFill>
                  <a:srgbClr val="FF0000"/>
                </a:solidFill>
              </a:rPr>
              <a:t>time</a:t>
            </a:r>
            <a:r>
              <a:rPr lang="en-US" sz="2200" dirty="0"/>
              <a:t> </a:t>
            </a:r>
            <a:r>
              <a:rPr lang="en-US" sz="2200" b="1" dirty="0">
                <a:solidFill>
                  <a:srgbClr val="FF0000"/>
                </a:solidFill>
              </a:rPr>
              <a:t>deposits</a:t>
            </a:r>
            <a:r>
              <a:rPr lang="en-US" sz="2200" dirty="0">
                <a:solidFill>
                  <a:srgbClr val="FF0000"/>
                </a:solidFill>
              </a:rPr>
              <a:t> </a:t>
            </a:r>
            <a:r>
              <a:rPr lang="en-US" sz="2200" dirty="0"/>
              <a:t>(</a:t>
            </a:r>
            <a:r>
              <a:rPr lang="en-US" sz="2200" dirty="0" smtClean="0"/>
              <a:t>which are </a:t>
            </a:r>
            <a:r>
              <a:rPr lang="en-US" sz="2200" dirty="0"/>
              <a:t>deposits that are payable after a fixed time period such as 6 months or a year). Time deposits tend to attract higher rates of interest for deposit </a:t>
            </a:r>
            <a:r>
              <a:rPr lang="en-US" sz="2200" dirty="0" smtClean="0"/>
              <a:t>holders than </a:t>
            </a:r>
            <a:r>
              <a:rPr lang="en-US" sz="2200" dirty="0"/>
              <a:t>sight deposits. Businesses deposit their cash in commercial banks for </a:t>
            </a:r>
            <a:r>
              <a:rPr lang="en-US" sz="2200" dirty="0" smtClean="0"/>
              <a:t>the convenience </a:t>
            </a:r>
            <a:r>
              <a:rPr lang="en-US" sz="2200" dirty="0"/>
              <a:t>of their own financial operations, such as paying their suppliers </a:t>
            </a:r>
            <a:r>
              <a:rPr lang="en-US" sz="2200" dirty="0" smtClean="0"/>
              <a:t>and employees.</a:t>
            </a:r>
          </a:p>
          <a:p>
            <a:pPr marL="465138" indent="-465138">
              <a:buClr>
                <a:srgbClr val="00B050"/>
              </a:buClr>
              <a:buFont typeface="Wingdings 3" panose="05040102010807070707" pitchFamily="18" charset="2"/>
              <a:buChar char=""/>
            </a:pPr>
            <a:r>
              <a:rPr lang="en-US" sz="2200" b="1" dirty="0">
                <a:solidFill>
                  <a:srgbClr val="FF0000"/>
                </a:solidFill>
              </a:rPr>
              <a:t>Making advances </a:t>
            </a:r>
            <a:r>
              <a:rPr lang="en-US" sz="2200" dirty="0"/>
              <a:t>- Commercial banks provide advances (loans) to </a:t>
            </a:r>
            <a:r>
              <a:rPr lang="en-US" sz="2200" dirty="0" smtClean="0"/>
              <a:t>their customers</a:t>
            </a:r>
            <a:r>
              <a:rPr lang="en-US" sz="2200" dirty="0"/>
              <a:t>. These advances include overdrafts (a banking service that </a:t>
            </a:r>
            <a:r>
              <a:rPr lang="en-US" sz="2200" dirty="0" smtClean="0"/>
              <a:t>allows registered </a:t>
            </a:r>
            <a:r>
              <a:rPr lang="en-US" sz="2200" dirty="0"/>
              <a:t>customers to withdraw more money than they actually have in </a:t>
            </a:r>
            <a:r>
              <a:rPr lang="en-US" sz="2200" dirty="0" smtClean="0"/>
              <a:t>their account</a:t>
            </a:r>
            <a:r>
              <a:rPr lang="en-US" sz="2200" dirty="0"/>
              <a:t>) and mortgages (long-term secured </a:t>
            </a:r>
            <a:r>
              <a:rPr lang="en-US" sz="2200" dirty="0" smtClean="0"/>
              <a:t>loans </a:t>
            </a:r>
            <a:r>
              <a:rPr lang="en-US" sz="2200" dirty="0"/>
              <a:t>for the purchase of assets such </a:t>
            </a:r>
            <a:r>
              <a:rPr lang="en-US" sz="2200" dirty="0" smtClean="0"/>
              <a:t>as commercial </a:t>
            </a:r>
            <a:r>
              <a:rPr lang="en-US" sz="2200" dirty="0"/>
              <a:t>and residential property).</a:t>
            </a: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68</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5673808"/>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401479"/>
          </a:xfrm>
          <a:prstGeom prst="rect">
            <a:avLst/>
          </a:prstGeom>
        </p:spPr>
        <p:txBody>
          <a:bodyPr wrap="square">
            <a:spAutoFit/>
          </a:bodyPr>
          <a:lstStyle/>
          <a:p>
            <a:pPr marL="465138" indent="-465138">
              <a:buClr>
                <a:srgbClr val="00B050"/>
              </a:buClr>
              <a:buFont typeface="Wingdings 3" panose="05040102010807070707" pitchFamily="18" charset="2"/>
              <a:buChar char=""/>
            </a:pPr>
            <a:r>
              <a:rPr lang="en-US" sz="2300" b="1" dirty="0">
                <a:solidFill>
                  <a:srgbClr val="FF0000"/>
                </a:solidFill>
              </a:rPr>
              <a:t>Credit creation </a:t>
            </a:r>
            <a:r>
              <a:rPr lang="en-US" sz="2300" dirty="0"/>
              <a:t>- This describes the process by which banks increase the </a:t>
            </a:r>
            <a:r>
              <a:rPr lang="en-US" sz="2300" dirty="0" smtClean="0"/>
              <a:t>supply of </a:t>
            </a:r>
            <a:r>
              <a:rPr lang="en-US" sz="2300" dirty="0"/>
              <a:t>money in an economy by making money available to borrowers. Credit </a:t>
            </a:r>
            <a:r>
              <a:rPr lang="en-US" sz="2300" dirty="0" smtClean="0"/>
              <a:t>allows the </a:t>
            </a:r>
            <a:r>
              <a:rPr lang="en-US" sz="2300" dirty="0"/>
              <a:t>borrower (or debtor) to gain purchasing power (money) now with the </a:t>
            </a:r>
            <a:r>
              <a:rPr lang="en-US" sz="2300" dirty="0" smtClean="0"/>
              <a:t>promise to </a:t>
            </a:r>
            <a:r>
              <a:rPr lang="en-US" sz="2300" dirty="0"/>
              <a:t>pay the lender (or creditor) at a future time. Credit creation enables </a:t>
            </a:r>
            <a:r>
              <a:rPr lang="en-US" sz="2300" dirty="0" smtClean="0"/>
              <a:t>commercial banks </a:t>
            </a:r>
            <a:r>
              <a:rPr lang="en-US" sz="2300" dirty="0"/>
              <a:t>to generate considerable additional purchasing power from their </a:t>
            </a:r>
            <a:r>
              <a:rPr lang="en-US" sz="2300" dirty="0" smtClean="0"/>
              <a:t>cash deposits</a:t>
            </a:r>
            <a:r>
              <a:rPr lang="en-US" sz="2300" dirty="0"/>
              <a:t>. </a:t>
            </a:r>
            <a:r>
              <a:rPr lang="en-US" sz="2300" dirty="0" smtClean="0"/>
              <a:t>While </a:t>
            </a:r>
            <a:r>
              <a:rPr lang="en-US" sz="2300" dirty="0"/>
              <a:t>central banks can prim money, they do not create credit; this is </a:t>
            </a:r>
            <a:r>
              <a:rPr lang="en-US" sz="2300" dirty="0" smtClean="0"/>
              <a:t>a key </a:t>
            </a:r>
            <a:r>
              <a:rPr lang="en-US" sz="2300" dirty="0"/>
              <a:t>function that distinguishes commercial banks from other financial </a:t>
            </a:r>
            <a:r>
              <a:rPr lang="en-US" sz="2300" dirty="0" smtClean="0"/>
              <a:t>institutions, such </a:t>
            </a:r>
            <a:r>
              <a:rPr lang="en-US" sz="2300" dirty="0"/>
              <a:t>as insurance companies and investment banks</a:t>
            </a:r>
            <a:r>
              <a:rPr lang="en-US" sz="2300" dirty="0" smtClean="0"/>
              <a:t>.</a:t>
            </a:r>
          </a:p>
          <a:p>
            <a:pPr>
              <a:buClr>
                <a:srgbClr val="00B050"/>
              </a:buClr>
            </a:pPr>
            <a:r>
              <a:rPr lang="en-US" sz="2300" b="1" dirty="0" smtClean="0">
                <a:solidFill>
                  <a:srgbClr val="FF0000"/>
                </a:solidFill>
              </a:rPr>
              <a:t>Activity</a:t>
            </a:r>
          </a:p>
          <a:p>
            <a:pPr marL="465138" indent="-465138">
              <a:buClr>
                <a:srgbClr val="00B050"/>
              </a:buClr>
              <a:buFont typeface="Wingdings 3" panose="05040102010807070707" pitchFamily="18" charset="2"/>
              <a:buChar char=""/>
            </a:pPr>
            <a:r>
              <a:rPr lang="en-US" sz="2300" dirty="0" smtClean="0">
                <a:solidFill>
                  <a:srgbClr val="FF0000"/>
                </a:solidFill>
              </a:rPr>
              <a:t>Explain the term Usury and how Banks can justify their actions in creating loans in a society where it is forbidden to charge interest on money.</a:t>
            </a:r>
            <a:endParaRPr lang="en-US" sz="230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3764896"/>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Aims</a:t>
            </a:r>
            <a:endParaRPr lang="en-GB" sz="4000" dirty="0"/>
          </a:p>
        </p:txBody>
      </p:sp>
      <p:sp>
        <p:nvSpPr>
          <p:cNvPr id="3" name="Rectangle 2"/>
          <p:cNvSpPr/>
          <p:nvPr/>
        </p:nvSpPr>
        <p:spPr>
          <a:xfrm>
            <a:off x="251520" y="1052736"/>
            <a:ext cx="8568952" cy="5355312"/>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dirty="0" smtClean="0"/>
              <a:t>The </a:t>
            </a:r>
            <a:r>
              <a:rPr lang="en-US" dirty="0"/>
              <a:t>aims below describe the educational purposes of a course in economics for the Cambridge </a:t>
            </a:r>
            <a:r>
              <a:rPr lang="en-US" dirty="0" smtClean="0"/>
              <a:t>IGCSE exam</a:t>
            </a:r>
            <a:r>
              <a:rPr lang="en-US" dirty="0"/>
              <a:t>.</a:t>
            </a:r>
          </a:p>
          <a:p>
            <a:pPr marL="457200" indent="-457200">
              <a:buClr>
                <a:srgbClr val="00B050"/>
              </a:buClr>
              <a:buFont typeface="Wingdings 3" panose="05040102010807070707" pitchFamily="18" charset="2"/>
              <a:buChar char=""/>
            </a:pPr>
            <a:r>
              <a:rPr lang="en-US" dirty="0"/>
              <a:t>The aims are to:</a:t>
            </a:r>
          </a:p>
          <a:p>
            <a:pPr marL="803275" indent="-341313">
              <a:buClr>
                <a:srgbClr val="00B050"/>
              </a:buClr>
              <a:buFont typeface="+mj-lt"/>
              <a:buAutoNum type="arabicPeriod"/>
            </a:pPr>
            <a:r>
              <a:rPr lang="en-US" dirty="0" smtClean="0"/>
              <a:t>Develop </a:t>
            </a:r>
            <a:r>
              <a:rPr lang="en-US" dirty="0"/>
              <a:t>candidates’ knowledge and understanding of economic terminology, principles and theories</a:t>
            </a:r>
          </a:p>
          <a:p>
            <a:pPr marL="803275" indent="-341313">
              <a:buClr>
                <a:srgbClr val="00B050"/>
              </a:buClr>
              <a:buFont typeface="+mj-lt"/>
              <a:buAutoNum type="arabicPeriod"/>
            </a:pPr>
            <a:r>
              <a:rPr lang="en-US" dirty="0" smtClean="0"/>
              <a:t>Develop </a:t>
            </a:r>
            <a:r>
              <a:rPr lang="en-US" dirty="0"/>
              <a:t>candidates’ basic economic numeracy and literacy and their ability to handle simple </a:t>
            </a:r>
            <a:r>
              <a:rPr lang="en-US" dirty="0" smtClean="0"/>
              <a:t>data including </a:t>
            </a:r>
            <a:r>
              <a:rPr lang="en-US" dirty="0"/>
              <a:t>graphs and diagrams</a:t>
            </a:r>
          </a:p>
          <a:p>
            <a:pPr marL="803275" indent="-341313">
              <a:buClr>
                <a:srgbClr val="00B050"/>
              </a:buClr>
              <a:buFont typeface="+mj-lt"/>
              <a:buAutoNum type="arabicPeriod"/>
            </a:pPr>
            <a:r>
              <a:rPr lang="en-US" dirty="0" smtClean="0"/>
              <a:t>Develop </a:t>
            </a:r>
            <a:r>
              <a:rPr lang="en-US" dirty="0"/>
              <a:t>candidates’ ability to use the tools of economic analysis in particular situations</a:t>
            </a:r>
          </a:p>
          <a:p>
            <a:pPr marL="803275" indent="-341313">
              <a:buClr>
                <a:srgbClr val="00B050"/>
              </a:buClr>
              <a:buFont typeface="+mj-lt"/>
              <a:buAutoNum type="arabicPeriod"/>
            </a:pPr>
            <a:r>
              <a:rPr lang="en-US" dirty="0" smtClean="0"/>
              <a:t>Show </a:t>
            </a:r>
            <a:r>
              <a:rPr lang="en-US" dirty="0"/>
              <a:t>candidates how to identify and discriminate between differing sources of information and how </a:t>
            </a:r>
            <a:r>
              <a:rPr lang="en-US" dirty="0" smtClean="0"/>
              <a:t>to distinguish </a:t>
            </a:r>
            <a:r>
              <a:rPr lang="en-US" dirty="0"/>
              <a:t>between facts and value judgements in economic issues</a:t>
            </a:r>
          </a:p>
          <a:p>
            <a:pPr marL="803275" indent="-341313">
              <a:buClr>
                <a:srgbClr val="00B050"/>
              </a:buClr>
              <a:buFont typeface="+mj-lt"/>
              <a:buAutoNum type="arabicPeriod"/>
            </a:pPr>
            <a:r>
              <a:rPr lang="en-US" dirty="0" smtClean="0"/>
              <a:t>Develop </a:t>
            </a:r>
            <a:r>
              <a:rPr lang="en-US" dirty="0"/>
              <a:t>candidates’ ability to use economic skills (with reference to individuals, groups </a:t>
            </a:r>
            <a:r>
              <a:rPr lang="en-US" dirty="0" smtClean="0"/>
              <a:t>and organisations</a:t>
            </a:r>
            <a:r>
              <a:rPr lang="en-US" dirty="0"/>
              <a:t>) to understand better the world in which they live</a:t>
            </a:r>
          </a:p>
          <a:p>
            <a:pPr marL="803275" indent="-341313">
              <a:buClr>
                <a:srgbClr val="00B050"/>
              </a:buClr>
              <a:buFont typeface="+mj-lt"/>
              <a:buAutoNum type="arabicPeriod"/>
            </a:pPr>
            <a:r>
              <a:rPr lang="en-US" dirty="0" smtClean="0"/>
              <a:t>Develop </a:t>
            </a:r>
            <a:r>
              <a:rPr lang="en-US" dirty="0"/>
              <a:t>candidates’ understanding of the economies of developed and developing nations and </a:t>
            </a:r>
            <a:r>
              <a:rPr lang="en-US" dirty="0" smtClean="0"/>
              <a:t>of the </a:t>
            </a:r>
            <a:r>
              <a:rPr lang="en-US" dirty="0"/>
              <a:t>relationships between them; and to develop their appreciation of these relationships from </a:t>
            </a:r>
            <a:r>
              <a:rPr lang="en-US" dirty="0" smtClean="0"/>
              <a:t>the perspective </a:t>
            </a:r>
            <a:r>
              <a:rPr lang="en-US" dirty="0"/>
              <a:t>of both developed and developing nations.</a:t>
            </a:r>
            <a:endParaRPr lang="en-GB" dirty="0"/>
          </a:p>
        </p:txBody>
      </p:sp>
    </p:spTree>
    <p:extLst>
      <p:ext uri="{BB962C8B-B14F-4D97-AF65-F5344CB8AC3E}">
        <p14:creationId xmlns:p14="http://schemas.microsoft.com/office/powerpoint/2010/main" val="3888284078"/>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847755"/>
          </a:xfrm>
          <a:prstGeom prst="rect">
            <a:avLst/>
          </a:prstGeom>
        </p:spPr>
        <p:txBody>
          <a:bodyPr wrap="square">
            <a:spAutoFit/>
          </a:bodyPr>
          <a:lstStyle/>
          <a:p>
            <a:pPr marL="465138" indent="-465138">
              <a:buClr>
                <a:srgbClr val="00B050"/>
              </a:buClr>
              <a:buFont typeface="Wingdings 3" panose="05040102010807070707" pitchFamily="18" charset="2"/>
              <a:buChar char=""/>
            </a:pPr>
            <a:r>
              <a:rPr lang="en-US" sz="2150" dirty="0"/>
              <a:t>The secondary functions (or general utility functions) of commercial banks include:</a:t>
            </a:r>
          </a:p>
          <a:p>
            <a:pPr marL="747713" indent="-298450">
              <a:buClr>
                <a:srgbClr val="00B050"/>
              </a:buClr>
              <a:buFont typeface="Arial" panose="020B0604020202020204" pitchFamily="34" charset="0"/>
              <a:buChar char="•"/>
            </a:pPr>
            <a:r>
              <a:rPr lang="en-US" sz="2150" b="1" dirty="0" smtClean="0"/>
              <a:t>Collecting </a:t>
            </a:r>
            <a:r>
              <a:rPr lang="en-US" sz="2150" b="1" dirty="0"/>
              <a:t>and clearing cheques </a:t>
            </a:r>
            <a:r>
              <a:rPr lang="en-US" sz="2150" dirty="0"/>
              <a:t>on behalf of their clients</a:t>
            </a:r>
          </a:p>
          <a:p>
            <a:pPr marL="747713" indent="-298450">
              <a:buClr>
                <a:srgbClr val="00B050"/>
              </a:buClr>
              <a:buFont typeface="Arial" panose="020B0604020202020204" pitchFamily="34" charset="0"/>
              <a:buChar char="•"/>
            </a:pPr>
            <a:r>
              <a:rPr lang="en-US" sz="2150" b="1" dirty="0" smtClean="0"/>
              <a:t>Offering </a:t>
            </a:r>
            <a:r>
              <a:rPr lang="en-US" sz="2150" b="1" dirty="0"/>
              <a:t>additional financial services</a:t>
            </a:r>
            <a:r>
              <a:rPr lang="en-US" sz="2150" dirty="0"/>
              <a:t>, such as </a:t>
            </a:r>
            <a:r>
              <a:rPr lang="en-US" sz="2150" dirty="0" smtClean="0"/>
              <a:t>tax </a:t>
            </a:r>
            <a:r>
              <a:rPr lang="en-US" sz="2150" dirty="0"/>
              <a:t>advice, foreign exchange </a:t>
            </a:r>
            <a:r>
              <a:rPr lang="en-US" sz="2150" dirty="0" smtClean="0"/>
              <a:t>dealings and </a:t>
            </a:r>
            <a:r>
              <a:rPr lang="en-US" sz="2150" dirty="0"/>
              <a:t>the buying and selling of shares</a:t>
            </a:r>
          </a:p>
          <a:p>
            <a:pPr marL="747713" indent="-298450">
              <a:buClr>
                <a:srgbClr val="00B050"/>
              </a:buClr>
              <a:buFont typeface="Arial" panose="020B0604020202020204" pitchFamily="34" charset="0"/>
              <a:buChar char="•"/>
            </a:pPr>
            <a:r>
              <a:rPr lang="en-US" sz="2150" b="1" dirty="0" smtClean="0"/>
              <a:t>Providing </a:t>
            </a:r>
            <a:r>
              <a:rPr lang="en-US" sz="2150" b="1" dirty="0"/>
              <a:t>safety deposit boxes </a:t>
            </a:r>
            <a:r>
              <a:rPr lang="en-US" sz="2150" dirty="0"/>
              <a:t>for customers to safeguard highly </a:t>
            </a:r>
            <a:r>
              <a:rPr lang="en-US" sz="2150" dirty="0" smtClean="0"/>
              <a:t>valued possessions</a:t>
            </a:r>
            <a:r>
              <a:rPr lang="en-US" sz="2150" dirty="0"/>
              <a:t>, including items of jewellery and important documents such as wills</a:t>
            </a:r>
          </a:p>
          <a:p>
            <a:pPr marL="747713" indent="-298450">
              <a:buClr>
                <a:srgbClr val="00B050"/>
              </a:buClr>
              <a:buFont typeface="Arial" panose="020B0604020202020204" pitchFamily="34" charset="0"/>
              <a:buChar char="•"/>
            </a:pPr>
            <a:r>
              <a:rPr lang="en-US" sz="2150" b="1" dirty="0" smtClean="0"/>
              <a:t>Providing </a:t>
            </a:r>
            <a:r>
              <a:rPr lang="en-US" sz="2150" b="1" dirty="0"/>
              <a:t>money transfer facilities</a:t>
            </a:r>
            <a:r>
              <a:rPr lang="en-US" sz="2150" dirty="0"/>
              <a:t>, such as transferring money to an </a:t>
            </a:r>
            <a:r>
              <a:rPr lang="en-US" sz="2150" dirty="0" smtClean="0"/>
              <a:t>overseas bank </a:t>
            </a:r>
            <a:r>
              <a:rPr lang="en-US" sz="2150" dirty="0"/>
              <a:t>account or paying various bills, such as telephone, electricity, gas </a:t>
            </a:r>
            <a:r>
              <a:rPr lang="en-US" sz="2150" dirty="0" smtClean="0"/>
              <a:t>and water </a:t>
            </a:r>
            <a:r>
              <a:rPr lang="en-US" sz="2150" dirty="0"/>
              <a:t>bills</a:t>
            </a:r>
          </a:p>
          <a:p>
            <a:pPr marL="747713" indent="-298450">
              <a:buClr>
                <a:srgbClr val="00B050"/>
              </a:buClr>
              <a:buFont typeface="Arial" panose="020B0604020202020204" pitchFamily="34" charset="0"/>
              <a:buChar char="•"/>
            </a:pPr>
            <a:r>
              <a:rPr lang="en-US" sz="2150" b="1" dirty="0" smtClean="0"/>
              <a:t>Providing </a:t>
            </a:r>
            <a:r>
              <a:rPr lang="en-US" sz="2150" b="1" dirty="0"/>
              <a:t>credit card </a:t>
            </a:r>
            <a:r>
              <a:rPr lang="en-US" sz="2150" b="1" dirty="0" smtClean="0"/>
              <a:t>facilities </a:t>
            </a:r>
            <a:r>
              <a:rPr lang="en-US" sz="2150" dirty="0"/>
              <a:t>for the convenience of customers - both </a:t>
            </a:r>
            <a:r>
              <a:rPr lang="en-US" sz="2150" dirty="0" smtClean="0"/>
              <a:t>private  individuals </a:t>
            </a:r>
            <a:r>
              <a:rPr lang="en-US" sz="2150" dirty="0"/>
              <a:t>and commercial clients</a:t>
            </a:r>
          </a:p>
          <a:p>
            <a:pPr marL="747713" indent="-298450">
              <a:buClr>
                <a:srgbClr val="00B050"/>
              </a:buClr>
              <a:buFont typeface="Arial" panose="020B0604020202020204" pitchFamily="34" charset="0"/>
              <a:buChar char="•"/>
            </a:pPr>
            <a:r>
              <a:rPr lang="en-US" sz="2150" b="1" dirty="0" smtClean="0"/>
              <a:t>Providing </a:t>
            </a:r>
            <a:r>
              <a:rPr lang="en-US" sz="2150" b="1" dirty="0"/>
              <a:t>internet banking facilities</a:t>
            </a:r>
            <a:r>
              <a:rPr lang="en-US" sz="2150" dirty="0"/>
              <a:t>, such as online bill payments, online </a:t>
            </a:r>
            <a:r>
              <a:rPr lang="en-US" sz="2150" dirty="0" smtClean="0"/>
              <a:t>bank transfers </a:t>
            </a:r>
            <a:r>
              <a:rPr lang="en-US" sz="2150" dirty="0"/>
              <a:t>between bank accounts and the online purchase of shares and </a:t>
            </a:r>
            <a:r>
              <a:rPr lang="en-US" sz="2150" dirty="0" smtClean="0"/>
              <a:t>foreign currencies</a:t>
            </a:r>
            <a:r>
              <a:rPr lang="en-US" sz="2150" dirty="0"/>
              <a:t>.</a:t>
            </a:r>
            <a:endParaRPr lang="en-US" sz="215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The Functions of Commercial Banks</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69</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7435043"/>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386090"/>
          </a:xfrm>
          <a:prstGeom prst="rect">
            <a:avLst/>
          </a:prstGeom>
        </p:spPr>
        <p:txBody>
          <a:bodyPr wrap="square">
            <a:spAutoFit/>
          </a:bodyPr>
          <a:lstStyle/>
          <a:p>
            <a:pPr marL="465138" indent="-465138">
              <a:buClr>
                <a:srgbClr val="00B050"/>
              </a:buClr>
              <a:buFont typeface="Wingdings 3" panose="05040102010807070707" pitchFamily="18" charset="2"/>
              <a:buChar char=""/>
            </a:pPr>
            <a:r>
              <a:rPr lang="en-US" sz="2150" dirty="0">
                <a:solidFill>
                  <a:srgbClr val="002060"/>
                </a:solidFill>
              </a:rPr>
              <a:t>According to The Economist, China's economy is expected to overtake the USA's by </a:t>
            </a:r>
            <a:r>
              <a:rPr lang="en-US" sz="2150" dirty="0" smtClean="0">
                <a:solidFill>
                  <a:srgbClr val="002060"/>
                </a:solidFill>
              </a:rPr>
              <a:t>as early </a:t>
            </a:r>
            <a:r>
              <a:rPr lang="en-US" sz="2150" dirty="0">
                <a:solidFill>
                  <a:srgbClr val="002060"/>
                </a:solidFill>
              </a:rPr>
              <a:t>as 2018. Multinational companies hoping to make the most of this </a:t>
            </a:r>
            <a:r>
              <a:rPr lang="en-US" sz="2150" dirty="0" smtClean="0">
                <a:solidFill>
                  <a:srgbClr val="002060"/>
                </a:solidFill>
              </a:rPr>
              <a:t>opportunity have </a:t>
            </a:r>
            <a:r>
              <a:rPr lang="en-US" sz="2150" dirty="0">
                <a:solidFill>
                  <a:srgbClr val="002060"/>
                </a:solidFill>
              </a:rPr>
              <a:t>been investing in China via the Shanghai Stock Exchange. Commercial </a:t>
            </a:r>
            <a:r>
              <a:rPr lang="en-US" sz="2150" dirty="0" smtClean="0">
                <a:solidFill>
                  <a:srgbClr val="002060"/>
                </a:solidFill>
              </a:rPr>
              <a:t>banks such </a:t>
            </a:r>
            <a:r>
              <a:rPr lang="en-US" sz="2150" dirty="0">
                <a:solidFill>
                  <a:srgbClr val="002060"/>
                </a:solidFill>
              </a:rPr>
              <a:t>as the Industrial and Commercial Bank of China (ICBC) and the Hong Kong </a:t>
            </a:r>
            <a:r>
              <a:rPr lang="en-US" sz="2150" dirty="0" smtClean="0">
                <a:solidFill>
                  <a:srgbClr val="002060"/>
                </a:solidFill>
              </a:rPr>
              <a:t>and Shanghai </a:t>
            </a:r>
            <a:r>
              <a:rPr lang="en-US" sz="2150" dirty="0">
                <a:solidFill>
                  <a:srgbClr val="002060"/>
                </a:solidFill>
              </a:rPr>
              <a:t>Banking Corporation (HSBC) also have an increasingly important role in </a:t>
            </a:r>
            <a:r>
              <a:rPr lang="en-US" sz="2150" dirty="0" smtClean="0">
                <a:solidFill>
                  <a:srgbClr val="002060"/>
                </a:solidFill>
              </a:rPr>
              <a:t>the development </a:t>
            </a:r>
            <a:r>
              <a:rPr lang="en-US" sz="2150" dirty="0">
                <a:solidFill>
                  <a:srgbClr val="002060"/>
                </a:solidFill>
              </a:rPr>
              <a:t>of the Chinese economy. Nevertheless, the trading of the </a:t>
            </a:r>
            <a:r>
              <a:rPr lang="en-US" sz="2150" dirty="0" smtClean="0">
                <a:solidFill>
                  <a:srgbClr val="002060"/>
                </a:solidFill>
              </a:rPr>
              <a:t>renminbi, China's </a:t>
            </a:r>
            <a:r>
              <a:rPr lang="en-US" sz="2150" dirty="0">
                <a:solidFill>
                  <a:srgbClr val="002060"/>
                </a:solidFill>
              </a:rPr>
              <a:t>official currency, is still closely monitored by the People's Bank of China </a:t>
            </a:r>
            <a:r>
              <a:rPr lang="en-US" sz="2150" dirty="0" smtClean="0">
                <a:solidFill>
                  <a:srgbClr val="002060"/>
                </a:solidFill>
              </a:rPr>
              <a:t>– the central </a:t>
            </a:r>
            <a:r>
              <a:rPr lang="en-US" sz="2150" dirty="0">
                <a:solidFill>
                  <a:srgbClr val="002060"/>
                </a:solidFill>
              </a:rPr>
              <a:t>bank.</a:t>
            </a:r>
          </a:p>
          <a:p>
            <a:pPr marL="465138" indent="-465138">
              <a:buClr>
                <a:srgbClr val="00B050"/>
              </a:buClr>
              <a:buFont typeface="+mj-lt"/>
              <a:buAutoNum type="arabicPeriod"/>
              <a:tabLst>
                <a:tab pos="8350250" algn="r"/>
              </a:tabLst>
            </a:pPr>
            <a:r>
              <a:rPr lang="en-US" sz="2150" dirty="0" smtClean="0">
                <a:solidFill>
                  <a:srgbClr val="FF0000"/>
                </a:solidFill>
              </a:rPr>
              <a:t>Describe </a:t>
            </a:r>
            <a:r>
              <a:rPr lang="en-US" sz="2150" dirty="0">
                <a:solidFill>
                  <a:srgbClr val="FF0000"/>
                </a:solidFill>
              </a:rPr>
              <a:t>the functions of a commercial bank such as ICBC or HSBC. </a:t>
            </a:r>
            <a:r>
              <a:rPr lang="en-US" sz="2150" dirty="0" smtClean="0">
                <a:solidFill>
                  <a:srgbClr val="FF0000"/>
                </a:solidFill>
              </a:rPr>
              <a:t>	[</a:t>
            </a:r>
            <a:r>
              <a:rPr lang="en-US" sz="2150" dirty="0">
                <a:solidFill>
                  <a:srgbClr val="FF0000"/>
                </a:solidFill>
              </a:rPr>
              <a:t>4]</a:t>
            </a:r>
          </a:p>
          <a:p>
            <a:pPr marL="465138" indent="-465138">
              <a:buClr>
                <a:srgbClr val="00B050"/>
              </a:buClr>
              <a:buFont typeface="+mj-lt"/>
              <a:buAutoNum type="arabicPeriod"/>
              <a:tabLst>
                <a:tab pos="8350250" algn="r"/>
              </a:tabLst>
            </a:pPr>
            <a:r>
              <a:rPr lang="en-US" sz="2150" dirty="0" smtClean="0">
                <a:solidFill>
                  <a:srgbClr val="FF0000"/>
                </a:solidFill>
              </a:rPr>
              <a:t>Explain </a:t>
            </a:r>
            <a:r>
              <a:rPr lang="en-US" sz="2150" dirty="0">
                <a:solidFill>
                  <a:srgbClr val="FF0000"/>
                </a:solidFill>
              </a:rPr>
              <a:t>the key functions of central banks such as the People's Bank of China. </a:t>
            </a:r>
            <a:r>
              <a:rPr lang="en-US" sz="2150" dirty="0" smtClean="0">
                <a:solidFill>
                  <a:srgbClr val="FF0000"/>
                </a:solidFill>
              </a:rPr>
              <a:t>	[</a:t>
            </a:r>
            <a:r>
              <a:rPr lang="en-US" sz="2150" dirty="0">
                <a:solidFill>
                  <a:srgbClr val="FF0000"/>
                </a:solidFill>
              </a:rPr>
              <a:t>4]</a:t>
            </a:r>
          </a:p>
          <a:p>
            <a:pPr marL="465138" indent="-465138">
              <a:buClr>
                <a:srgbClr val="00B050"/>
              </a:buClr>
              <a:buFont typeface="+mj-lt"/>
              <a:buAutoNum type="arabicPeriod"/>
              <a:tabLst>
                <a:tab pos="8350250" algn="r"/>
              </a:tabLst>
            </a:pPr>
            <a:r>
              <a:rPr lang="en-US" sz="2150" dirty="0" smtClean="0">
                <a:solidFill>
                  <a:srgbClr val="FF0000"/>
                </a:solidFill>
              </a:rPr>
              <a:t>Explain </a:t>
            </a:r>
            <a:r>
              <a:rPr lang="en-US" sz="2150" dirty="0">
                <a:solidFill>
                  <a:srgbClr val="FF0000"/>
                </a:solidFill>
              </a:rPr>
              <a:t>how the Shanghai Stock Exchange can play a key role in the </a:t>
            </a:r>
            <a:r>
              <a:rPr lang="en-US" sz="2150" dirty="0" smtClean="0">
                <a:solidFill>
                  <a:srgbClr val="FF0000"/>
                </a:solidFill>
              </a:rPr>
              <a:t>economic development </a:t>
            </a:r>
            <a:r>
              <a:rPr lang="en-US" sz="2150" dirty="0">
                <a:solidFill>
                  <a:srgbClr val="FF0000"/>
                </a:solidFill>
              </a:rPr>
              <a:t>of the Chinese economy. </a:t>
            </a:r>
            <a:r>
              <a:rPr lang="en-US" sz="2150" dirty="0" smtClean="0">
                <a:solidFill>
                  <a:srgbClr val="FF0000"/>
                </a:solidFill>
              </a:rPr>
              <a:t>	[</a:t>
            </a:r>
            <a:r>
              <a:rPr lang="en-US" sz="2150" dirty="0">
                <a:solidFill>
                  <a:srgbClr val="FF0000"/>
                </a:solidFill>
              </a:rPr>
              <a:t>4]</a:t>
            </a: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Commercial Banks – Exam Practice</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70</a:t>
            </a:r>
            <a:endParaRPr lang="en-GB" sz="18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15134" y="295822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304329210"/>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447645"/>
          </a:xfrm>
          <a:prstGeom prst="rect">
            <a:avLst/>
          </a:prstGeom>
        </p:spPr>
        <p:txBody>
          <a:bodyPr wrap="square">
            <a:spAutoFit/>
          </a:bodyPr>
          <a:lstStyle/>
          <a:p>
            <a:pPr>
              <a:buClr>
                <a:srgbClr val="00B050"/>
              </a:buClr>
            </a:pPr>
            <a:r>
              <a:rPr lang="en-US" sz="2900" b="1" dirty="0" smtClean="0">
                <a:solidFill>
                  <a:srgbClr val="FF0000"/>
                </a:solidFill>
              </a:rPr>
              <a:t>Chapter </a:t>
            </a:r>
            <a:r>
              <a:rPr lang="en-US" sz="2900" b="1" dirty="0">
                <a:solidFill>
                  <a:srgbClr val="FF0000"/>
                </a:solidFill>
              </a:rPr>
              <a:t>review questions</a:t>
            </a:r>
          </a:p>
          <a:p>
            <a:pPr marL="465138" indent="-465138">
              <a:buClr>
                <a:srgbClr val="00B050"/>
              </a:buClr>
              <a:buFont typeface="+mj-lt"/>
              <a:buAutoNum type="arabicPeriod"/>
              <a:tabLst>
                <a:tab pos="8402638" algn="r"/>
              </a:tabLst>
            </a:pPr>
            <a:r>
              <a:rPr lang="en-US" sz="2900" dirty="0" smtClean="0">
                <a:solidFill>
                  <a:srgbClr val="FF0000"/>
                </a:solidFill>
              </a:rPr>
              <a:t>What </a:t>
            </a:r>
            <a:r>
              <a:rPr lang="en-US" sz="2900" dirty="0">
                <a:solidFill>
                  <a:srgbClr val="FF0000"/>
                </a:solidFill>
              </a:rPr>
              <a:t>is meant by money and what are its main characteristics</a:t>
            </a:r>
            <a:r>
              <a:rPr lang="en-US" sz="2900" dirty="0" smtClean="0">
                <a:solidFill>
                  <a:srgbClr val="FF0000"/>
                </a:solidFill>
              </a:rPr>
              <a:t>?	[2]</a:t>
            </a:r>
            <a:endParaRPr lang="en-US" sz="2900" dirty="0">
              <a:solidFill>
                <a:srgbClr val="FF0000"/>
              </a:solidFill>
            </a:endParaRPr>
          </a:p>
          <a:p>
            <a:pPr marL="465138" indent="-465138">
              <a:buClr>
                <a:srgbClr val="00B050"/>
              </a:buClr>
              <a:buFont typeface="+mj-lt"/>
              <a:buAutoNum type="arabicPeriod"/>
              <a:tabLst>
                <a:tab pos="8402638" algn="r"/>
              </a:tabLst>
            </a:pPr>
            <a:r>
              <a:rPr lang="en-US" sz="2900" dirty="0" smtClean="0">
                <a:solidFill>
                  <a:srgbClr val="FF0000"/>
                </a:solidFill>
              </a:rPr>
              <a:t>What </a:t>
            </a:r>
            <a:r>
              <a:rPr lang="en-US" sz="2900" dirty="0">
                <a:solidFill>
                  <a:srgbClr val="FF0000"/>
                </a:solidFill>
              </a:rPr>
              <a:t>are the key functions of money</a:t>
            </a:r>
            <a:r>
              <a:rPr lang="en-US" sz="2900" dirty="0" smtClean="0">
                <a:solidFill>
                  <a:srgbClr val="FF0000"/>
                </a:solidFill>
              </a:rPr>
              <a:t>?	</a:t>
            </a:r>
            <a:r>
              <a:rPr lang="en-US" sz="2900" dirty="0">
                <a:solidFill>
                  <a:srgbClr val="FF0000"/>
                </a:solidFill>
              </a:rPr>
              <a:t> [2]</a:t>
            </a:r>
          </a:p>
          <a:p>
            <a:pPr marL="465138" indent="-465138">
              <a:buClr>
                <a:srgbClr val="00B050"/>
              </a:buClr>
              <a:buFont typeface="+mj-lt"/>
              <a:buAutoNum type="arabicPeriod"/>
              <a:tabLst>
                <a:tab pos="8402638" algn="r"/>
              </a:tabLst>
            </a:pPr>
            <a:r>
              <a:rPr lang="en-US" sz="2900" dirty="0" smtClean="0">
                <a:solidFill>
                  <a:srgbClr val="FF0000"/>
                </a:solidFill>
              </a:rPr>
              <a:t>What </a:t>
            </a:r>
            <a:r>
              <a:rPr lang="en-US" sz="2900" dirty="0">
                <a:solidFill>
                  <a:srgbClr val="FF0000"/>
                </a:solidFill>
              </a:rPr>
              <a:t>is a central bank and what are its key functions</a:t>
            </a:r>
            <a:r>
              <a:rPr lang="en-US" sz="2900" dirty="0" smtClean="0">
                <a:solidFill>
                  <a:srgbClr val="FF0000"/>
                </a:solidFill>
              </a:rPr>
              <a:t>?	</a:t>
            </a:r>
            <a:r>
              <a:rPr lang="en-US" sz="2900" dirty="0">
                <a:solidFill>
                  <a:srgbClr val="FF0000"/>
                </a:solidFill>
              </a:rPr>
              <a:t> [2]</a:t>
            </a:r>
          </a:p>
          <a:p>
            <a:pPr marL="465138" indent="-465138">
              <a:buClr>
                <a:srgbClr val="00B050"/>
              </a:buClr>
              <a:buFont typeface="+mj-lt"/>
              <a:buAutoNum type="arabicPeriod"/>
              <a:tabLst>
                <a:tab pos="8402638" algn="r"/>
              </a:tabLst>
            </a:pPr>
            <a:r>
              <a:rPr lang="en-US" sz="2900" dirty="0" smtClean="0">
                <a:solidFill>
                  <a:srgbClr val="FF0000"/>
                </a:solidFill>
              </a:rPr>
              <a:t>What </a:t>
            </a:r>
            <a:r>
              <a:rPr lang="en-US" sz="2900" dirty="0">
                <a:solidFill>
                  <a:srgbClr val="FF0000"/>
                </a:solidFill>
              </a:rPr>
              <a:t>is a stock exchange and what are its main functions</a:t>
            </a:r>
            <a:r>
              <a:rPr lang="en-US" sz="2900" dirty="0" smtClean="0">
                <a:solidFill>
                  <a:srgbClr val="FF0000"/>
                </a:solidFill>
              </a:rPr>
              <a:t>?	</a:t>
            </a:r>
            <a:r>
              <a:rPr lang="en-US" sz="2900" dirty="0">
                <a:solidFill>
                  <a:srgbClr val="FF0000"/>
                </a:solidFill>
              </a:rPr>
              <a:t> </a:t>
            </a:r>
            <a:r>
              <a:rPr lang="en-US" sz="2900" dirty="0" smtClean="0">
                <a:solidFill>
                  <a:srgbClr val="FF0000"/>
                </a:solidFill>
              </a:rPr>
              <a:t>[4]</a:t>
            </a:r>
            <a:endParaRPr lang="en-US" sz="2900" dirty="0">
              <a:solidFill>
                <a:srgbClr val="FF0000"/>
              </a:solidFill>
            </a:endParaRPr>
          </a:p>
          <a:p>
            <a:pPr marL="465138" indent="-465138">
              <a:buClr>
                <a:srgbClr val="00B050"/>
              </a:buClr>
              <a:buFont typeface="+mj-lt"/>
              <a:buAutoNum type="arabicPeriod"/>
              <a:tabLst>
                <a:tab pos="8402638" algn="r"/>
              </a:tabLst>
            </a:pPr>
            <a:r>
              <a:rPr lang="en-US" sz="2900" dirty="0">
                <a:solidFill>
                  <a:srgbClr val="FF0000"/>
                </a:solidFill>
              </a:rPr>
              <a:t>What are commercial banks and what are their main functions</a:t>
            </a:r>
            <a:r>
              <a:rPr lang="en-US" sz="2900" dirty="0" smtClean="0">
                <a:solidFill>
                  <a:srgbClr val="FF0000"/>
                </a:solidFill>
              </a:rPr>
              <a:t>?	</a:t>
            </a:r>
            <a:r>
              <a:rPr lang="en-US" sz="2900" dirty="0">
                <a:solidFill>
                  <a:srgbClr val="FF0000"/>
                </a:solidFill>
              </a:rPr>
              <a:t> </a:t>
            </a:r>
            <a:r>
              <a:rPr lang="en-US" sz="2900" dirty="0" smtClean="0">
                <a:solidFill>
                  <a:srgbClr val="FF0000"/>
                </a:solidFill>
              </a:rPr>
              <a:t>[4]</a:t>
            </a:r>
            <a:endParaRPr lang="en-US" sz="2900" dirty="0">
              <a:solidFill>
                <a:srgbClr val="FF0000"/>
              </a:solidFill>
            </a:endParaRPr>
          </a:p>
          <a:p>
            <a:pPr marL="465138" indent="-465138">
              <a:buClr>
                <a:srgbClr val="00B050"/>
              </a:buClr>
              <a:buFont typeface="+mj-lt"/>
              <a:buAutoNum type="arabicPeriod"/>
              <a:tabLst>
                <a:tab pos="8402638" algn="r"/>
              </a:tabLst>
            </a:pPr>
            <a:r>
              <a:rPr lang="en-US" sz="2900" dirty="0">
                <a:solidFill>
                  <a:srgbClr val="FF0000"/>
                </a:solidFill>
              </a:rPr>
              <a:t>How does a central bank differ from commercial banks</a:t>
            </a:r>
            <a:r>
              <a:rPr lang="en-US" sz="2900" dirty="0" smtClean="0">
                <a:solidFill>
                  <a:srgbClr val="FF0000"/>
                </a:solidFill>
              </a:rPr>
              <a:t>?	</a:t>
            </a:r>
            <a:r>
              <a:rPr lang="en-US" sz="2900" dirty="0">
                <a:solidFill>
                  <a:srgbClr val="FF0000"/>
                </a:solidFill>
              </a:rPr>
              <a:t> </a:t>
            </a:r>
            <a:r>
              <a:rPr lang="en-US" sz="2900" dirty="0" smtClean="0">
                <a:solidFill>
                  <a:srgbClr val="FF0000"/>
                </a:solidFill>
              </a:rPr>
              <a:t>[4]</a:t>
            </a:r>
            <a:endParaRPr lang="en-US" sz="2900" dirty="0">
              <a:solidFill>
                <a:srgbClr val="FF0000"/>
              </a:solidFill>
            </a:endParaRPr>
          </a:p>
        </p:txBody>
      </p:sp>
      <p:sp>
        <p:nvSpPr>
          <p:cNvPr id="8" name="Title 2"/>
          <p:cNvSpPr>
            <a:spLocks noGrp="1"/>
          </p:cNvSpPr>
          <p:nvPr>
            <p:ph type="title"/>
          </p:nvPr>
        </p:nvSpPr>
        <p:spPr>
          <a:xfrm>
            <a:off x="35496" y="44624"/>
            <a:ext cx="7776864" cy="548680"/>
          </a:xfrm>
        </p:spPr>
        <p:txBody>
          <a:bodyPr>
            <a:noAutofit/>
          </a:bodyPr>
          <a:lstStyle/>
          <a:p>
            <a:r>
              <a:rPr lang="en-US" sz="3500" dirty="0" smtClean="0"/>
              <a:t>3.1 – Commercial Banks – Exam Practice</a:t>
            </a:r>
            <a:endParaRPr lang="en-US" sz="35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70</a:t>
            </a:r>
            <a:endParaRPr lang="en-GB" sz="1800" b="1" dirty="0">
              <a:latin typeface="Arial" panose="020B0604020202020204" pitchFamily="34" charset="0"/>
              <a:cs typeface="Arial" panose="020B0604020202020204" pitchFamily="34" charset="0"/>
            </a:endParaRPr>
          </a:p>
        </p:txBody>
      </p:sp>
      <p:sp>
        <p:nvSpPr>
          <p:cNvPr id="5" name="TextBox 4">
            <a:hlinkClick r:id="rId3" action="ppaction://hlinkfile"/>
          </p:cNvPr>
          <p:cNvSpPr txBox="1"/>
          <p:nvPr/>
        </p:nvSpPr>
        <p:spPr>
          <a:xfrm>
            <a:off x="8388424" y="985591"/>
            <a:ext cx="561372" cy="830997"/>
          </a:xfrm>
          <a:prstGeom prst="rect">
            <a:avLst/>
          </a:prstGeom>
          <a:noFill/>
        </p:spPr>
        <p:txBody>
          <a:bodyPr wrap="non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4013053471"/>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600" dirty="0" smtClean="0"/>
              <a:t>3.2 – Specialisation of Labour</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847755"/>
          </a:xfrm>
          <a:prstGeom prst="rect">
            <a:avLst/>
          </a:prstGeom>
        </p:spPr>
        <p:txBody>
          <a:bodyPr wrap="square">
            <a:spAutoFit/>
          </a:bodyPr>
          <a:lstStyle/>
          <a:p>
            <a:pPr marL="19050">
              <a:buClr>
                <a:srgbClr val="00B050"/>
              </a:buClr>
            </a:pPr>
            <a:r>
              <a:rPr lang="en-US" sz="1670" b="1" dirty="0">
                <a:solidFill>
                  <a:srgbClr val="002060"/>
                </a:solidFill>
              </a:rPr>
              <a:t>Key terms</a:t>
            </a:r>
          </a:p>
          <a:p>
            <a:pPr marL="19050">
              <a:buClr>
                <a:srgbClr val="00B050"/>
              </a:buClr>
            </a:pPr>
            <a:r>
              <a:rPr lang="en-US" sz="1670" b="1" dirty="0">
                <a:solidFill>
                  <a:srgbClr val="002060"/>
                </a:solidFill>
              </a:rPr>
              <a:t>Demand for labour </a:t>
            </a:r>
            <a:r>
              <a:rPr lang="en-US" sz="1670" dirty="0">
                <a:solidFill>
                  <a:srgbClr val="002060"/>
                </a:solidFill>
              </a:rPr>
              <a:t>is the number of workers firms are willing and able to employ at a </a:t>
            </a:r>
            <a:r>
              <a:rPr lang="en-US" sz="1670" dirty="0" smtClean="0">
                <a:solidFill>
                  <a:srgbClr val="002060"/>
                </a:solidFill>
              </a:rPr>
              <a:t>given wage </a:t>
            </a:r>
            <a:r>
              <a:rPr lang="en-US" sz="1670" dirty="0">
                <a:solidFill>
                  <a:srgbClr val="002060"/>
                </a:solidFill>
              </a:rPr>
              <a:t>rate.</a:t>
            </a:r>
          </a:p>
          <a:p>
            <a:pPr marL="19050">
              <a:buClr>
                <a:srgbClr val="00B050"/>
              </a:buClr>
            </a:pPr>
            <a:r>
              <a:rPr lang="en-US" sz="1670" b="1" dirty="0">
                <a:solidFill>
                  <a:srgbClr val="002060"/>
                </a:solidFill>
              </a:rPr>
              <a:t>Derived demand </a:t>
            </a:r>
            <a:r>
              <a:rPr lang="en-US" sz="1670" dirty="0">
                <a:solidFill>
                  <a:srgbClr val="002060"/>
                </a:solidFill>
              </a:rPr>
              <a:t>means the demand for labour is not demanded for itself but for the </a:t>
            </a:r>
            <a:r>
              <a:rPr lang="en-US" sz="1670" dirty="0" smtClean="0">
                <a:solidFill>
                  <a:srgbClr val="002060"/>
                </a:solidFill>
              </a:rPr>
              <a:t>goods and services labour is used to produce</a:t>
            </a:r>
            <a:r>
              <a:rPr lang="en-US" sz="1670" dirty="0">
                <a:solidFill>
                  <a:srgbClr val="002060"/>
                </a:solidFill>
              </a:rPr>
              <a:t>.</a:t>
            </a:r>
          </a:p>
          <a:p>
            <a:pPr marL="19050">
              <a:buClr>
                <a:srgbClr val="00B050"/>
              </a:buClr>
            </a:pPr>
            <a:r>
              <a:rPr lang="en-US" sz="1670" dirty="0">
                <a:solidFill>
                  <a:srgbClr val="002060"/>
                </a:solidFill>
              </a:rPr>
              <a:t>The </a:t>
            </a:r>
            <a:r>
              <a:rPr lang="en-US" sz="1670" b="1" dirty="0" smtClean="0">
                <a:solidFill>
                  <a:srgbClr val="002060"/>
                </a:solidFill>
              </a:rPr>
              <a:t>equilibrium </a:t>
            </a:r>
            <a:r>
              <a:rPr lang="en-US" sz="1670" b="1" dirty="0">
                <a:solidFill>
                  <a:srgbClr val="002060"/>
                </a:solidFill>
              </a:rPr>
              <a:t>wage rate </a:t>
            </a:r>
            <a:r>
              <a:rPr lang="en-US" sz="1670" dirty="0">
                <a:solidFill>
                  <a:srgbClr val="002060"/>
                </a:solidFill>
              </a:rPr>
              <a:t>is determined when the wage rate workers are willing to </a:t>
            </a:r>
            <a:r>
              <a:rPr lang="en-US" sz="1670" dirty="0" smtClean="0">
                <a:solidFill>
                  <a:srgbClr val="002060"/>
                </a:solidFill>
              </a:rPr>
              <a:t>work for equals the wage rate that firms are prepared to pay</a:t>
            </a:r>
            <a:r>
              <a:rPr lang="en-US" sz="1670" dirty="0">
                <a:solidFill>
                  <a:srgbClr val="002060"/>
                </a:solidFill>
              </a:rPr>
              <a:t>.</a:t>
            </a:r>
          </a:p>
          <a:p>
            <a:pPr marL="19050">
              <a:buClr>
                <a:srgbClr val="00B050"/>
              </a:buClr>
            </a:pPr>
            <a:r>
              <a:rPr lang="en-US" sz="1670" b="1" dirty="0">
                <a:solidFill>
                  <a:srgbClr val="002060"/>
                </a:solidFill>
              </a:rPr>
              <a:t>Geographical </a:t>
            </a:r>
            <a:r>
              <a:rPr lang="en-US" sz="1670" b="1" dirty="0" smtClean="0">
                <a:solidFill>
                  <a:srgbClr val="002060"/>
                </a:solidFill>
              </a:rPr>
              <a:t>mobility</a:t>
            </a:r>
            <a:r>
              <a:rPr lang="en-US" sz="1670" dirty="0" smtClean="0">
                <a:solidFill>
                  <a:srgbClr val="002060"/>
                </a:solidFill>
              </a:rPr>
              <a:t> </a:t>
            </a:r>
            <a:r>
              <a:rPr lang="en-US" sz="1670" dirty="0">
                <a:solidFill>
                  <a:srgbClr val="002060"/>
                </a:solidFill>
              </a:rPr>
              <a:t>occurs when a person is prepared to relocate to another area for </a:t>
            </a:r>
            <a:r>
              <a:rPr lang="en-US" sz="1670" dirty="0" smtClean="0">
                <a:solidFill>
                  <a:srgbClr val="002060"/>
                </a:solidFill>
              </a:rPr>
              <a:t>a job</a:t>
            </a:r>
            <a:r>
              <a:rPr lang="en-US" sz="1670" dirty="0">
                <a:solidFill>
                  <a:srgbClr val="002060"/>
                </a:solidFill>
              </a:rPr>
              <a:t>.</a:t>
            </a:r>
          </a:p>
          <a:p>
            <a:pPr marL="19050">
              <a:buClr>
                <a:srgbClr val="00B050"/>
              </a:buClr>
            </a:pPr>
            <a:r>
              <a:rPr lang="en-US" sz="1670" dirty="0">
                <a:solidFill>
                  <a:srgbClr val="002060"/>
                </a:solidFill>
              </a:rPr>
              <a:t>The </a:t>
            </a:r>
            <a:r>
              <a:rPr lang="en-US" sz="1670" b="1" dirty="0" smtClean="0">
                <a:solidFill>
                  <a:srgbClr val="002060"/>
                </a:solidFill>
              </a:rPr>
              <a:t>labour force participation rate </a:t>
            </a:r>
            <a:r>
              <a:rPr lang="en-US" sz="1670" dirty="0" smtClean="0">
                <a:solidFill>
                  <a:srgbClr val="002060"/>
                </a:solidFill>
              </a:rPr>
              <a:t>is the percentage of the working population that is working</a:t>
            </a:r>
            <a:r>
              <a:rPr lang="en-US" sz="1670" dirty="0">
                <a:solidFill>
                  <a:srgbClr val="002060"/>
                </a:solidFill>
              </a:rPr>
              <a:t>.</a:t>
            </a:r>
          </a:p>
          <a:p>
            <a:pPr marL="19050">
              <a:buClr>
                <a:srgbClr val="00B050"/>
              </a:buClr>
            </a:pPr>
            <a:r>
              <a:rPr lang="en-US" sz="1670" b="1" dirty="0">
                <a:solidFill>
                  <a:srgbClr val="002060"/>
                </a:solidFill>
              </a:rPr>
              <a:t>Labour supply </a:t>
            </a:r>
            <a:r>
              <a:rPr lang="en-US" sz="1670" dirty="0">
                <a:solidFill>
                  <a:srgbClr val="002060"/>
                </a:solidFill>
              </a:rPr>
              <a:t>consists of people who are of working age and are willing and able to </a:t>
            </a:r>
            <a:r>
              <a:rPr lang="en-US" sz="1670" dirty="0" smtClean="0">
                <a:solidFill>
                  <a:srgbClr val="002060"/>
                </a:solidFill>
              </a:rPr>
              <a:t>work at </a:t>
            </a:r>
            <a:r>
              <a:rPr lang="en-US" sz="1670" dirty="0">
                <a:solidFill>
                  <a:srgbClr val="002060"/>
                </a:solidFill>
              </a:rPr>
              <a:t>prevailing wage rates.</a:t>
            </a:r>
          </a:p>
          <a:p>
            <a:pPr marL="19050">
              <a:buClr>
                <a:srgbClr val="00B050"/>
              </a:buClr>
            </a:pPr>
            <a:r>
              <a:rPr lang="en-US" sz="1670" dirty="0">
                <a:solidFill>
                  <a:srgbClr val="002060"/>
                </a:solidFill>
              </a:rPr>
              <a:t>A </a:t>
            </a:r>
            <a:r>
              <a:rPr lang="en-US" sz="1670" b="1" dirty="0">
                <a:solidFill>
                  <a:srgbClr val="002060"/>
                </a:solidFill>
              </a:rPr>
              <a:t>national minimum wage </a:t>
            </a:r>
            <a:r>
              <a:rPr lang="en-US" sz="1670" dirty="0">
                <a:solidFill>
                  <a:srgbClr val="002060"/>
                </a:solidFill>
              </a:rPr>
              <a:t>is the lowest amount a firm can pay its workers and is set by </a:t>
            </a:r>
            <a:r>
              <a:rPr lang="en-US" sz="1670" dirty="0" smtClean="0">
                <a:solidFill>
                  <a:srgbClr val="002060"/>
                </a:solidFill>
              </a:rPr>
              <a:t>the government</a:t>
            </a:r>
            <a:r>
              <a:rPr lang="en-US" sz="1670" dirty="0">
                <a:solidFill>
                  <a:srgbClr val="002060"/>
                </a:solidFill>
              </a:rPr>
              <a:t>.</a:t>
            </a:r>
          </a:p>
          <a:p>
            <a:pPr marL="19050">
              <a:buClr>
                <a:srgbClr val="00B050"/>
              </a:buClr>
            </a:pPr>
            <a:r>
              <a:rPr lang="en-US" sz="1670" b="1" dirty="0">
                <a:solidFill>
                  <a:srgbClr val="002060"/>
                </a:solidFill>
              </a:rPr>
              <a:t>Occupational mobility </a:t>
            </a:r>
            <a:r>
              <a:rPr lang="en-US" sz="1670" dirty="0">
                <a:solidFill>
                  <a:srgbClr val="002060"/>
                </a:solidFill>
              </a:rPr>
              <a:t>is when a person can easily move from one type of job to another.</a:t>
            </a:r>
          </a:p>
          <a:p>
            <a:pPr marL="19050">
              <a:buClr>
                <a:srgbClr val="00B050"/>
              </a:buClr>
            </a:pPr>
            <a:r>
              <a:rPr lang="en-US" sz="1670" dirty="0">
                <a:solidFill>
                  <a:srgbClr val="002060"/>
                </a:solidFill>
              </a:rPr>
              <a:t>A </a:t>
            </a:r>
            <a:r>
              <a:rPr lang="en-US" sz="1670" b="1" dirty="0">
                <a:solidFill>
                  <a:srgbClr val="002060"/>
                </a:solidFill>
              </a:rPr>
              <a:t>salary</a:t>
            </a:r>
            <a:r>
              <a:rPr lang="en-US" sz="1670" dirty="0">
                <a:solidFill>
                  <a:srgbClr val="002060"/>
                </a:solidFill>
              </a:rPr>
              <a:t> </a:t>
            </a:r>
            <a:r>
              <a:rPr lang="en-US" sz="1670" dirty="0" smtClean="0">
                <a:solidFill>
                  <a:srgbClr val="002060"/>
                </a:solidFill>
              </a:rPr>
              <a:t>is a fixed monthly payment in return for labour services</a:t>
            </a:r>
            <a:r>
              <a:rPr lang="en-US" sz="1670" dirty="0">
                <a:solidFill>
                  <a:srgbClr val="002060"/>
                </a:solidFill>
              </a:rPr>
              <a:t>.</a:t>
            </a:r>
          </a:p>
          <a:p>
            <a:pPr marL="19050">
              <a:buClr>
                <a:srgbClr val="00B050"/>
              </a:buClr>
            </a:pPr>
            <a:r>
              <a:rPr lang="en-US" sz="1670" b="1" dirty="0">
                <a:solidFill>
                  <a:srgbClr val="002060"/>
                </a:solidFill>
              </a:rPr>
              <a:t>Specialisation of labour </a:t>
            </a:r>
            <a:r>
              <a:rPr lang="en-US" sz="1670" dirty="0">
                <a:solidFill>
                  <a:srgbClr val="002060"/>
                </a:solidFill>
              </a:rPr>
              <a:t>occurs when a worker becomes an expert in a particular </a:t>
            </a:r>
            <a:r>
              <a:rPr lang="en-US" sz="1670" dirty="0" smtClean="0">
                <a:solidFill>
                  <a:srgbClr val="002060"/>
                </a:solidFill>
              </a:rPr>
              <a:t>profession or </a:t>
            </a:r>
            <a:r>
              <a:rPr lang="en-US" sz="1670" dirty="0">
                <a:solidFill>
                  <a:srgbClr val="002060"/>
                </a:solidFill>
              </a:rPr>
              <a:t>in a part of a production process.</a:t>
            </a:r>
          </a:p>
          <a:p>
            <a:pPr marL="19050">
              <a:buClr>
                <a:srgbClr val="00B050"/>
              </a:buClr>
            </a:pPr>
            <a:r>
              <a:rPr lang="en-US" sz="1670" dirty="0" smtClean="0">
                <a:solidFill>
                  <a:srgbClr val="002060"/>
                </a:solidFill>
              </a:rPr>
              <a:t>A </a:t>
            </a:r>
            <a:r>
              <a:rPr lang="en-US" sz="1670" b="1" dirty="0" smtClean="0">
                <a:solidFill>
                  <a:srgbClr val="002060"/>
                </a:solidFill>
              </a:rPr>
              <a:t>wage </a:t>
            </a:r>
            <a:r>
              <a:rPr lang="en-US" sz="1670" dirty="0" smtClean="0">
                <a:solidFill>
                  <a:srgbClr val="002060"/>
                </a:solidFill>
              </a:rPr>
              <a:t>is the return for labour services, paid hourly or weekly. Payment depends on the amount of time worked.</a:t>
            </a:r>
            <a:endParaRPr lang="en-US" sz="1670" dirty="0">
              <a:solidFill>
                <a:srgbClr val="002060"/>
              </a:solidFill>
            </a:endParaRPr>
          </a:p>
        </p:txBody>
      </p:sp>
    </p:spTree>
    <p:extLst>
      <p:ext uri="{BB962C8B-B14F-4D97-AF65-F5344CB8AC3E}">
        <p14:creationId xmlns:p14="http://schemas.microsoft.com/office/powerpoint/2010/main" val="4227905561"/>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6408712" cy="5632311"/>
          </a:xfrm>
          <a:prstGeom prst="rect">
            <a:avLst/>
          </a:prstGeom>
        </p:spPr>
        <p:txBody>
          <a:bodyPr wrap="square">
            <a:spAutoFit/>
          </a:bodyPr>
          <a:lstStyle/>
          <a:p>
            <a:pPr>
              <a:buClr>
                <a:srgbClr val="00B050"/>
              </a:buClr>
            </a:pPr>
            <a:r>
              <a:rPr lang="en-US" sz="2400" b="1" dirty="0" smtClean="0"/>
              <a:t>Influences </a:t>
            </a:r>
            <a:r>
              <a:rPr lang="en-US" sz="2400" b="1" dirty="0"/>
              <a:t>on an individual 's choice of occupation</a:t>
            </a:r>
          </a:p>
          <a:p>
            <a:pPr marL="465138" indent="-465138">
              <a:buClr>
                <a:srgbClr val="00B050"/>
              </a:buClr>
              <a:buFont typeface="Wingdings 3" panose="05040102010807070707" pitchFamily="18" charset="2"/>
              <a:buChar char=""/>
            </a:pPr>
            <a:r>
              <a:rPr lang="en-US" sz="2400" dirty="0"/>
              <a:t>Most people work at some point in their lives. An individual's choice of </a:t>
            </a:r>
            <a:r>
              <a:rPr lang="en-US" sz="2400" dirty="0" smtClean="0"/>
              <a:t>occupation depends </a:t>
            </a:r>
            <a:r>
              <a:rPr lang="en-US" sz="2400" dirty="0"/>
              <a:t>on many factors, which can be </a:t>
            </a:r>
            <a:r>
              <a:rPr lang="en-US" sz="2400" dirty="0" err="1"/>
              <a:t>categorised</a:t>
            </a:r>
            <a:r>
              <a:rPr lang="en-US" sz="2400" dirty="0"/>
              <a:t> as wage and non-wage factors.</a:t>
            </a:r>
          </a:p>
          <a:p>
            <a:pPr>
              <a:buClr>
                <a:srgbClr val="00B050"/>
              </a:buClr>
            </a:pPr>
            <a:r>
              <a:rPr lang="en-US" sz="2400" b="1" dirty="0"/>
              <a:t>Wage </a:t>
            </a:r>
            <a:r>
              <a:rPr lang="en-US" sz="2400" b="1" dirty="0" smtClean="0"/>
              <a:t>factors </a:t>
            </a:r>
            <a:r>
              <a:rPr lang="en-US" sz="2400" b="1" dirty="0"/>
              <a:t>affecting </a:t>
            </a:r>
            <a:r>
              <a:rPr lang="en-US" sz="2400" b="1" dirty="0" smtClean="0"/>
              <a:t>choice </a:t>
            </a:r>
            <a:r>
              <a:rPr lang="en-US" sz="2400" b="1" dirty="0"/>
              <a:t>of occupation</a:t>
            </a:r>
          </a:p>
          <a:p>
            <a:pPr marL="465138" indent="-465138">
              <a:buClr>
                <a:srgbClr val="00B050"/>
              </a:buClr>
              <a:buFont typeface="Wingdings 3" panose="05040102010807070707" pitchFamily="18" charset="2"/>
              <a:buChar char=""/>
            </a:pPr>
            <a:r>
              <a:rPr lang="en-US" sz="2400" dirty="0"/>
              <a:t>The </a:t>
            </a:r>
            <a:r>
              <a:rPr lang="en-US" sz="2400" dirty="0" smtClean="0"/>
              <a:t>level </a:t>
            </a:r>
            <a:r>
              <a:rPr lang="en-US" sz="2400" dirty="0"/>
              <a:t>of </a:t>
            </a:r>
            <a:r>
              <a:rPr lang="en-US" sz="2400" dirty="0" smtClean="0"/>
              <a:t>salary </a:t>
            </a:r>
            <a:r>
              <a:rPr lang="en-US" sz="2400" dirty="0"/>
              <a:t>or wage that a person receives in return for their labour is a </a:t>
            </a:r>
            <a:r>
              <a:rPr lang="en-US" sz="2400" dirty="0" smtClean="0"/>
              <a:t>major influence </a:t>
            </a:r>
            <a:r>
              <a:rPr lang="en-US" sz="2400" dirty="0"/>
              <a:t>on their choice of occupation. Table 7.1 outlines the different methods </a:t>
            </a:r>
            <a:r>
              <a:rPr lang="en-US" sz="2400" dirty="0" smtClean="0"/>
              <a:t>of payment </a:t>
            </a:r>
            <a:r>
              <a:rPr lang="en-US" sz="2400" dirty="0"/>
              <a:t>by which a worker may be paid in return for their labour.</a:t>
            </a:r>
          </a:p>
        </p:txBody>
      </p:sp>
      <p:sp>
        <p:nvSpPr>
          <p:cNvPr id="8" name="Title 2"/>
          <p:cNvSpPr>
            <a:spLocks noGrp="1"/>
          </p:cNvSpPr>
          <p:nvPr>
            <p:ph type="title"/>
          </p:nvPr>
        </p:nvSpPr>
        <p:spPr>
          <a:xfrm>
            <a:off x="35496" y="44624"/>
            <a:ext cx="7776864" cy="548680"/>
          </a:xfrm>
        </p:spPr>
        <p:txBody>
          <a:bodyPr>
            <a:noAutofit/>
          </a:bodyPr>
          <a:lstStyle/>
          <a:p>
            <a:r>
              <a:rPr lang="en-US" sz="3000" dirty="0" smtClean="0"/>
              <a:t>3.2 – Labour Markets – Influence on Occupation</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71</a:t>
            </a:r>
            <a:endParaRPr lang="en-GB" sz="1800" b="1" dirty="0">
              <a:latin typeface="Arial" panose="020B0604020202020204" pitchFamily="34" charset="0"/>
              <a:cs typeface="Arial" panose="020B0604020202020204" pitchFamily="34" charset="0"/>
            </a:endParaRPr>
          </a:p>
        </p:txBody>
      </p:sp>
      <p:pic>
        <p:nvPicPr>
          <p:cNvPr id="10242" name="Picture 2" descr="Image result for uk teacher salary scales"/>
          <p:cNvPicPr>
            <a:picLocks noChangeAspect="1" noChangeArrowheads="1"/>
          </p:cNvPicPr>
          <p:nvPr/>
        </p:nvPicPr>
        <p:blipFill rotWithShape="1">
          <a:blip r:embed="rId3">
            <a:extLst>
              <a:ext uri="{28A0092B-C50C-407E-A947-70E740481C1C}">
                <a14:useLocalDpi xmlns:a14="http://schemas.microsoft.com/office/drawing/2010/main" val="0"/>
              </a:ext>
            </a:extLst>
          </a:blip>
          <a:srcRect t="13008" r="50033"/>
          <a:stretch/>
        </p:blipFill>
        <p:spPr bwMode="auto">
          <a:xfrm>
            <a:off x="6642174" y="1350342"/>
            <a:ext cx="2178297" cy="2560165"/>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uk teacher salary scales"/>
          <p:cNvPicPr>
            <a:picLocks noChangeAspect="1" noChangeArrowheads="1"/>
          </p:cNvPicPr>
          <p:nvPr/>
        </p:nvPicPr>
        <p:blipFill rotWithShape="1">
          <a:blip r:embed="rId3">
            <a:extLst>
              <a:ext uri="{28A0092B-C50C-407E-A947-70E740481C1C}">
                <a14:useLocalDpi xmlns:a14="http://schemas.microsoft.com/office/drawing/2010/main" val="0"/>
              </a:ext>
            </a:extLst>
          </a:blip>
          <a:srcRect l="49919" t="11603"/>
          <a:stretch/>
        </p:blipFill>
        <p:spPr bwMode="auto">
          <a:xfrm>
            <a:off x="6642174" y="4005064"/>
            <a:ext cx="2178297" cy="2595586"/>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Image result for uk teacher salary scal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8140"/>
          <a:stretch/>
        </p:blipFill>
        <p:spPr bwMode="auto">
          <a:xfrm>
            <a:off x="6195806" y="1062896"/>
            <a:ext cx="2624665" cy="2101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7729876"/>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400110"/>
          </a:xfrm>
          <a:prstGeom prst="rect">
            <a:avLst/>
          </a:prstGeom>
        </p:spPr>
        <p:txBody>
          <a:bodyPr wrap="square">
            <a:spAutoFit/>
          </a:bodyPr>
          <a:lstStyle/>
          <a:p>
            <a:pPr>
              <a:buClr>
                <a:srgbClr val="00B050"/>
              </a:buClr>
            </a:pPr>
            <a:r>
              <a:rPr lang="en-US" sz="2000" b="1" dirty="0" smtClean="0"/>
              <a:t>Table </a:t>
            </a:r>
            <a:r>
              <a:rPr lang="en-US" sz="2000" b="1" dirty="0"/>
              <a:t>7.1 </a:t>
            </a:r>
            <a:r>
              <a:rPr lang="en-US" sz="2000" dirty="0" smtClean="0"/>
              <a:t>– Different methods of payment for labour.</a:t>
            </a:r>
            <a:endParaRPr lang="en-US" sz="2000" dirty="0"/>
          </a:p>
        </p:txBody>
      </p:sp>
      <p:sp>
        <p:nvSpPr>
          <p:cNvPr id="8" name="Title 2"/>
          <p:cNvSpPr>
            <a:spLocks noGrp="1"/>
          </p:cNvSpPr>
          <p:nvPr>
            <p:ph type="title"/>
          </p:nvPr>
        </p:nvSpPr>
        <p:spPr>
          <a:xfrm>
            <a:off x="35496" y="44624"/>
            <a:ext cx="7776864" cy="548680"/>
          </a:xfrm>
        </p:spPr>
        <p:txBody>
          <a:bodyPr>
            <a:noAutofit/>
          </a:bodyPr>
          <a:lstStyle/>
          <a:p>
            <a:r>
              <a:rPr lang="en-US" sz="3000" dirty="0" smtClean="0"/>
              <a:t>3.2 – Labour Markets – Influence on Occupation</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71</a:t>
            </a:r>
            <a:endParaRPr lang="en-GB" sz="180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340258227"/>
              </p:ext>
            </p:extLst>
          </p:nvPr>
        </p:nvGraphicFramePr>
        <p:xfrm>
          <a:off x="323528" y="1556792"/>
          <a:ext cx="8496945" cy="5090160"/>
        </p:xfrm>
        <a:graphic>
          <a:graphicData uri="http://schemas.openxmlformats.org/drawingml/2006/table">
            <a:tbl>
              <a:tblPr firstRow="1" bandRow="1">
                <a:tableStyleId>{5C22544A-7EE6-4342-B048-85BDC9FD1C3A}</a:tableStyleId>
              </a:tblPr>
              <a:tblGrid>
                <a:gridCol w="1512168"/>
                <a:gridCol w="3600400"/>
                <a:gridCol w="3384377"/>
              </a:tblGrid>
              <a:tr h="370840">
                <a:tc>
                  <a:txBody>
                    <a:bodyPr/>
                    <a:lstStyle/>
                    <a:p>
                      <a:r>
                        <a:rPr lang="en-GB" sz="1400" dirty="0" smtClean="0">
                          <a:latin typeface="Arial" panose="020B0604020202020204" pitchFamily="34" charset="0"/>
                          <a:cs typeface="Arial" panose="020B0604020202020204" pitchFamily="34" charset="0"/>
                        </a:rPr>
                        <a:t>Method of</a:t>
                      </a:r>
                      <a:r>
                        <a:rPr lang="en-GB" sz="1400" baseline="0" dirty="0" smtClean="0">
                          <a:latin typeface="Arial" panose="020B0604020202020204" pitchFamily="34" charset="0"/>
                          <a:cs typeface="Arial" panose="020B0604020202020204" pitchFamily="34" charset="0"/>
                        </a:rPr>
                        <a:t> Payment</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Explanation</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Examples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Wages</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Wages are paid hourly or weekly, so are a variable cost to firms.</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Part-time workers in a shop or restaurant (e.g. $7per hour)</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Salary</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Salaries are paid monthly at</a:t>
                      </a:r>
                      <a:r>
                        <a:rPr lang="en-GB" sz="1400" baseline="0" dirty="0" smtClean="0">
                          <a:latin typeface="Arial" panose="020B0604020202020204" pitchFamily="34" charset="0"/>
                          <a:cs typeface="Arial" panose="020B0604020202020204" pitchFamily="34" charset="0"/>
                        </a:rPr>
                        <a:t> a fixed value, so are fixed costs.</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Full-time job (e.g. shop managers, teachers, and nurses)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Piece</a:t>
                      </a:r>
                      <a:r>
                        <a:rPr lang="en-GB" sz="1400" b="1" baseline="0" dirty="0" smtClean="0">
                          <a:latin typeface="Arial" panose="020B0604020202020204" pitchFamily="34" charset="0"/>
                          <a:cs typeface="Arial" panose="020B0604020202020204" pitchFamily="34" charset="0"/>
                        </a:rPr>
                        <a:t> Rate</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A fixed amount paid per item produced or sold</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Workers producing individual items in a factory (e.g. $2 per garment completed)</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Commission</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A percentage of the value of products or services sold.</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Estate</a:t>
                      </a:r>
                      <a:r>
                        <a:rPr lang="en-GB" sz="1400" baseline="0" dirty="0" smtClean="0">
                          <a:latin typeface="Arial" panose="020B0604020202020204" pitchFamily="34" charset="0"/>
                          <a:cs typeface="Arial" panose="020B0604020202020204" pitchFamily="34" charset="0"/>
                        </a:rPr>
                        <a:t> agents earning 1% of the value of each property they sell</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Bonus</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An additional</a:t>
                      </a:r>
                      <a:r>
                        <a:rPr lang="en-GB" sz="1400" baseline="0" dirty="0" smtClean="0">
                          <a:latin typeface="Arial" panose="020B0604020202020204" pitchFamily="34" charset="0"/>
                          <a:cs typeface="Arial" panose="020B0604020202020204" pitchFamily="34" charset="0"/>
                        </a:rPr>
                        <a:t> sum of money paid during the year, usually dependent upon performance</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RBS and Barclays paid 523 staff more than $1.56m in bonuses in 2013</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Profit-related Pay</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Payment related to the profits earned by</a:t>
                      </a:r>
                      <a:r>
                        <a:rPr lang="en-GB" sz="1400" baseline="0" dirty="0" smtClean="0">
                          <a:latin typeface="Arial" panose="020B0604020202020204" pitchFamily="34" charset="0"/>
                          <a:cs typeface="Arial" panose="020B0604020202020204" pitchFamily="34" charset="0"/>
                        </a:rPr>
                        <a:t> firm</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A partner in a law firm may receive 20% of the annual profits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Share</a:t>
                      </a:r>
                      <a:r>
                        <a:rPr lang="en-GB" sz="1400" b="1" baseline="0" dirty="0" smtClean="0">
                          <a:latin typeface="Arial" panose="020B0604020202020204" pitchFamily="34" charset="0"/>
                          <a:cs typeface="Arial" panose="020B0604020202020204" pitchFamily="34" charset="0"/>
                        </a:rPr>
                        <a:t> Options</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Workers receive shares in the firm, so they have an incentive to work hard so that the firm is profitable</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Public Limited Companies</a:t>
                      </a:r>
                      <a:endParaRPr lang="en-GB" sz="1400" dirty="0">
                        <a:latin typeface="Arial" panose="020B0604020202020204" pitchFamily="34" charset="0"/>
                        <a:cs typeface="Arial" panose="020B0604020202020204" pitchFamily="34" charset="0"/>
                      </a:endParaRPr>
                    </a:p>
                  </a:txBody>
                  <a:tcPr/>
                </a:tc>
              </a:tr>
              <a:tr h="370840">
                <a:tc>
                  <a:txBody>
                    <a:bodyPr/>
                    <a:lstStyle/>
                    <a:p>
                      <a:r>
                        <a:rPr lang="en-GB" sz="1400" b="1" dirty="0" smtClean="0">
                          <a:latin typeface="Arial" panose="020B0604020202020204" pitchFamily="34" charset="0"/>
                          <a:cs typeface="Arial" panose="020B0604020202020204" pitchFamily="34" charset="0"/>
                        </a:rPr>
                        <a:t>Fringe Benefits (</a:t>
                      </a:r>
                      <a:r>
                        <a:rPr lang="en-GB" sz="1400" b="1" baseline="0" dirty="0" smtClean="0">
                          <a:latin typeface="Arial" panose="020B0604020202020204" pitchFamily="34" charset="0"/>
                          <a:cs typeface="Arial" panose="020B0604020202020204" pitchFamily="34" charset="0"/>
                        </a:rPr>
                        <a:t>perks)</a:t>
                      </a:r>
                      <a:endParaRPr lang="en-GB" sz="1400" b="1"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Additional benefits,</a:t>
                      </a:r>
                      <a:r>
                        <a:rPr lang="en-GB" sz="1400" baseline="0" dirty="0" smtClean="0">
                          <a:latin typeface="Arial" panose="020B0604020202020204" pitchFamily="34" charset="0"/>
                          <a:cs typeface="Arial" panose="020B0604020202020204" pitchFamily="34" charset="0"/>
                        </a:rPr>
                        <a:t> which have a monetary value.</a:t>
                      </a:r>
                      <a:endParaRPr lang="en-GB" sz="1400" dirty="0">
                        <a:latin typeface="Arial" panose="020B0604020202020204" pitchFamily="34" charset="0"/>
                        <a:cs typeface="Arial" panose="020B0604020202020204" pitchFamily="34" charset="0"/>
                      </a:endParaRPr>
                    </a:p>
                  </a:txBody>
                  <a:tcPr/>
                </a:tc>
                <a:tc>
                  <a:txBody>
                    <a:bodyPr/>
                    <a:lstStyle/>
                    <a:p>
                      <a:r>
                        <a:rPr lang="en-GB" sz="1400" dirty="0" smtClean="0">
                          <a:latin typeface="Arial" panose="020B0604020202020204" pitchFamily="34" charset="0"/>
                          <a:cs typeface="Arial" panose="020B0604020202020204" pitchFamily="34" charset="0"/>
                        </a:rPr>
                        <a:t>Pensions,</a:t>
                      </a:r>
                      <a:r>
                        <a:rPr lang="en-GB" sz="1400" baseline="0" dirty="0" smtClean="0">
                          <a:latin typeface="Arial" panose="020B0604020202020204" pitchFamily="34" charset="0"/>
                          <a:cs typeface="Arial" panose="020B0604020202020204" pitchFamily="34" charset="0"/>
                        </a:rPr>
                        <a:t> company car, health insurance, laptop, phone, education for children or health club membership</a:t>
                      </a:r>
                      <a:endParaRPr lang="en-GB" sz="1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787489026"/>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6664932" cy="5533823"/>
          </a:xfrm>
          <a:prstGeom prst="rect">
            <a:avLst/>
          </a:prstGeom>
        </p:spPr>
        <p:txBody>
          <a:bodyPr wrap="square">
            <a:spAutoFit/>
          </a:bodyPr>
          <a:lstStyle/>
          <a:p>
            <a:pPr marL="396875" indent="-396875">
              <a:buClr>
                <a:srgbClr val="00B050"/>
              </a:buClr>
              <a:buFont typeface="Wingdings 3" panose="05040102010807070707" pitchFamily="18" charset="2"/>
              <a:buChar char=""/>
            </a:pPr>
            <a:r>
              <a:rPr lang="en-US" sz="2080" dirty="0"/>
              <a:t>Non-wage </a:t>
            </a:r>
            <a:r>
              <a:rPr lang="en-US" sz="2080" dirty="0" smtClean="0"/>
              <a:t>factors </a:t>
            </a:r>
            <a:r>
              <a:rPr lang="en-US" sz="2080" dirty="0"/>
              <a:t>are also a major influence on an individual's choice of </a:t>
            </a:r>
            <a:r>
              <a:rPr lang="en-US" sz="2080" dirty="0" smtClean="0"/>
              <a:t>occupation, as </a:t>
            </a:r>
            <a:r>
              <a:rPr lang="en-US" sz="2080" dirty="0"/>
              <a:t>a person may be motivated by money in the short term but in the long term </a:t>
            </a:r>
            <a:r>
              <a:rPr lang="en-US" sz="2080" dirty="0" smtClean="0"/>
              <a:t>they will </a:t>
            </a:r>
            <a:r>
              <a:rPr lang="en-US" sz="2080" dirty="0"/>
              <a:t>also </a:t>
            </a:r>
            <a:r>
              <a:rPr lang="en-US" sz="2080" dirty="0" smtClean="0"/>
              <a:t>want </a:t>
            </a:r>
            <a:r>
              <a:rPr lang="en-US" sz="2080" dirty="0"/>
              <a:t>to feel happy and motivated at work. </a:t>
            </a:r>
            <a:r>
              <a:rPr lang="en-US" sz="2080" dirty="0" smtClean="0"/>
              <a:t>Non-wage </a:t>
            </a:r>
            <a:r>
              <a:rPr lang="en-US" sz="2080" dirty="0"/>
              <a:t>factors that </a:t>
            </a:r>
            <a:r>
              <a:rPr lang="en-US" sz="2080" dirty="0" smtClean="0"/>
              <a:t>influence an </a:t>
            </a:r>
            <a:r>
              <a:rPr lang="en-US" sz="2080" dirty="0"/>
              <a:t>individual's choice of occupation include the following:</a:t>
            </a:r>
          </a:p>
          <a:p>
            <a:pPr marL="741363" indent="-307975">
              <a:buClr>
                <a:srgbClr val="00B050"/>
              </a:buClr>
              <a:buFont typeface="Arial" panose="020B0604020202020204" pitchFamily="34" charset="0"/>
              <a:buChar char="•"/>
            </a:pPr>
            <a:r>
              <a:rPr lang="en-US" sz="2080" b="1" dirty="0" smtClean="0"/>
              <a:t>Level </a:t>
            </a:r>
            <a:r>
              <a:rPr lang="en-US" sz="2080" b="1" dirty="0"/>
              <a:t>of challenge</a:t>
            </a:r>
            <a:r>
              <a:rPr lang="en-US" sz="2080" dirty="0"/>
              <a:t> - does the job require thinking skills or is it repetitive and boring?</a:t>
            </a:r>
          </a:p>
          <a:p>
            <a:pPr marL="741363" indent="-307975">
              <a:buClr>
                <a:srgbClr val="00B050"/>
              </a:buClr>
              <a:buFont typeface="Arial" panose="020B0604020202020204" pitchFamily="34" charset="0"/>
              <a:buChar char="•"/>
            </a:pPr>
            <a:r>
              <a:rPr lang="en-US" sz="2080" b="1" dirty="0" smtClean="0"/>
              <a:t>Career </a:t>
            </a:r>
            <a:r>
              <a:rPr lang="en-US" sz="2080" b="1" dirty="0"/>
              <a:t>prospects</a:t>
            </a:r>
            <a:r>
              <a:rPr lang="en-US" sz="2080" dirty="0"/>
              <a:t> - will there be progression within the firm or will a person </a:t>
            </a:r>
            <a:r>
              <a:rPr lang="en-US" sz="2080" dirty="0" smtClean="0"/>
              <a:t>have to </a:t>
            </a:r>
            <a:r>
              <a:rPr lang="en-US" sz="2080" dirty="0"/>
              <a:t>change jobs to be promoted?</a:t>
            </a:r>
          </a:p>
          <a:p>
            <a:pPr marL="741363" indent="-307975">
              <a:buClr>
                <a:srgbClr val="00B050"/>
              </a:buClr>
              <a:buFont typeface="Arial" panose="020B0604020202020204" pitchFamily="34" charset="0"/>
              <a:buChar char="•"/>
            </a:pPr>
            <a:r>
              <a:rPr lang="en-US" sz="2080" b="1" dirty="0" smtClean="0"/>
              <a:t>Level </a:t>
            </a:r>
            <a:r>
              <a:rPr lang="en-US" sz="2080" b="1" dirty="0"/>
              <a:t>of danger involved</a:t>
            </a:r>
            <a:r>
              <a:rPr lang="en-US" sz="2080" dirty="0"/>
              <a:t> - is the job dangerous? For example, some people </a:t>
            </a:r>
            <a:r>
              <a:rPr lang="en-US" sz="2080" dirty="0" smtClean="0"/>
              <a:t>face a </a:t>
            </a:r>
            <a:r>
              <a:rPr lang="en-US" sz="2080" dirty="0"/>
              <a:t>high degree of risk at work, such as lifeboat rescue teams, </a:t>
            </a:r>
            <a:r>
              <a:rPr lang="en-US" sz="2080" dirty="0" smtClean="0"/>
              <a:t>firefighters</a:t>
            </a:r>
            <a:r>
              <a:rPr lang="en-US" sz="2080" dirty="0"/>
              <a:t>, </a:t>
            </a:r>
            <a:r>
              <a:rPr lang="en-US" sz="2080" dirty="0" smtClean="0"/>
              <a:t>window cleaners </a:t>
            </a:r>
            <a:r>
              <a:rPr lang="en-US" sz="2080" dirty="0"/>
              <a:t>and scaffold erectors.</a:t>
            </a:r>
          </a:p>
        </p:txBody>
      </p:sp>
      <p:sp>
        <p:nvSpPr>
          <p:cNvPr id="8" name="Title 2"/>
          <p:cNvSpPr>
            <a:spLocks noGrp="1"/>
          </p:cNvSpPr>
          <p:nvPr>
            <p:ph type="title"/>
          </p:nvPr>
        </p:nvSpPr>
        <p:spPr>
          <a:xfrm>
            <a:off x="35496" y="44624"/>
            <a:ext cx="7776864" cy="548680"/>
          </a:xfrm>
        </p:spPr>
        <p:txBody>
          <a:bodyPr>
            <a:noAutofit/>
          </a:bodyPr>
          <a:lstStyle/>
          <a:p>
            <a:r>
              <a:rPr lang="en-US" sz="3200" dirty="0" smtClean="0"/>
              <a:t>3.2 – Labour Markets – Non-Wage Factors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72</a:t>
            </a:r>
            <a:endParaRPr lang="en-GB" sz="1800" b="1" dirty="0">
              <a:latin typeface="Arial" panose="020B0604020202020204" pitchFamily="34" charset="0"/>
              <a:cs typeface="Arial" panose="020B0604020202020204" pitchFamily="34" charset="0"/>
            </a:endParaRPr>
          </a:p>
        </p:txBody>
      </p:sp>
      <p:pic>
        <p:nvPicPr>
          <p:cNvPr id="1026" name="Picture 2" descr="Image result for firefighter"/>
          <p:cNvPicPr>
            <a:picLocks noChangeAspect="1" noChangeArrowheads="1"/>
          </p:cNvPicPr>
          <p:nvPr/>
        </p:nvPicPr>
        <p:blipFill rotWithShape="1">
          <a:blip r:embed="rId3">
            <a:extLst>
              <a:ext uri="{28A0092B-C50C-407E-A947-70E740481C1C}">
                <a14:useLocalDpi xmlns:a14="http://schemas.microsoft.com/office/drawing/2010/main" val="0"/>
              </a:ext>
            </a:extLst>
          </a:blip>
          <a:srcRect l="24994" t="2513" r="18461" b="19984"/>
          <a:stretch/>
        </p:blipFill>
        <p:spPr bwMode="auto">
          <a:xfrm>
            <a:off x="6916452" y="1062896"/>
            <a:ext cx="1904020" cy="23593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scaffolder"/>
          <p:cNvPicPr>
            <a:picLocks noChangeAspect="1" noChangeArrowheads="1"/>
          </p:cNvPicPr>
          <p:nvPr/>
        </p:nvPicPr>
        <p:blipFill rotWithShape="1">
          <a:blip r:embed="rId4">
            <a:extLst>
              <a:ext uri="{28A0092B-C50C-407E-A947-70E740481C1C}">
                <a14:useLocalDpi xmlns:a14="http://schemas.microsoft.com/office/drawing/2010/main" val="0"/>
              </a:ext>
            </a:extLst>
          </a:blip>
          <a:srcRect l="17456" r="26147" b="14320"/>
          <a:stretch/>
        </p:blipFill>
        <p:spPr bwMode="auto">
          <a:xfrm>
            <a:off x="6916452" y="3620996"/>
            <a:ext cx="1904020" cy="128447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areer job"/>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8827" r="10259"/>
          <a:stretch/>
        </p:blipFill>
        <p:spPr bwMode="auto">
          <a:xfrm>
            <a:off x="6916452" y="5109597"/>
            <a:ext cx="1904020" cy="14157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6920607"/>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5466112"/>
          </a:xfrm>
          <a:prstGeom prst="rect">
            <a:avLst/>
          </a:prstGeom>
        </p:spPr>
        <p:txBody>
          <a:bodyPr wrap="square">
            <a:spAutoFit/>
          </a:bodyPr>
          <a:lstStyle/>
          <a:p>
            <a:pPr marL="307975" indent="-307975">
              <a:buClr>
                <a:srgbClr val="00B050"/>
              </a:buClr>
              <a:buFont typeface="Arial" panose="020B0604020202020204" pitchFamily="34" charset="0"/>
              <a:buChar char="•"/>
            </a:pPr>
            <a:r>
              <a:rPr lang="en-US" sz="1950" b="1" dirty="0"/>
              <a:t>The length of training required </a:t>
            </a:r>
            <a:r>
              <a:rPr lang="en-US" sz="1950" dirty="0"/>
              <a:t>- Some jobs require few skills, </a:t>
            </a:r>
            <a:r>
              <a:rPr lang="en-US" sz="1950" dirty="0" smtClean="0"/>
              <a:t>i.e. cleaners and </a:t>
            </a:r>
            <a:r>
              <a:rPr lang="en-US" sz="1950" dirty="0"/>
              <a:t>shop </a:t>
            </a:r>
            <a:r>
              <a:rPr lang="en-US" sz="1950" dirty="0" smtClean="0"/>
              <a:t>assistants</a:t>
            </a:r>
            <a:r>
              <a:rPr lang="en-US" sz="1950" dirty="0"/>
              <a:t>. </a:t>
            </a:r>
            <a:r>
              <a:rPr lang="en-US" sz="1950" dirty="0" smtClean="0"/>
              <a:t>Other </a:t>
            </a:r>
            <a:r>
              <a:rPr lang="en-US" sz="1950" dirty="0"/>
              <a:t>jobs require years of training, </a:t>
            </a:r>
            <a:r>
              <a:rPr lang="en-US" sz="1950" dirty="0" smtClean="0"/>
              <a:t>i.e. electrical </a:t>
            </a:r>
            <a:r>
              <a:rPr lang="en-US" sz="1950" dirty="0"/>
              <a:t>engineers, </a:t>
            </a:r>
            <a:r>
              <a:rPr lang="en-US" sz="1950" dirty="0" smtClean="0"/>
              <a:t>surgeons</a:t>
            </a:r>
            <a:r>
              <a:rPr lang="en-US" sz="1950" dirty="0"/>
              <a:t>, pilots, </a:t>
            </a:r>
            <a:r>
              <a:rPr lang="en-US" sz="1950" dirty="0" smtClean="0"/>
              <a:t>accountants</a:t>
            </a:r>
            <a:r>
              <a:rPr lang="en-US" sz="1950" dirty="0"/>
              <a:t>, lawyers and </a:t>
            </a:r>
            <a:r>
              <a:rPr lang="en-US" sz="1950" dirty="0" smtClean="0"/>
              <a:t>dentists</a:t>
            </a:r>
            <a:r>
              <a:rPr lang="en-US" sz="1950" dirty="0"/>
              <a:t>.</a:t>
            </a:r>
          </a:p>
          <a:p>
            <a:pPr marL="307975" indent="-307975">
              <a:buClr>
                <a:srgbClr val="00B050"/>
              </a:buClr>
              <a:buFont typeface="Arial" panose="020B0604020202020204" pitchFamily="34" charset="0"/>
              <a:buChar char="•"/>
            </a:pPr>
            <a:r>
              <a:rPr lang="en-US" sz="1950" b="1" dirty="0" smtClean="0"/>
              <a:t>The </a:t>
            </a:r>
            <a:r>
              <a:rPr lang="en-US" sz="1950" b="1" dirty="0"/>
              <a:t>level of education required </a:t>
            </a:r>
            <a:r>
              <a:rPr lang="en-US" sz="1950" dirty="0"/>
              <a:t>- Some jobs require no or minimal </a:t>
            </a:r>
            <a:r>
              <a:rPr lang="en-US" sz="1950" dirty="0" smtClean="0"/>
              <a:t>education whereas </a:t>
            </a:r>
            <a:r>
              <a:rPr lang="en-US" sz="1950" dirty="0"/>
              <a:t>other jobs require post-graduate </a:t>
            </a:r>
            <a:r>
              <a:rPr lang="en-US" sz="1950" dirty="0" smtClean="0"/>
              <a:t>levels </a:t>
            </a:r>
            <a:r>
              <a:rPr lang="en-US" sz="1950" dirty="0"/>
              <a:t>of education (such as </a:t>
            </a:r>
            <a:r>
              <a:rPr lang="en-US" sz="1950" dirty="0" smtClean="0"/>
              <a:t>university professors</a:t>
            </a:r>
            <a:r>
              <a:rPr lang="en-US" sz="1950" dirty="0"/>
              <a:t>).</a:t>
            </a:r>
          </a:p>
          <a:p>
            <a:pPr marL="307975" indent="-307975">
              <a:buClr>
                <a:srgbClr val="00B050"/>
              </a:buClr>
              <a:buFont typeface="Arial" panose="020B0604020202020204" pitchFamily="34" charset="0"/>
              <a:buChar char="•"/>
            </a:pPr>
            <a:r>
              <a:rPr lang="en-US" sz="1950" b="1" dirty="0" smtClean="0"/>
              <a:t>Recognition in the job </a:t>
            </a:r>
            <a:r>
              <a:rPr lang="en-US" sz="1950" dirty="0" smtClean="0"/>
              <a:t>- does the worker get praise and recognition for their performance at work? If a worker feels respected at work, they may be motivated to work harder.</a:t>
            </a:r>
          </a:p>
          <a:p>
            <a:pPr marL="307975" indent="-307975">
              <a:buClr>
                <a:srgbClr val="00B050"/>
              </a:buClr>
              <a:buFont typeface="Arial" panose="020B0604020202020204" pitchFamily="34" charset="0"/>
              <a:buChar char="•"/>
            </a:pPr>
            <a:r>
              <a:rPr lang="en-US" sz="1950" b="1" dirty="0" smtClean="0"/>
              <a:t>Personal satisfaction </a:t>
            </a:r>
            <a:r>
              <a:rPr lang="en-US" sz="1950" b="1" dirty="0"/>
              <a:t>gained from the job </a:t>
            </a:r>
            <a:r>
              <a:rPr lang="en-US" sz="1950" dirty="0"/>
              <a:t>- This is </a:t>
            </a:r>
            <a:r>
              <a:rPr lang="en-US" sz="1950" dirty="0" smtClean="0"/>
              <a:t>important </a:t>
            </a:r>
            <a:r>
              <a:rPr lang="en-US" sz="1950" dirty="0"/>
              <a:t>because if a </a:t>
            </a:r>
            <a:r>
              <a:rPr lang="en-US" sz="1950" dirty="0" smtClean="0"/>
              <a:t>worker feels </a:t>
            </a:r>
            <a:r>
              <a:rPr lang="en-US" sz="1950" dirty="0"/>
              <a:t>satisfied and happy in their work, they may work harder and stay in the </a:t>
            </a:r>
            <a:r>
              <a:rPr lang="en-US" sz="1950" dirty="0" smtClean="0"/>
              <a:t>job longer</a:t>
            </a:r>
            <a:r>
              <a:rPr lang="en-US" sz="1950" dirty="0"/>
              <a:t>. </a:t>
            </a:r>
            <a:r>
              <a:rPr lang="en-US" sz="1950" dirty="0" smtClean="0"/>
              <a:t>Voluntary </a:t>
            </a:r>
            <a:r>
              <a:rPr lang="en-US" sz="1950" dirty="0"/>
              <a:t>work might be carried out by people who are happy to work </a:t>
            </a:r>
            <a:r>
              <a:rPr lang="en-US" sz="1950" dirty="0" smtClean="0"/>
              <a:t>for no </a:t>
            </a:r>
            <a:r>
              <a:rPr lang="en-US" sz="1950" dirty="0"/>
              <a:t>pay, as the reward they get is the personal </a:t>
            </a:r>
            <a:r>
              <a:rPr lang="en-US" sz="1950" dirty="0" smtClean="0"/>
              <a:t>satisfaction of working </a:t>
            </a:r>
            <a:r>
              <a:rPr lang="en-US" sz="1950" dirty="0"/>
              <a:t>for a </a:t>
            </a:r>
            <a:r>
              <a:rPr lang="en-US" sz="1950" dirty="0" smtClean="0"/>
              <a:t>charity, such </a:t>
            </a:r>
            <a:r>
              <a:rPr lang="en-US" sz="1950" dirty="0"/>
              <a:t>as taking care of the elderly or sick.</a:t>
            </a:r>
          </a:p>
          <a:p>
            <a:pPr marL="307975" indent="-307975">
              <a:buClr>
                <a:srgbClr val="00B050"/>
              </a:buClr>
              <a:buFont typeface="Arial" panose="020B0604020202020204" pitchFamily="34" charset="0"/>
              <a:buChar char="•"/>
            </a:pPr>
            <a:r>
              <a:rPr lang="en-US" sz="1950" b="1" dirty="0" smtClean="0"/>
              <a:t>The </a:t>
            </a:r>
            <a:r>
              <a:rPr lang="en-US" sz="1950" b="1" dirty="0"/>
              <a:t>level of experience required </a:t>
            </a:r>
            <a:r>
              <a:rPr lang="en-US" sz="1950" dirty="0"/>
              <a:t>- Some jobs require no or minimal </a:t>
            </a:r>
            <a:r>
              <a:rPr lang="en-US" sz="1950" dirty="0" smtClean="0"/>
              <a:t>experience whereas </a:t>
            </a:r>
            <a:r>
              <a:rPr lang="en-US" sz="1950" dirty="0"/>
              <a:t>other jobs require a minimum amount of experience (such as judges </a:t>
            </a:r>
            <a:r>
              <a:rPr lang="en-US" sz="1950" dirty="0" smtClean="0"/>
              <a:t>and law-makers</a:t>
            </a:r>
            <a:r>
              <a:rPr lang="en-US" sz="1950" dirty="0"/>
              <a:t>).</a:t>
            </a:r>
          </a:p>
        </p:txBody>
      </p:sp>
      <p:sp>
        <p:nvSpPr>
          <p:cNvPr id="8" name="Title 2"/>
          <p:cNvSpPr>
            <a:spLocks noGrp="1"/>
          </p:cNvSpPr>
          <p:nvPr>
            <p:ph type="title"/>
          </p:nvPr>
        </p:nvSpPr>
        <p:spPr>
          <a:xfrm>
            <a:off x="35496" y="44624"/>
            <a:ext cx="7776864" cy="548680"/>
          </a:xfrm>
        </p:spPr>
        <p:txBody>
          <a:bodyPr>
            <a:noAutofit/>
          </a:bodyPr>
          <a:lstStyle/>
          <a:p>
            <a:r>
              <a:rPr lang="en-US" sz="3200" dirty="0" smtClean="0"/>
              <a:t>3.2 – Labour Markets – Non-Wage Factors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72</a:t>
            </a:r>
            <a:endParaRPr lang="en-GB" sz="1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767093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1292662"/>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1950" b="1" dirty="0"/>
              <a:t>Activity</a:t>
            </a:r>
          </a:p>
          <a:p>
            <a:pPr marL="342900" indent="-342900">
              <a:buClr>
                <a:srgbClr val="00B050"/>
              </a:buClr>
              <a:buFont typeface="Wingdings 3" panose="05040102010807070707" pitchFamily="18" charset="2"/>
              <a:buChar char=""/>
            </a:pPr>
            <a:r>
              <a:rPr lang="en-US" sz="1950" dirty="0" smtClean="0"/>
              <a:t>Interview teachers and parents and ask them the financial and non-financial reasons why they chose their occupation. Share your findings with the rest of the class.</a:t>
            </a:r>
            <a:endParaRPr lang="en-US" sz="1950" dirty="0"/>
          </a:p>
        </p:txBody>
      </p:sp>
      <p:sp>
        <p:nvSpPr>
          <p:cNvPr id="8" name="Title 2"/>
          <p:cNvSpPr>
            <a:spLocks noGrp="1"/>
          </p:cNvSpPr>
          <p:nvPr>
            <p:ph type="title"/>
          </p:nvPr>
        </p:nvSpPr>
        <p:spPr>
          <a:xfrm>
            <a:off x="35496" y="44624"/>
            <a:ext cx="7776864" cy="548680"/>
          </a:xfrm>
        </p:spPr>
        <p:txBody>
          <a:bodyPr>
            <a:noAutofit/>
          </a:bodyPr>
          <a:lstStyle/>
          <a:p>
            <a:r>
              <a:rPr lang="en-US" sz="3200" dirty="0" smtClean="0"/>
              <a:t>3.2 – Changes in Earnings Over a Lifetime</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2424370"/>
            <a:ext cx="8568952" cy="4154984"/>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200" dirty="0" smtClean="0"/>
              <a:t>Earnings </a:t>
            </a:r>
            <a:r>
              <a:rPr lang="en-US" sz="2200" dirty="0"/>
              <a:t>change over a person's lifetime (see Table 7.2) for the following reasons:</a:t>
            </a:r>
          </a:p>
          <a:p>
            <a:pPr marL="690563" indent="-342900">
              <a:buClr>
                <a:srgbClr val="00B050"/>
              </a:buClr>
              <a:buFont typeface="Arial" panose="020B0604020202020204" pitchFamily="34" charset="0"/>
              <a:buChar char="•"/>
            </a:pPr>
            <a:r>
              <a:rPr lang="en-US" sz="2200" dirty="0" smtClean="0"/>
              <a:t>The </a:t>
            </a:r>
            <a:r>
              <a:rPr lang="en-US" sz="2200" dirty="0"/>
              <a:t>level of education a person has tends to affect, in most cases, their </a:t>
            </a:r>
            <a:r>
              <a:rPr lang="en-US" sz="2200" dirty="0" smtClean="0"/>
              <a:t>earnings and </a:t>
            </a:r>
            <a:r>
              <a:rPr lang="en-US" sz="2200" dirty="0"/>
              <a:t>earning potential (see Table 7.3).</a:t>
            </a:r>
          </a:p>
          <a:p>
            <a:pPr marL="690563" indent="-342900">
              <a:buClr>
                <a:srgbClr val="00B050"/>
              </a:buClr>
              <a:buFont typeface="Arial" panose="020B0604020202020204" pitchFamily="34" charset="0"/>
              <a:buChar char="•"/>
            </a:pPr>
            <a:r>
              <a:rPr lang="en-US" sz="2200" dirty="0" smtClean="0"/>
              <a:t>Inexperienced </a:t>
            </a:r>
            <a:r>
              <a:rPr lang="en-US" sz="2200" dirty="0"/>
              <a:t>workers, such as graduates in their first year of work, earn Jess </a:t>
            </a:r>
            <a:r>
              <a:rPr lang="en-US" sz="2200" dirty="0" smtClean="0"/>
              <a:t>than experienced </a:t>
            </a:r>
            <a:r>
              <a:rPr lang="en-US" sz="2200" dirty="0"/>
              <a:t>workers.</a:t>
            </a:r>
          </a:p>
          <a:p>
            <a:pPr marL="690563" indent="-342900">
              <a:buClr>
                <a:srgbClr val="00B050"/>
              </a:buClr>
              <a:buFont typeface="Arial" panose="020B0604020202020204" pitchFamily="34" charset="0"/>
              <a:buChar char="•"/>
            </a:pPr>
            <a:r>
              <a:rPr lang="en-US" sz="2200" dirty="0" smtClean="0"/>
              <a:t>Salaries </a:t>
            </a:r>
            <a:r>
              <a:rPr lang="en-US" sz="2200" dirty="0"/>
              <a:t>and wages usually increase with experience and rime spent working </a:t>
            </a:r>
            <a:r>
              <a:rPr lang="en-US" sz="2200" dirty="0" smtClean="0"/>
              <a:t>at </a:t>
            </a:r>
            <a:r>
              <a:rPr lang="en-US" sz="2200" dirty="0"/>
              <a:t>a </a:t>
            </a:r>
            <a:r>
              <a:rPr lang="en-US" sz="2200" dirty="0" smtClean="0"/>
              <a:t>firm.</a:t>
            </a:r>
            <a:endParaRPr lang="en-US" sz="2200" dirty="0"/>
          </a:p>
          <a:p>
            <a:pPr marL="690563" indent="-342900">
              <a:buClr>
                <a:srgbClr val="00B050"/>
              </a:buClr>
              <a:buFont typeface="Arial" panose="020B0604020202020204" pitchFamily="34" charset="0"/>
              <a:buChar char="•"/>
            </a:pPr>
            <a:r>
              <a:rPr lang="en-US" sz="2200" dirty="0" smtClean="0"/>
              <a:t>After </a:t>
            </a:r>
            <a:r>
              <a:rPr lang="en-US" sz="2200" dirty="0"/>
              <a:t>workers reach the peak of their career, their salaries and wages tend to </a:t>
            </a:r>
            <a:r>
              <a:rPr lang="en-US" sz="2200" dirty="0" smtClean="0"/>
              <a:t>remain fairly constant.</a:t>
            </a:r>
            <a:endParaRPr lang="en-US" sz="2200" dirty="0"/>
          </a:p>
          <a:p>
            <a:pPr marL="690563" indent="-342900">
              <a:buClr>
                <a:srgbClr val="00B050"/>
              </a:buClr>
              <a:buFont typeface="Arial" panose="020B0604020202020204" pitchFamily="34" charset="0"/>
              <a:buChar char="•"/>
            </a:pPr>
            <a:r>
              <a:rPr lang="en-US" sz="2200" dirty="0" smtClean="0"/>
              <a:t>After </a:t>
            </a:r>
            <a:r>
              <a:rPr lang="en-US" sz="2200" dirty="0"/>
              <a:t>retirement, earnings full and people are dependent on their pensions </a:t>
            </a:r>
            <a:r>
              <a:rPr lang="en-US" sz="2200" dirty="0" smtClean="0"/>
              <a:t>and savings </a:t>
            </a:r>
            <a:r>
              <a:rPr lang="en-US" sz="2200" dirty="0"/>
              <a:t>to </a:t>
            </a:r>
            <a:r>
              <a:rPr lang="en-US" sz="2200" dirty="0" smtClean="0"/>
              <a:t>cover </a:t>
            </a:r>
            <a:r>
              <a:rPr lang="en-US" sz="2200" dirty="0"/>
              <a:t>their living expenses.</a:t>
            </a:r>
          </a:p>
        </p:txBody>
      </p:sp>
    </p:spTree>
    <p:extLst>
      <p:ext uri="{BB962C8B-B14F-4D97-AF65-F5344CB8AC3E}">
        <p14:creationId xmlns:p14="http://schemas.microsoft.com/office/powerpoint/2010/main" val="64248734"/>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Changes in Earnings Over a Lifetime</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5301208"/>
            <a:ext cx="8568952" cy="461665"/>
          </a:xfrm>
          <a:prstGeom prst="rect">
            <a:avLst/>
          </a:prstGeom>
        </p:spPr>
        <p:txBody>
          <a:bodyPr wrap="square">
            <a:spAutoFit/>
          </a:bodyPr>
          <a:lstStyle/>
          <a:p>
            <a:pPr>
              <a:buClr>
                <a:srgbClr val="00B050"/>
              </a:buClr>
            </a:pPr>
            <a:r>
              <a:rPr lang="en-GB" sz="2400" dirty="0"/>
              <a:t>Table7.2 </a:t>
            </a:r>
            <a:r>
              <a:rPr lang="en-GB" sz="2400" dirty="0" smtClean="0"/>
              <a:t>- Earnings by age, full-time workers (UK, 2010-2012</a:t>
            </a:r>
            <a:r>
              <a:rPr lang="en-GB" sz="2400" dirty="0"/>
              <a:t>)</a:t>
            </a:r>
            <a:endParaRPr lang="en-US" sz="2200" dirty="0"/>
          </a:p>
        </p:txBody>
      </p:sp>
      <p:graphicFrame>
        <p:nvGraphicFramePr>
          <p:cNvPr id="2" name="Table 1"/>
          <p:cNvGraphicFramePr>
            <a:graphicFrameLocks noGrp="1"/>
          </p:cNvGraphicFramePr>
          <p:nvPr>
            <p:extLst>
              <p:ext uri="{D42A27DB-BD31-4B8C-83A1-F6EECF244321}">
                <p14:modId xmlns:p14="http://schemas.microsoft.com/office/powerpoint/2010/main" val="4075212875"/>
              </p:ext>
            </p:extLst>
          </p:nvPr>
        </p:nvGraphicFramePr>
        <p:xfrm>
          <a:off x="251520" y="1052736"/>
          <a:ext cx="8568952" cy="4114800"/>
        </p:xfrm>
        <a:graphic>
          <a:graphicData uri="http://schemas.openxmlformats.org/drawingml/2006/table">
            <a:tbl>
              <a:tblPr firstRow="1" bandRow="1">
                <a:tableStyleId>{5C22544A-7EE6-4342-B048-85BDC9FD1C3A}</a:tableStyleId>
              </a:tblPr>
              <a:tblGrid>
                <a:gridCol w="2448272"/>
                <a:gridCol w="1836204"/>
                <a:gridCol w="2142238"/>
                <a:gridCol w="2142238"/>
              </a:tblGrid>
              <a:tr h="228025">
                <a:tc>
                  <a:txBody>
                    <a:bodyPr/>
                    <a:lstStyle/>
                    <a:p>
                      <a:r>
                        <a:rPr lang="en-GB" sz="2400" dirty="0" smtClean="0">
                          <a:latin typeface="Arial" panose="020B0604020202020204" pitchFamily="34" charset="0"/>
                          <a:cs typeface="Arial" panose="020B0604020202020204" pitchFamily="34" charset="0"/>
                        </a:rPr>
                        <a:t>Age Category</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2010 (£)</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2011 (£)</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2012 (£)</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All</a:t>
                      </a:r>
                      <a:r>
                        <a:rPr lang="en-GB" sz="2400" baseline="0" dirty="0" smtClean="0">
                          <a:latin typeface="Arial" panose="020B0604020202020204" pitchFamily="34" charset="0"/>
                          <a:cs typeface="Arial" panose="020B0604020202020204" pitchFamily="34" charset="0"/>
                        </a:rPr>
                        <a:t> employees</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25882</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26170</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26462</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16-17</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7703</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18-21</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13623</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13189</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13532</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22-29</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20884</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20657</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20901</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30-39</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29203</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28315</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28568</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40-49</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28892</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29367</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29791</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50-59</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27152</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27634</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27744</a:t>
                      </a:r>
                      <a:endParaRPr lang="en-GB" sz="2400" dirty="0">
                        <a:latin typeface="Arial" panose="020B0604020202020204" pitchFamily="34" charset="0"/>
                        <a:cs typeface="Arial" panose="020B0604020202020204" pitchFamily="34" charset="0"/>
                      </a:endParaRPr>
                    </a:p>
                  </a:txBody>
                  <a:tcPr/>
                </a:tc>
              </a:tr>
              <a:tr h="228025">
                <a:tc>
                  <a:txBody>
                    <a:bodyPr/>
                    <a:lstStyle/>
                    <a:p>
                      <a:r>
                        <a:rPr lang="en-GB" sz="2400" dirty="0" smtClean="0">
                          <a:latin typeface="Arial" panose="020B0604020202020204" pitchFamily="34" charset="0"/>
                          <a:cs typeface="Arial" panose="020B0604020202020204" pitchFamily="34" charset="0"/>
                        </a:rPr>
                        <a:t>60+</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23585</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24000</a:t>
                      </a:r>
                      <a:endParaRPr lang="en-GB" sz="2400" dirty="0">
                        <a:latin typeface="Arial" panose="020B0604020202020204" pitchFamily="34" charset="0"/>
                        <a:cs typeface="Arial" panose="020B0604020202020204" pitchFamily="34" charset="0"/>
                      </a:endParaRPr>
                    </a:p>
                  </a:txBody>
                  <a:tcPr/>
                </a:tc>
                <a:tc>
                  <a:txBody>
                    <a:bodyPr/>
                    <a:lstStyle/>
                    <a:p>
                      <a:r>
                        <a:rPr lang="en-GB" sz="2400" dirty="0" smtClean="0">
                          <a:latin typeface="Arial" panose="020B0604020202020204" pitchFamily="34" charset="0"/>
                          <a:cs typeface="Arial" panose="020B0604020202020204" pitchFamily="34" charset="0"/>
                        </a:rPr>
                        <a:t>24715</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572954206"/>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Objectives</a:t>
            </a:r>
            <a:endParaRPr lang="en-GB" sz="4000" dirty="0"/>
          </a:p>
        </p:txBody>
      </p:sp>
      <p:sp>
        <p:nvSpPr>
          <p:cNvPr id="3" name="Rectangle 2"/>
          <p:cNvSpPr/>
          <p:nvPr/>
        </p:nvSpPr>
        <p:spPr>
          <a:xfrm>
            <a:off x="251520" y="1052736"/>
            <a:ext cx="8568952" cy="5816977"/>
          </a:xfrm>
          <a:prstGeom prst="rect">
            <a:avLst/>
          </a:prstGeom>
        </p:spPr>
        <p:txBody>
          <a:bodyPr wrap="square">
            <a:spAutoFit/>
          </a:bodyPr>
          <a:lstStyle/>
          <a:p>
            <a:pPr>
              <a:buClr>
                <a:srgbClr val="00B050"/>
              </a:buClr>
            </a:pPr>
            <a:r>
              <a:rPr lang="en-US" sz="1530" dirty="0" smtClean="0"/>
              <a:t>The </a:t>
            </a:r>
            <a:r>
              <a:rPr lang="en-US" sz="1530" dirty="0"/>
              <a:t>three assessment objectives in Cambridge IGCSE Economics are:</a:t>
            </a:r>
          </a:p>
          <a:p>
            <a:pPr marL="630238" indent="-234950">
              <a:buClr>
                <a:srgbClr val="00B050"/>
              </a:buClr>
              <a:buFont typeface="Arial" panose="020B0604020202020204" pitchFamily="34" charset="0"/>
              <a:buChar char="•"/>
            </a:pPr>
            <a:r>
              <a:rPr lang="en-US" sz="1530" dirty="0"/>
              <a:t>AO1: Knowledge with understanding</a:t>
            </a:r>
          </a:p>
          <a:p>
            <a:pPr marL="630238" indent="-234950">
              <a:buClr>
                <a:srgbClr val="00B050"/>
              </a:buClr>
              <a:buFont typeface="Arial" panose="020B0604020202020204" pitchFamily="34" charset="0"/>
              <a:buChar char="•"/>
            </a:pPr>
            <a:r>
              <a:rPr lang="en-US" sz="1530" dirty="0"/>
              <a:t>AO2: Analysis</a:t>
            </a:r>
          </a:p>
          <a:p>
            <a:pPr marL="630238" indent="-234950">
              <a:buClr>
                <a:srgbClr val="00B050"/>
              </a:buClr>
              <a:buFont typeface="Arial" panose="020B0604020202020204" pitchFamily="34" charset="0"/>
              <a:buChar char="•"/>
            </a:pPr>
            <a:r>
              <a:rPr lang="en-US" sz="1530" dirty="0"/>
              <a:t>AO3: Critical evaluation and decision-making.</a:t>
            </a:r>
          </a:p>
          <a:p>
            <a:pPr>
              <a:buClr>
                <a:srgbClr val="00B050"/>
              </a:buClr>
            </a:pPr>
            <a:r>
              <a:rPr lang="en-US" sz="1530" b="1" dirty="0" smtClean="0"/>
              <a:t>AO1</a:t>
            </a:r>
            <a:r>
              <a:rPr lang="en-US" sz="1530" b="1" dirty="0"/>
              <a:t>: Knowledge with understanding</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Show </a:t>
            </a:r>
            <a:r>
              <a:rPr lang="en-US" sz="1530" dirty="0"/>
              <a:t>knowledge and understanding of economic facts, definitions, concepts, principles and theories</a:t>
            </a:r>
          </a:p>
          <a:p>
            <a:pPr marL="630238" indent="-234950">
              <a:buClr>
                <a:srgbClr val="00B050"/>
              </a:buClr>
              <a:buFont typeface="Arial" panose="020B0604020202020204" pitchFamily="34" charset="0"/>
              <a:buChar char="•"/>
            </a:pPr>
            <a:r>
              <a:rPr lang="en-US" sz="1530" dirty="0" smtClean="0"/>
              <a:t>Use </a:t>
            </a:r>
            <a:r>
              <a:rPr lang="en-US" sz="1530" dirty="0"/>
              <a:t>economic vocabulary and terminology.</a:t>
            </a:r>
          </a:p>
          <a:p>
            <a:pPr>
              <a:buClr>
                <a:srgbClr val="00B050"/>
              </a:buClr>
            </a:pPr>
            <a:r>
              <a:rPr lang="en-US" sz="1530" b="1" dirty="0"/>
              <a:t>AO2: Analysis</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Select</a:t>
            </a:r>
            <a:r>
              <a:rPr lang="en-US" sz="1530" dirty="0"/>
              <a:t>, organise and interpret data</a:t>
            </a:r>
          </a:p>
          <a:p>
            <a:pPr marL="630238" indent="-234950">
              <a:buClr>
                <a:srgbClr val="00B050"/>
              </a:buClr>
              <a:buFont typeface="Arial" panose="020B0604020202020204" pitchFamily="34" charset="0"/>
              <a:buChar char="•"/>
            </a:pPr>
            <a:r>
              <a:rPr lang="en-US" sz="1530" dirty="0" smtClean="0"/>
              <a:t>Apply </a:t>
            </a:r>
            <a:r>
              <a:rPr lang="en-US" sz="1530" dirty="0"/>
              <a:t>economic knowledge and understanding in written, numerical, diagrammatic and graphical form</a:t>
            </a:r>
          </a:p>
          <a:p>
            <a:pPr marL="630238" indent="-234950">
              <a:buClr>
                <a:srgbClr val="00B050"/>
              </a:buClr>
              <a:buFont typeface="Arial" panose="020B0604020202020204" pitchFamily="34" charset="0"/>
              <a:buChar char="•"/>
            </a:pPr>
            <a:r>
              <a:rPr lang="en-US" sz="1530" dirty="0" smtClean="0"/>
              <a:t>Use </a:t>
            </a:r>
            <a:r>
              <a:rPr lang="en-US" sz="1530" dirty="0"/>
              <a:t>economic data, to recognise patterns in such data, and to deduce relationships</a:t>
            </a:r>
            <a:r>
              <a:rPr lang="en-US" sz="1530" dirty="0" smtClean="0"/>
              <a:t>.</a:t>
            </a:r>
          </a:p>
          <a:p>
            <a:pPr>
              <a:buClr>
                <a:srgbClr val="00B050"/>
              </a:buClr>
            </a:pPr>
            <a:r>
              <a:rPr lang="en-US" sz="1530" b="1" dirty="0"/>
              <a:t>AO3: Critical evaluation and decision-making </a:t>
            </a:r>
            <a:endParaRPr lang="en-US" sz="1530" b="1" dirty="0" smtClean="0"/>
          </a:p>
          <a:p>
            <a:pPr marL="395288" indent="-395288">
              <a:buClr>
                <a:srgbClr val="00B050"/>
              </a:buClr>
              <a:buFont typeface="Wingdings 3" panose="05040102010807070707" pitchFamily="18" charset="2"/>
              <a:buChar char=""/>
            </a:pPr>
            <a:r>
              <a:rPr lang="en-US" sz="1530" dirty="0" smtClean="0"/>
              <a:t>Candidates </a:t>
            </a:r>
            <a:r>
              <a:rPr lang="en-US" sz="1530" dirty="0"/>
              <a:t>should be able to: </a:t>
            </a:r>
            <a:endParaRPr lang="en-US" sz="1530" dirty="0" smtClean="0"/>
          </a:p>
          <a:p>
            <a:pPr marL="630238" indent="-234950">
              <a:buClr>
                <a:srgbClr val="00B050"/>
              </a:buClr>
              <a:buFont typeface="Arial" panose="020B0604020202020204" pitchFamily="34" charset="0"/>
              <a:buChar char="•"/>
            </a:pPr>
            <a:r>
              <a:rPr lang="en-US" sz="1530" dirty="0" smtClean="0"/>
              <a:t>Distinguish </a:t>
            </a:r>
            <a:r>
              <a:rPr lang="en-US" sz="1530" dirty="0"/>
              <a:t>between evidence and opinion, make reasoned judgements and communicate those judgements in an accurate and logical manner </a:t>
            </a:r>
            <a:endParaRPr lang="en-US" sz="1530" dirty="0" smtClean="0"/>
          </a:p>
          <a:p>
            <a:pPr marL="630238" indent="-234950">
              <a:buClr>
                <a:srgbClr val="00B050"/>
              </a:buClr>
              <a:buFont typeface="Arial" panose="020B0604020202020204" pitchFamily="34" charset="0"/>
              <a:buChar char="•"/>
            </a:pPr>
            <a:r>
              <a:rPr lang="en-US" sz="1530" dirty="0" smtClean="0"/>
              <a:t>Recognise </a:t>
            </a:r>
            <a:r>
              <a:rPr lang="en-US" sz="1530" dirty="0"/>
              <a:t>that economic theory has various limits and uncertainties </a:t>
            </a:r>
            <a:endParaRPr lang="en-US" sz="1530" dirty="0" smtClean="0"/>
          </a:p>
          <a:p>
            <a:pPr marL="630238" indent="-234950">
              <a:buClr>
                <a:srgbClr val="00B050"/>
              </a:buClr>
              <a:buFont typeface="Arial" panose="020B0604020202020204" pitchFamily="34" charset="0"/>
              <a:buChar char="•"/>
            </a:pPr>
            <a:r>
              <a:rPr lang="en-US" sz="1530" dirty="0"/>
              <a:t>E</a:t>
            </a:r>
            <a:r>
              <a:rPr lang="en-US" sz="1530" dirty="0" smtClean="0"/>
              <a:t>valuate </a:t>
            </a:r>
            <a:r>
              <a:rPr lang="en-US" sz="1530" dirty="0"/>
              <a:t>the social and environmental implications of particular courses of economic action </a:t>
            </a:r>
            <a:endParaRPr lang="en-US" sz="1530" dirty="0" smtClean="0"/>
          </a:p>
          <a:p>
            <a:pPr marL="630238" indent="-234950">
              <a:buClr>
                <a:srgbClr val="00B050"/>
              </a:buClr>
              <a:buFont typeface="Arial" panose="020B0604020202020204" pitchFamily="34" charset="0"/>
              <a:buChar char="•"/>
            </a:pPr>
            <a:r>
              <a:rPr lang="en-US" sz="1530" dirty="0"/>
              <a:t>D</a:t>
            </a:r>
            <a:r>
              <a:rPr lang="en-US" sz="1530" dirty="0" smtClean="0"/>
              <a:t>raw </a:t>
            </a:r>
            <a:r>
              <a:rPr lang="en-US" sz="1530" dirty="0"/>
              <a:t>conclusions from economic information and critically evaluate economic data </a:t>
            </a:r>
          </a:p>
          <a:p>
            <a:pPr marL="630238" indent="-234950">
              <a:buClr>
                <a:srgbClr val="00B050"/>
              </a:buClr>
              <a:buFont typeface="Arial" panose="020B0604020202020204" pitchFamily="34" charset="0"/>
              <a:buChar char="•"/>
            </a:pPr>
            <a:r>
              <a:rPr lang="en-US" sz="1530" dirty="0" smtClean="0"/>
              <a:t>Communicate </a:t>
            </a:r>
            <a:r>
              <a:rPr lang="en-US" sz="1530" dirty="0"/>
              <a:t>conclusions in a logical and clear manner.</a:t>
            </a:r>
            <a:endParaRPr lang="en-GB" sz="1530" dirty="0"/>
          </a:p>
        </p:txBody>
      </p:sp>
    </p:spTree>
    <p:extLst>
      <p:ext uri="{BB962C8B-B14F-4D97-AF65-F5344CB8AC3E}">
        <p14:creationId xmlns:p14="http://schemas.microsoft.com/office/powerpoint/2010/main" val="4213648767"/>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Changes in Earnings Over a Lifetime</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3991704"/>
            <a:ext cx="8568952" cy="2677656"/>
          </a:xfrm>
          <a:prstGeom prst="rect">
            <a:avLst/>
          </a:prstGeom>
        </p:spPr>
        <p:txBody>
          <a:bodyPr wrap="square">
            <a:spAutoFit/>
          </a:bodyPr>
          <a:lstStyle/>
          <a:p>
            <a:pPr>
              <a:buClr>
                <a:srgbClr val="00B050"/>
              </a:buClr>
            </a:pPr>
            <a:r>
              <a:rPr lang="en-US" sz="2800" b="1" dirty="0" smtClean="0">
                <a:solidFill>
                  <a:srgbClr val="FF0000"/>
                </a:solidFill>
              </a:rPr>
              <a:t>Exam Practice</a:t>
            </a:r>
          </a:p>
          <a:p>
            <a:pPr marL="457200" indent="-457200">
              <a:buClr>
                <a:srgbClr val="00B050"/>
              </a:buClr>
              <a:buFont typeface="+mj-lt"/>
              <a:buAutoNum type="arabicPeriod"/>
            </a:pPr>
            <a:r>
              <a:rPr lang="en-US" sz="2800" dirty="0" smtClean="0">
                <a:solidFill>
                  <a:srgbClr val="FF0000"/>
                </a:solidFill>
              </a:rPr>
              <a:t>With </a:t>
            </a:r>
            <a:r>
              <a:rPr lang="en-US" sz="2800" dirty="0">
                <a:solidFill>
                  <a:srgbClr val="FF0000"/>
                </a:solidFill>
              </a:rPr>
              <a:t>reference to Table 7.2, explain why the potential earnings of </a:t>
            </a:r>
            <a:r>
              <a:rPr lang="en-US" sz="2800" dirty="0" smtClean="0">
                <a:solidFill>
                  <a:srgbClr val="FF0000"/>
                </a:solidFill>
              </a:rPr>
              <a:t>an individual </a:t>
            </a:r>
            <a:r>
              <a:rPr lang="en-US" sz="2800" dirty="0">
                <a:solidFill>
                  <a:srgbClr val="FF0000"/>
                </a:solidFill>
              </a:rPr>
              <a:t>fall after the age of 60. [2]</a:t>
            </a:r>
          </a:p>
          <a:p>
            <a:pPr marL="457200" indent="-457200">
              <a:buClr>
                <a:srgbClr val="00B050"/>
              </a:buClr>
              <a:buFont typeface="+mj-lt"/>
              <a:buAutoNum type="arabicPeriod"/>
            </a:pPr>
            <a:r>
              <a:rPr lang="en-US" sz="2800" dirty="0" smtClean="0">
                <a:solidFill>
                  <a:srgbClr val="FF0000"/>
                </a:solidFill>
              </a:rPr>
              <a:t>With </a:t>
            </a:r>
            <a:r>
              <a:rPr lang="en-US" sz="2800" dirty="0">
                <a:solidFill>
                  <a:srgbClr val="FF0000"/>
                </a:solidFill>
              </a:rPr>
              <a:t>reference to Table 7.3, explain how education impacts upon </a:t>
            </a:r>
            <a:r>
              <a:rPr lang="en-US" sz="2800" dirty="0" smtClean="0">
                <a:solidFill>
                  <a:srgbClr val="FF0000"/>
                </a:solidFill>
              </a:rPr>
              <a:t>earnings of an </a:t>
            </a:r>
            <a:r>
              <a:rPr lang="en-US" sz="2800" dirty="0">
                <a:solidFill>
                  <a:srgbClr val="FF0000"/>
                </a:solidFill>
              </a:rPr>
              <a:t>individual.</a:t>
            </a:r>
            <a:endParaRPr lang="en-US" sz="24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020612164"/>
              </p:ext>
            </p:extLst>
          </p:nvPr>
        </p:nvGraphicFramePr>
        <p:xfrm>
          <a:off x="251520" y="1052736"/>
          <a:ext cx="8568951" cy="2712720"/>
        </p:xfrm>
        <a:graphic>
          <a:graphicData uri="http://schemas.openxmlformats.org/drawingml/2006/table">
            <a:tbl>
              <a:tblPr firstRow="1" bandRow="1">
                <a:tableStyleId>{5C22544A-7EE6-4342-B048-85BDC9FD1C3A}</a:tableStyleId>
              </a:tblPr>
              <a:tblGrid>
                <a:gridCol w="1872208"/>
                <a:gridCol w="1555373"/>
                <a:gridCol w="1713790"/>
                <a:gridCol w="1483365"/>
                <a:gridCol w="1944215"/>
              </a:tblGrid>
              <a:tr h="228025">
                <a:tc rowSpan="2">
                  <a:txBody>
                    <a:bodyPr/>
                    <a:lstStyle/>
                    <a:p>
                      <a:endParaRPr lang="en-GB" sz="2000" dirty="0">
                        <a:latin typeface="Arial" panose="020B0604020202020204" pitchFamily="34" charset="0"/>
                        <a:cs typeface="Arial" panose="020B0604020202020204" pitchFamily="34" charset="0"/>
                      </a:endParaRPr>
                    </a:p>
                  </a:txBody>
                  <a:tcPr/>
                </a:tc>
                <a:tc gridSpan="2">
                  <a:txBody>
                    <a:bodyPr/>
                    <a:lstStyle/>
                    <a:p>
                      <a:pPr algn="ctr"/>
                      <a:r>
                        <a:rPr lang="en-GB" sz="2000" dirty="0" smtClean="0">
                          <a:latin typeface="Arial" panose="020B0604020202020204" pitchFamily="34" charset="0"/>
                          <a:cs typeface="Arial" panose="020B0604020202020204" pitchFamily="34" charset="0"/>
                        </a:rPr>
                        <a:t>Less than college graduate</a:t>
                      </a:r>
                      <a:endParaRPr lang="en-GB" sz="2000" dirty="0">
                        <a:latin typeface="Arial" panose="020B0604020202020204" pitchFamily="34" charset="0"/>
                        <a:cs typeface="Arial" panose="020B0604020202020204" pitchFamily="34" charset="0"/>
                      </a:endParaRPr>
                    </a:p>
                  </a:txBody>
                  <a:tcPr/>
                </a:tc>
                <a:tc hMerge="1">
                  <a:txBody>
                    <a:bodyPr/>
                    <a:lstStyle/>
                    <a:p>
                      <a:endParaRPr lang="en-GB" sz="2400" dirty="0">
                        <a:latin typeface="Arial" panose="020B0604020202020204" pitchFamily="34" charset="0"/>
                        <a:cs typeface="Arial" panose="020B0604020202020204" pitchFamily="34" charset="0"/>
                      </a:endParaRPr>
                    </a:p>
                  </a:txBody>
                  <a:tcPr/>
                </a:tc>
                <a:tc gridSpan="2">
                  <a:txBody>
                    <a:bodyPr/>
                    <a:lstStyle/>
                    <a:p>
                      <a:pPr algn="ctr"/>
                      <a:r>
                        <a:rPr lang="en-GB" sz="2000" dirty="0" smtClean="0">
                          <a:latin typeface="Arial" panose="020B0604020202020204" pitchFamily="34" charset="0"/>
                          <a:cs typeface="Arial" panose="020B0604020202020204" pitchFamily="34" charset="0"/>
                        </a:rPr>
                        <a:t>College graduate</a:t>
                      </a:r>
                      <a:endParaRPr lang="en-GB" sz="2000" dirty="0">
                        <a:latin typeface="Arial" panose="020B0604020202020204" pitchFamily="34" charset="0"/>
                        <a:cs typeface="Arial" panose="020B0604020202020204" pitchFamily="34" charset="0"/>
                      </a:endParaRPr>
                    </a:p>
                  </a:txBody>
                  <a:tcPr/>
                </a:tc>
                <a:tc hMerge="1">
                  <a:txBody>
                    <a:bodyPr/>
                    <a:lstStyle/>
                    <a:p>
                      <a:endParaRPr lang="en-GB" sz="2400" dirty="0">
                        <a:latin typeface="Arial" panose="020B0604020202020204" pitchFamily="34" charset="0"/>
                        <a:cs typeface="Arial" panose="020B0604020202020204" pitchFamily="34" charset="0"/>
                      </a:endParaRPr>
                    </a:p>
                  </a:txBody>
                  <a:tcPr/>
                </a:tc>
              </a:tr>
              <a:tr h="228025">
                <a:tc vMerge="1">
                  <a:txBody>
                    <a:bodyPr/>
                    <a:lstStyle/>
                    <a:p>
                      <a:endParaRPr lang="en-GB" sz="2400" dirty="0">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2000" dirty="0" smtClean="0">
                          <a:latin typeface="Arial" panose="020B0604020202020204" pitchFamily="34" charset="0"/>
                          <a:cs typeface="Arial" panose="020B0604020202020204" pitchFamily="34" charset="0"/>
                        </a:rPr>
                        <a:t>Less than high school graduate</a:t>
                      </a:r>
                    </a:p>
                  </a:txBody>
                  <a:tcPr/>
                </a:tc>
                <a:tc>
                  <a:txBody>
                    <a:bodyPr/>
                    <a:lstStyle/>
                    <a:p>
                      <a:pPr algn="ctr"/>
                      <a:r>
                        <a:rPr lang="en-GB" sz="2000" dirty="0" smtClean="0">
                          <a:latin typeface="Arial" panose="020B0604020202020204" pitchFamily="34" charset="0"/>
                          <a:cs typeface="Arial" panose="020B0604020202020204" pitchFamily="34" charset="0"/>
                        </a:rPr>
                        <a:t>High School Graduate</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Bachelor’s Degree</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Master’s, professional</a:t>
                      </a:r>
                      <a:r>
                        <a:rPr lang="en-GB" sz="2000" baseline="0" dirty="0" smtClean="0">
                          <a:latin typeface="Arial" panose="020B0604020202020204" pitchFamily="34" charset="0"/>
                          <a:cs typeface="Arial" panose="020B0604020202020204" pitchFamily="34" charset="0"/>
                        </a:rPr>
                        <a:t> doctoral degree</a:t>
                      </a:r>
                      <a:endParaRPr lang="en-GB" sz="2000" dirty="0">
                        <a:latin typeface="Arial" panose="020B0604020202020204" pitchFamily="34" charset="0"/>
                        <a:cs typeface="Arial" panose="020B0604020202020204" pitchFamily="34" charset="0"/>
                      </a:endParaRPr>
                    </a:p>
                  </a:txBody>
                  <a:tcPr/>
                </a:tc>
              </a:tr>
              <a:tr h="228025">
                <a:tc>
                  <a:txBody>
                    <a:bodyPr/>
                    <a:lstStyle/>
                    <a:p>
                      <a:r>
                        <a:rPr lang="en-GB" sz="2000" dirty="0" smtClean="0">
                          <a:latin typeface="Arial" panose="020B0604020202020204" pitchFamily="34" charset="0"/>
                          <a:cs typeface="Arial" panose="020B0604020202020204" pitchFamily="34" charset="0"/>
                        </a:rPr>
                        <a:t>Mean Income After Taxes ($)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32 564</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45 903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89 354</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108 532</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145647011"/>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62896"/>
            <a:ext cx="8568952" cy="1292662"/>
          </a:xfrm>
          <a:prstGeom prst="rect">
            <a:avLst/>
          </a:prstGeom>
          <a:solidFill>
            <a:schemeClr val="accent1">
              <a:lumMod val="40000"/>
              <a:lumOff val="60000"/>
            </a:schemeClr>
          </a:solidFill>
          <a:ln w="57150">
            <a:solidFill>
              <a:srgbClr val="002060"/>
            </a:solidFill>
          </a:ln>
        </p:spPr>
        <p:txBody>
          <a:bodyPr wrap="square">
            <a:spAutoFit/>
          </a:bodyPr>
          <a:lstStyle/>
          <a:p>
            <a:pPr>
              <a:buClr>
                <a:srgbClr val="00B050"/>
              </a:buClr>
            </a:pPr>
            <a:r>
              <a:rPr lang="en-US" sz="1950" b="1" dirty="0" smtClean="0"/>
              <a:t>Study Tip</a:t>
            </a:r>
            <a:endParaRPr lang="en-US" sz="1950" b="1" dirty="0"/>
          </a:p>
          <a:p>
            <a:pPr marL="342900" indent="-342900">
              <a:buClr>
                <a:srgbClr val="00B050"/>
              </a:buClr>
              <a:buFont typeface="Wingdings 3" panose="05040102010807070707" pitchFamily="18" charset="2"/>
              <a:buChar char=""/>
            </a:pPr>
            <a:r>
              <a:rPr lang="en-US" sz="1950" dirty="0"/>
              <a:t>When you </a:t>
            </a:r>
            <a:r>
              <a:rPr lang="en-US" sz="1950" dirty="0" smtClean="0"/>
              <a:t>are answering questions about the </a:t>
            </a:r>
            <a:r>
              <a:rPr lang="en-US" sz="1950" dirty="0"/>
              <a:t>demand </a:t>
            </a:r>
            <a:r>
              <a:rPr lang="en-US" sz="1950" dirty="0" smtClean="0"/>
              <a:t>for, and </a:t>
            </a:r>
            <a:r>
              <a:rPr lang="en-US" sz="1950" dirty="0"/>
              <a:t>supply </a:t>
            </a:r>
            <a:r>
              <a:rPr lang="en-US" sz="1950" dirty="0" smtClean="0"/>
              <a:t>of, labour. Remember that workers supp</a:t>
            </a:r>
            <a:r>
              <a:rPr lang="en-US" sz="1950" dirty="0"/>
              <a:t>l</a:t>
            </a:r>
            <a:r>
              <a:rPr lang="en-US" sz="1950" dirty="0" smtClean="0"/>
              <a:t>y labour to firms </a:t>
            </a:r>
            <a:r>
              <a:rPr lang="en-US" sz="1950" dirty="0"/>
              <a:t>and </a:t>
            </a:r>
            <a:r>
              <a:rPr lang="en-US" sz="1950" dirty="0" smtClean="0"/>
              <a:t>firms demand workers to </a:t>
            </a:r>
            <a:r>
              <a:rPr lang="en-US" sz="1950" dirty="0"/>
              <a:t>produce </a:t>
            </a:r>
            <a:r>
              <a:rPr lang="en-US" sz="1950" dirty="0" smtClean="0"/>
              <a:t>goods and </a:t>
            </a:r>
            <a:r>
              <a:rPr lang="en-US" sz="1950" dirty="0"/>
              <a:t>services.</a:t>
            </a:r>
          </a:p>
        </p:txBody>
      </p:sp>
      <p:sp>
        <p:nvSpPr>
          <p:cNvPr id="8" name="Title 2"/>
          <p:cNvSpPr>
            <a:spLocks noGrp="1"/>
          </p:cNvSpPr>
          <p:nvPr>
            <p:ph type="title"/>
          </p:nvPr>
        </p:nvSpPr>
        <p:spPr>
          <a:xfrm>
            <a:off x="35496" y="44624"/>
            <a:ext cx="7776864" cy="548680"/>
          </a:xfrm>
        </p:spPr>
        <p:txBody>
          <a:bodyPr>
            <a:noAutofit/>
          </a:bodyPr>
          <a:lstStyle/>
          <a:p>
            <a:r>
              <a:rPr lang="en-US" sz="3000" dirty="0" smtClean="0"/>
              <a:t>3.2 – Wage Determination and Labour Demand</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2424370"/>
            <a:ext cx="8568952" cy="4247317"/>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dirty="0"/>
              <a:t>Wages are determined by the interaction of demand for labour and the supply </a:t>
            </a:r>
            <a:r>
              <a:rPr lang="en-US" dirty="0" smtClean="0"/>
              <a:t>of workers </a:t>
            </a:r>
            <a:r>
              <a:rPr lang="en-US" dirty="0"/>
              <a:t>in an industry. </a:t>
            </a:r>
            <a:r>
              <a:rPr lang="en-US" dirty="0" smtClean="0"/>
              <a:t>E.g., </a:t>
            </a:r>
            <a:r>
              <a:rPr lang="en-US" dirty="0"/>
              <a:t>the combination of the high demand (</a:t>
            </a:r>
            <a:r>
              <a:rPr lang="en-US" dirty="0" smtClean="0"/>
              <a:t>ability and </a:t>
            </a:r>
            <a:r>
              <a:rPr lang="en-US" dirty="0"/>
              <a:t>willingness to pay) for, and the low supply of, neurosurgeons means their pay </a:t>
            </a:r>
            <a:r>
              <a:rPr lang="en-US" dirty="0" smtClean="0"/>
              <a:t>is very </a:t>
            </a:r>
            <a:r>
              <a:rPr lang="en-US" dirty="0"/>
              <a:t>high.</a:t>
            </a:r>
          </a:p>
          <a:p>
            <a:pPr>
              <a:buClr>
                <a:srgbClr val="00B050"/>
              </a:buClr>
            </a:pPr>
            <a:r>
              <a:rPr lang="en-US" b="1" dirty="0"/>
              <a:t>The demand for labour</a:t>
            </a:r>
          </a:p>
          <a:p>
            <a:pPr marL="342900" indent="-342900">
              <a:buClr>
                <a:srgbClr val="00B050"/>
              </a:buClr>
              <a:buFont typeface="Wingdings 3" panose="05040102010807070707" pitchFamily="18" charset="2"/>
              <a:buChar char=""/>
            </a:pPr>
            <a:r>
              <a:rPr lang="en-US" dirty="0"/>
              <a:t>The demand for labour is a derived demand . This means that labour is </a:t>
            </a:r>
            <a:r>
              <a:rPr lang="en-US" dirty="0" smtClean="0"/>
              <a:t>demanded for </a:t>
            </a:r>
            <a:r>
              <a:rPr lang="en-US" dirty="0"/>
              <a:t>the goods and services it produces and not for itself. </a:t>
            </a:r>
            <a:r>
              <a:rPr lang="en-US" dirty="0" smtClean="0"/>
              <a:t>E.g., </a:t>
            </a:r>
            <a:r>
              <a:rPr lang="en-US" dirty="0"/>
              <a:t>bakers </a:t>
            </a:r>
            <a:r>
              <a:rPr lang="en-US" dirty="0" smtClean="0"/>
              <a:t>are demanded </a:t>
            </a:r>
            <a:r>
              <a:rPr lang="en-US" dirty="0"/>
              <a:t>for the bread they bake, not for the </a:t>
            </a:r>
            <a:r>
              <a:rPr lang="en-US" dirty="0" smtClean="0"/>
              <a:t/>
            </a:r>
            <a:br>
              <a:rPr lang="en-US" dirty="0" smtClean="0"/>
            </a:br>
            <a:r>
              <a:rPr lang="en-US" dirty="0" smtClean="0"/>
              <a:t>sake </a:t>
            </a:r>
            <a:r>
              <a:rPr lang="en-US" dirty="0"/>
              <a:t>of hiring bakers</a:t>
            </a:r>
            <a:r>
              <a:rPr lang="en-US" dirty="0" smtClean="0"/>
              <a:t>.</a:t>
            </a:r>
          </a:p>
          <a:p>
            <a:pPr marL="342900" indent="-342900">
              <a:buClr>
                <a:srgbClr val="00B050"/>
              </a:buClr>
              <a:buFont typeface="Wingdings 3" panose="05040102010807070707" pitchFamily="18" charset="2"/>
              <a:buChar char=""/>
            </a:pPr>
            <a:r>
              <a:rPr lang="en-US" dirty="0"/>
              <a:t>Figure 7.1 shows a downward-sloping demand for </a:t>
            </a:r>
            <a:r>
              <a:rPr lang="en-US" dirty="0" smtClean="0"/>
              <a:t/>
            </a:r>
            <a:br>
              <a:rPr lang="en-US" dirty="0" smtClean="0"/>
            </a:br>
            <a:r>
              <a:rPr lang="en-US" dirty="0" smtClean="0"/>
              <a:t>labour </a:t>
            </a:r>
            <a:r>
              <a:rPr lang="en-US" dirty="0"/>
              <a:t>(</a:t>
            </a:r>
            <a:r>
              <a:rPr lang="en-US" dirty="0" smtClean="0"/>
              <a:t>D</a:t>
            </a:r>
            <a:r>
              <a:rPr lang="en-US" baseline="-25000" dirty="0" smtClean="0"/>
              <a:t>1</a:t>
            </a:r>
            <a:r>
              <a:rPr lang="en-US" dirty="0" smtClean="0"/>
              <a:t>) </a:t>
            </a:r>
            <a:r>
              <a:rPr lang="en-US" dirty="0"/>
              <a:t>curve. When the </a:t>
            </a:r>
            <a:r>
              <a:rPr lang="en-US" dirty="0" smtClean="0"/>
              <a:t>wage rate </a:t>
            </a:r>
            <a:r>
              <a:rPr lang="en-US" dirty="0"/>
              <a:t>falls from W</a:t>
            </a:r>
            <a:r>
              <a:rPr lang="en-US" baseline="-25000" dirty="0"/>
              <a:t>1</a:t>
            </a:r>
            <a:r>
              <a:rPr lang="en-US" dirty="0"/>
              <a:t> </a:t>
            </a:r>
            <a:r>
              <a:rPr lang="en-US" dirty="0" smtClean="0"/>
              <a:t/>
            </a:r>
            <a:br>
              <a:rPr lang="en-US" dirty="0" smtClean="0"/>
            </a:br>
            <a:r>
              <a:rPr lang="en-US" dirty="0" smtClean="0"/>
              <a:t>to W</a:t>
            </a:r>
            <a:r>
              <a:rPr lang="en-US" baseline="-25000" dirty="0" smtClean="0"/>
              <a:t>2</a:t>
            </a:r>
            <a:r>
              <a:rPr lang="en-US" dirty="0" smtClean="0"/>
              <a:t>, </a:t>
            </a:r>
            <a:r>
              <a:rPr lang="en-US" dirty="0"/>
              <a:t>the number </a:t>
            </a:r>
            <a:r>
              <a:rPr lang="en-US" dirty="0" smtClean="0"/>
              <a:t>of workers </a:t>
            </a:r>
            <a:r>
              <a:rPr lang="en-US" dirty="0"/>
              <a:t>employed increases </a:t>
            </a:r>
            <a:r>
              <a:rPr lang="en-US" dirty="0" smtClean="0"/>
              <a:t/>
            </a:r>
            <a:br>
              <a:rPr lang="en-US" dirty="0" smtClean="0"/>
            </a:br>
            <a:r>
              <a:rPr lang="en-US" dirty="0" smtClean="0"/>
              <a:t>from </a:t>
            </a:r>
            <a:r>
              <a:rPr lang="en-US" dirty="0"/>
              <a:t>N</a:t>
            </a:r>
            <a:r>
              <a:rPr lang="en-US" baseline="-25000" dirty="0"/>
              <a:t>1</a:t>
            </a:r>
            <a:r>
              <a:rPr lang="en-US" dirty="0"/>
              <a:t> to </a:t>
            </a:r>
            <a:r>
              <a:rPr lang="en-US" dirty="0" smtClean="0"/>
              <a:t>N</a:t>
            </a:r>
            <a:r>
              <a:rPr lang="en-US" baseline="-25000" dirty="0" smtClean="0"/>
              <a:t>2</a:t>
            </a:r>
            <a:r>
              <a:rPr lang="en-US" dirty="0" smtClean="0"/>
              <a:t>.</a:t>
            </a:r>
            <a:endParaRPr lang="en-US" dirty="0"/>
          </a:p>
          <a:p>
            <a:pPr marL="342900" indent="-342900">
              <a:buClr>
                <a:srgbClr val="00B050"/>
              </a:buClr>
              <a:buFont typeface="Wingdings 3" panose="05040102010807070707" pitchFamily="18" charset="2"/>
              <a:buChar char=""/>
            </a:pPr>
            <a:r>
              <a:rPr lang="en-US" dirty="0"/>
              <a:t>This is because firms (employers) can </a:t>
            </a:r>
            <a:r>
              <a:rPr lang="en-US" dirty="0" smtClean="0"/>
              <a:t>afford </a:t>
            </a:r>
            <a:r>
              <a:rPr lang="en-US" dirty="0"/>
              <a:t>to hire </a:t>
            </a:r>
            <a:r>
              <a:rPr lang="en-US" dirty="0" smtClean="0"/>
              <a:t/>
            </a:r>
            <a:br>
              <a:rPr lang="en-US" dirty="0" smtClean="0"/>
            </a:br>
            <a:r>
              <a:rPr lang="en-US" dirty="0" smtClean="0"/>
              <a:t>more </a:t>
            </a:r>
            <a:r>
              <a:rPr lang="en-US" dirty="0"/>
              <a:t>workers when the wage </a:t>
            </a:r>
            <a:r>
              <a:rPr lang="en-US" dirty="0" smtClean="0"/>
              <a:t>rate is </a:t>
            </a:r>
            <a:r>
              <a:rPr lang="en-US" dirty="0"/>
              <a:t>lower.</a:t>
            </a:r>
          </a:p>
        </p:txBody>
      </p:sp>
      <p:pic>
        <p:nvPicPr>
          <p:cNvPr id="2" name="Picture 1"/>
          <p:cNvPicPr>
            <a:picLocks noChangeAspect="1"/>
          </p:cNvPicPr>
          <p:nvPr/>
        </p:nvPicPr>
        <p:blipFill rotWithShape="1">
          <a:blip r:embed="rId3"/>
          <a:srcRect l="26756" t="31297" r="41698" b="23423"/>
          <a:stretch/>
        </p:blipFill>
        <p:spPr>
          <a:xfrm>
            <a:off x="6081036" y="4437112"/>
            <a:ext cx="2707199" cy="2184756"/>
          </a:xfrm>
          <a:prstGeom prst="rect">
            <a:avLst/>
          </a:prstGeom>
        </p:spPr>
      </p:pic>
    </p:spTree>
    <p:extLst>
      <p:ext uri="{BB962C8B-B14F-4D97-AF65-F5344CB8AC3E}">
        <p14:creationId xmlns:p14="http://schemas.microsoft.com/office/powerpoint/2010/main" val="1053656562"/>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000" dirty="0" smtClean="0"/>
              <a:t>3.2 – Wage Determination and Labour Demand</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7056784" cy="5586145"/>
          </a:xfrm>
          <a:prstGeom prst="rect">
            <a:avLst/>
          </a:prstGeom>
        </p:spPr>
        <p:txBody>
          <a:bodyPr wrap="square">
            <a:spAutoFit/>
          </a:bodyPr>
          <a:lstStyle/>
          <a:p>
            <a:pPr marL="342900" indent="-342900">
              <a:buClr>
                <a:srgbClr val="00B050"/>
              </a:buClr>
              <a:buFont typeface="Wingdings 3" panose="05040102010807070707" pitchFamily="18" charset="2"/>
              <a:buChar char=""/>
            </a:pPr>
            <a:r>
              <a:rPr lang="en-US" sz="2100" dirty="0"/>
              <a:t>The factors that influence the demand for </a:t>
            </a:r>
            <a:r>
              <a:rPr lang="en-US" sz="2100" dirty="0" smtClean="0"/>
              <a:t>labour </a:t>
            </a:r>
            <a:r>
              <a:rPr lang="en-US" sz="2100" dirty="0"/>
              <a:t>include the following:</a:t>
            </a:r>
          </a:p>
          <a:p>
            <a:pPr marL="723900" indent="-342900">
              <a:buClr>
                <a:srgbClr val="00B050"/>
              </a:buClr>
              <a:buFont typeface="Arial" panose="020B0604020202020204" pitchFamily="34" charset="0"/>
              <a:buChar char="•"/>
            </a:pPr>
            <a:r>
              <a:rPr lang="en-US" sz="2100" b="1" dirty="0" smtClean="0"/>
              <a:t>The </a:t>
            </a:r>
            <a:r>
              <a:rPr lang="en-US" sz="2100" b="1" dirty="0"/>
              <a:t>level </a:t>
            </a:r>
            <a:r>
              <a:rPr lang="en-US" sz="2100" b="1" dirty="0" smtClean="0"/>
              <a:t>of total </a:t>
            </a:r>
            <a:r>
              <a:rPr lang="en-US" sz="2100" b="1" dirty="0"/>
              <a:t>demand in the economy </a:t>
            </a:r>
            <a:r>
              <a:rPr lang="en-US" sz="2100" dirty="0"/>
              <a:t>(known as aggregate demand) </a:t>
            </a:r>
            <a:r>
              <a:rPr lang="en-US" sz="2100" dirty="0" smtClean="0"/>
              <a:t>During a </a:t>
            </a:r>
            <a:r>
              <a:rPr lang="en-US" sz="2100" dirty="0"/>
              <a:t>boom or period of economic growth, the demand for goods and </a:t>
            </a:r>
            <a:r>
              <a:rPr lang="en-US" sz="2100" dirty="0" smtClean="0"/>
              <a:t>services, and </a:t>
            </a:r>
            <a:r>
              <a:rPr lang="en-US" sz="2100" dirty="0"/>
              <a:t>therefore the demand for labour to produce them, is higher than during </a:t>
            </a:r>
            <a:r>
              <a:rPr lang="en-US" sz="2100" dirty="0" smtClean="0"/>
              <a:t>a recession </a:t>
            </a:r>
            <a:r>
              <a:rPr lang="en-US" sz="2100" dirty="0"/>
              <a:t>or period of declining growth.</a:t>
            </a:r>
          </a:p>
          <a:p>
            <a:pPr marL="723900" indent="-342900">
              <a:buClr>
                <a:srgbClr val="00B050"/>
              </a:buClr>
              <a:buFont typeface="Arial" panose="020B0604020202020204" pitchFamily="34" charset="0"/>
              <a:buChar char="•"/>
            </a:pPr>
            <a:r>
              <a:rPr lang="en-US" sz="2100" b="1" dirty="0" smtClean="0"/>
              <a:t>An </a:t>
            </a:r>
            <a:r>
              <a:rPr lang="en-US" sz="2100" b="1" dirty="0"/>
              <a:t>increase in the </a:t>
            </a:r>
            <a:r>
              <a:rPr lang="en-US" sz="2100" b="1" dirty="0" smtClean="0"/>
              <a:t>productivity of labour </a:t>
            </a:r>
            <a:r>
              <a:rPr lang="en-US" sz="2100" dirty="0"/>
              <a:t>(output per worker </a:t>
            </a:r>
            <a:r>
              <a:rPr lang="en-US" sz="2100" dirty="0" smtClean="0"/>
              <a:t>over </a:t>
            </a:r>
            <a:r>
              <a:rPr lang="en-US" sz="2100" dirty="0"/>
              <a:t>a period </a:t>
            </a:r>
            <a:r>
              <a:rPr lang="en-US" sz="2100" dirty="0" smtClean="0"/>
              <a:t>of time</a:t>
            </a:r>
            <a:r>
              <a:rPr lang="en-US" sz="2100" dirty="0"/>
              <a:t>) - The demand for workers increases as their productivity increases </a:t>
            </a:r>
            <a:r>
              <a:rPr lang="en-US" sz="2100" dirty="0" smtClean="0"/>
              <a:t>through training </a:t>
            </a:r>
            <a:r>
              <a:rPr lang="en-US" sz="2100" dirty="0"/>
              <a:t>and changes to production methods (see Chapter 11</a:t>
            </a:r>
            <a:r>
              <a:rPr lang="en-US" sz="2100" dirty="0" smtClean="0"/>
              <a:t>).</a:t>
            </a:r>
          </a:p>
          <a:p>
            <a:pPr marL="723900" indent="-342900">
              <a:buClr>
                <a:srgbClr val="00B050"/>
              </a:buClr>
              <a:buFont typeface="Arial" panose="020B0604020202020204" pitchFamily="34" charset="0"/>
              <a:buChar char="•"/>
            </a:pPr>
            <a:r>
              <a:rPr lang="en-US" sz="2100" dirty="0" smtClean="0"/>
              <a:t>E.g., allowing </a:t>
            </a:r>
            <a:r>
              <a:rPr lang="en-US" sz="2100" dirty="0"/>
              <a:t>workers to make suggestions about how their working practices can </a:t>
            </a:r>
            <a:r>
              <a:rPr lang="en-US" sz="2100" dirty="0" smtClean="0"/>
              <a:t>be improved </a:t>
            </a:r>
            <a:r>
              <a:rPr lang="en-US" sz="2100" dirty="0"/>
              <a:t>and putting the suggestions into practice can motivate workers, as </a:t>
            </a:r>
            <a:r>
              <a:rPr lang="en-US" sz="2100" dirty="0" smtClean="0"/>
              <a:t>they feel </a:t>
            </a:r>
            <a:r>
              <a:rPr lang="en-US" sz="2100" dirty="0"/>
              <a:t>empowered to make changes. </a:t>
            </a:r>
          </a:p>
        </p:txBody>
      </p:sp>
      <p:pic>
        <p:nvPicPr>
          <p:cNvPr id="2050" name="Picture 2" descr="Image result for level of demand in the econom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733" t="12133" r="3368" b="9818"/>
          <a:stretch/>
        </p:blipFill>
        <p:spPr bwMode="auto">
          <a:xfrm>
            <a:off x="7168787" y="1069497"/>
            <a:ext cx="1667274" cy="99135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real expenditur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8787" y="2420888"/>
            <a:ext cx="1667274" cy="147137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labour productivity formula"/>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763" t="25217" r="2441" b="11653"/>
          <a:stretch/>
        </p:blipFill>
        <p:spPr bwMode="auto">
          <a:xfrm>
            <a:off x="7168787" y="4180290"/>
            <a:ext cx="1667274" cy="90564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labour work"/>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087"/>
          <a:stretch/>
        </p:blipFill>
        <p:spPr bwMode="auto">
          <a:xfrm>
            <a:off x="7168787" y="5293705"/>
            <a:ext cx="1664506" cy="12316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8787254"/>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000" dirty="0" smtClean="0"/>
              <a:t>3.2 – Wage Determination and Labour Demand</a:t>
            </a:r>
            <a:endParaRPr lang="en-US" sz="3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74</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6664932" cy="5509200"/>
          </a:xfrm>
          <a:prstGeom prst="rect">
            <a:avLst/>
          </a:prstGeom>
        </p:spPr>
        <p:txBody>
          <a:bodyPr wrap="square">
            <a:spAutoFit/>
          </a:bodyPr>
          <a:lstStyle/>
          <a:p>
            <a:pPr marL="361950" indent="-342900">
              <a:buClr>
                <a:srgbClr val="00B050"/>
              </a:buClr>
              <a:buFont typeface="Arial" panose="020B0604020202020204" pitchFamily="34" charset="0"/>
              <a:buChar char="•"/>
            </a:pPr>
            <a:r>
              <a:rPr lang="en-US" sz="2200" b="1" dirty="0" smtClean="0"/>
              <a:t>Recognition of workers</a:t>
            </a:r>
            <a:r>
              <a:rPr lang="en-US" sz="2200" b="1" dirty="0"/>
              <a:t>' </a:t>
            </a:r>
            <a:r>
              <a:rPr lang="en-US" sz="2200" b="1" dirty="0" smtClean="0"/>
              <a:t>achievements </a:t>
            </a:r>
            <a:r>
              <a:rPr lang="en-US" sz="2200" dirty="0"/>
              <a:t>can </a:t>
            </a:r>
            <a:r>
              <a:rPr lang="en-US" sz="2200" dirty="0" smtClean="0"/>
              <a:t>also be </a:t>
            </a:r>
            <a:r>
              <a:rPr lang="en-US" sz="2200" dirty="0"/>
              <a:t>motivational and increase productivity. Consider how praise from your </a:t>
            </a:r>
            <a:r>
              <a:rPr lang="en-US" sz="2200" dirty="0" smtClean="0"/>
              <a:t>teachers or </a:t>
            </a:r>
            <a:r>
              <a:rPr lang="en-US" sz="2200" dirty="0"/>
              <a:t>parents can impact upon your own attitude to learning!</a:t>
            </a:r>
          </a:p>
          <a:p>
            <a:pPr marL="361950" indent="-342900">
              <a:buClr>
                <a:srgbClr val="00B050"/>
              </a:buClr>
              <a:buFont typeface="Arial" panose="020B0604020202020204" pitchFamily="34" charset="0"/>
              <a:buChar char="•"/>
            </a:pPr>
            <a:r>
              <a:rPr lang="en-US" sz="2200" b="1" dirty="0" smtClean="0"/>
              <a:t>The </a:t>
            </a:r>
            <a:r>
              <a:rPr lang="en-US" sz="2200" b="1" dirty="0"/>
              <a:t>cost of labour as compared with the cost of machinery </a:t>
            </a:r>
            <a:r>
              <a:rPr lang="en-US" sz="2200" dirty="0"/>
              <a:t>and technology </a:t>
            </a:r>
            <a:r>
              <a:rPr lang="en-US" sz="2200" dirty="0" smtClean="0"/>
              <a:t>that could </a:t>
            </a:r>
            <a:r>
              <a:rPr lang="en-US" sz="2200" dirty="0"/>
              <a:t>replace the labour - Although technology and machinery are expensive </a:t>
            </a:r>
            <a:r>
              <a:rPr lang="en-US" sz="2200" dirty="0" smtClean="0"/>
              <a:t>to purchase </a:t>
            </a:r>
            <a:r>
              <a:rPr lang="en-US" sz="2200" dirty="0"/>
              <a:t>in the short run, they can save money for the business in the Jong </a:t>
            </a:r>
            <a:r>
              <a:rPr lang="en-US" sz="2200" dirty="0" smtClean="0"/>
              <a:t>run. </a:t>
            </a:r>
          </a:p>
          <a:p>
            <a:pPr marL="361950" indent="-342900">
              <a:buClr>
                <a:srgbClr val="00B050"/>
              </a:buClr>
              <a:buFont typeface="Arial" panose="020B0604020202020204" pitchFamily="34" charset="0"/>
              <a:buChar char="•"/>
            </a:pPr>
            <a:r>
              <a:rPr lang="en-US" sz="2200" dirty="0" smtClean="0"/>
              <a:t>E.g., </a:t>
            </a:r>
            <a:r>
              <a:rPr lang="en-US" sz="2200" dirty="0"/>
              <a:t>many firms have replaced security guards with security </a:t>
            </a:r>
            <a:r>
              <a:rPr lang="en-US" sz="2200" dirty="0" smtClean="0"/>
              <a:t>cameras. Cameras </a:t>
            </a:r>
            <a:r>
              <a:rPr lang="en-US" sz="2200" dirty="0"/>
              <a:t>are cheaper in the </a:t>
            </a:r>
            <a:r>
              <a:rPr lang="en-US" sz="2200" dirty="0" smtClean="0"/>
              <a:t>long </a:t>
            </a:r>
            <a:r>
              <a:rPr lang="en-US" sz="2200" dirty="0"/>
              <a:t>run and they do nor need </a:t>
            </a:r>
            <a:r>
              <a:rPr lang="en-US" sz="2200" dirty="0" smtClean="0"/>
              <a:t>toilet </a:t>
            </a:r>
            <a:r>
              <a:rPr lang="en-US" sz="2200" dirty="0"/>
              <a:t>breaks, </a:t>
            </a:r>
            <a:r>
              <a:rPr lang="en-US" sz="2200" dirty="0" smtClean="0"/>
              <a:t>although they </a:t>
            </a:r>
            <a:r>
              <a:rPr lang="en-US" sz="2200" dirty="0"/>
              <a:t>do break down occasionally! Car manufacturers use robotic equipment </a:t>
            </a:r>
            <a:r>
              <a:rPr lang="en-US" sz="2200" dirty="0" smtClean="0"/>
              <a:t>and machinery </a:t>
            </a:r>
            <a:r>
              <a:rPr lang="en-US" sz="2200" dirty="0"/>
              <a:t>that can operate 24 hours a day.</a:t>
            </a:r>
          </a:p>
        </p:txBody>
      </p:sp>
      <p:pic>
        <p:nvPicPr>
          <p:cNvPr id="1026" name="Picture 2" descr="Image result for workplace security camera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1101" b="2968"/>
          <a:stretch/>
        </p:blipFill>
        <p:spPr bwMode="auto">
          <a:xfrm>
            <a:off x="6916452" y="1053891"/>
            <a:ext cx="1907028" cy="13954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workplace security guar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16452" y="2611095"/>
            <a:ext cx="1898846" cy="21140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ar robotic product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307" r="10072"/>
          <a:stretch/>
        </p:blipFill>
        <p:spPr bwMode="auto">
          <a:xfrm>
            <a:off x="6916452" y="4931548"/>
            <a:ext cx="1904019" cy="1631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0750235"/>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National Minimum Wage Legislation</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75</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6192688" cy="5632311"/>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00" dirty="0" smtClean="0"/>
              <a:t>A </a:t>
            </a:r>
            <a:r>
              <a:rPr lang="en-US" sz="2000" dirty="0"/>
              <a:t>national minimum wage (NMW) is the lowest amount a firm can pay its </a:t>
            </a:r>
            <a:r>
              <a:rPr lang="en-US" sz="2000" dirty="0" smtClean="0"/>
              <a:t>workers, as </a:t>
            </a:r>
            <a:r>
              <a:rPr lang="en-US" sz="2000" dirty="0"/>
              <a:t>set by the government. Any firm that pays workers less than the legal </a:t>
            </a:r>
            <a:r>
              <a:rPr lang="en-US" sz="2000" dirty="0" smtClean="0"/>
              <a:t>minimum wage </a:t>
            </a:r>
            <a:r>
              <a:rPr lang="en-US" sz="2000" dirty="0"/>
              <a:t>is breaking the law.</a:t>
            </a:r>
          </a:p>
          <a:p>
            <a:pPr marL="361950" indent="-342900">
              <a:buClr>
                <a:srgbClr val="00B050"/>
              </a:buClr>
              <a:buFont typeface="Wingdings 3" panose="05040102010807070707" pitchFamily="18" charset="2"/>
              <a:buChar char=""/>
            </a:pPr>
            <a:r>
              <a:rPr lang="en-US" sz="2000" dirty="0"/>
              <a:t>Since May 2013, the NMW in Hong Kong </a:t>
            </a:r>
            <a:r>
              <a:rPr lang="en-US" sz="2000" dirty="0" smtClean="0"/>
              <a:t>has been HK$30 </a:t>
            </a:r>
            <a:r>
              <a:rPr lang="en-US" sz="2000" dirty="0"/>
              <a:t>(around $3.85) </a:t>
            </a:r>
            <a:r>
              <a:rPr lang="en-US" sz="2000" dirty="0" smtClean="0"/>
              <a:t>per hour </a:t>
            </a:r>
            <a:r>
              <a:rPr lang="en-US" sz="2000" dirty="0"/>
              <a:t>for all workers. In Australia, the </a:t>
            </a:r>
            <a:r>
              <a:rPr lang="en-US" sz="2000" dirty="0" smtClean="0"/>
              <a:t>NMW </a:t>
            </a:r>
            <a:r>
              <a:rPr lang="en-US" sz="2000" dirty="0"/>
              <a:t>is AUD15.96 (around $16.21) per </a:t>
            </a:r>
            <a:r>
              <a:rPr lang="en-US" sz="2000" dirty="0" smtClean="0"/>
              <a:t>hour or </a:t>
            </a:r>
            <a:r>
              <a:rPr lang="en-US" sz="2000" dirty="0"/>
              <a:t>AUD606.4 (around $625.35) per week. For those aged below 21, the </a:t>
            </a:r>
            <a:r>
              <a:rPr lang="en-US" sz="2000" dirty="0" smtClean="0"/>
              <a:t>NMW is slightly </a:t>
            </a:r>
            <a:r>
              <a:rPr lang="en-US" sz="2000" dirty="0"/>
              <a:t>lower (see Table 7.4</a:t>
            </a:r>
            <a:r>
              <a:rPr lang="en-US" sz="2000" dirty="0" smtClean="0"/>
              <a:t>).</a:t>
            </a:r>
          </a:p>
          <a:p>
            <a:pPr marL="361950" indent="-342900">
              <a:buClr>
                <a:srgbClr val="00B050"/>
              </a:buClr>
              <a:buFont typeface="Wingdings 3" panose="05040102010807070707" pitchFamily="18" charset="2"/>
              <a:buChar char=""/>
            </a:pPr>
            <a:r>
              <a:rPr lang="en-US" sz="2000" dirty="0"/>
              <a:t>In </a:t>
            </a:r>
            <a:r>
              <a:rPr lang="en-US" sz="2000" b="1" dirty="0"/>
              <a:t>Figure 7.2</a:t>
            </a:r>
            <a:r>
              <a:rPr lang="en-US" sz="2000" dirty="0"/>
              <a:t> the equilibrium wage rate before the national minimum wage is </a:t>
            </a:r>
            <a:r>
              <a:rPr lang="en-US" sz="2000" dirty="0" smtClean="0"/>
              <a:t>H</a:t>
            </a:r>
            <a:r>
              <a:rPr lang="en-US" sz="2000" baseline="-25000" dirty="0" smtClean="0"/>
              <a:t>1</a:t>
            </a:r>
            <a:r>
              <a:rPr lang="en-US" sz="2000" dirty="0" smtClean="0"/>
              <a:t> and N</a:t>
            </a:r>
            <a:r>
              <a:rPr lang="en-US" sz="2000" baseline="-25000" dirty="0" smtClean="0"/>
              <a:t>1</a:t>
            </a:r>
            <a:r>
              <a:rPr lang="en-US" sz="2000" dirty="0" smtClean="0"/>
              <a:t> </a:t>
            </a:r>
            <a:r>
              <a:rPr lang="en-US" sz="2000" dirty="0"/>
              <a:t>workers are demanded and supplied. If the government introduces a </a:t>
            </a:r>
            <a:r>
              <a:rPr lang="en-US" sz="2000" dirty="0" smtClean="0"/>
              <a:t>NMW which </a:t>
            </a:r>
            <a:r>
              <a:rPr lang="en-US" sz="2000" dirty="0"/>
              <a:t>is </a:t>
            </a:r>
            <a:r>
              <a:rPr lang="en-US" sz="2000" dirty="0" smtClean="0"/>
              <a:t>above </a:t>
            </a:r>
            <a:r>
              <a:rPr lang="en-US" sz="2000" dirty="0"/>
              <a:t>the equilibrium wage at </a:t>
            </a:r>
            <a:r>
              <a:rPr lang="en-US" sz="2000" dirty="0" smtClean="0"/>
              <a:t>W</a:t>
            </a:r>
            <a:r>
              <a:rPr lang="en-US" sz="2000" baseline="-25000" dirty="0" smtClean="0"/>
              <a:t>1</a:t>
            </a:r>
            <a:r>
              <a:rPr lang="en-US" sz="2000" dirty="0" smtClean="0"/>
              <a:t> </a:t>
            </a:r>
            <a:r>
              <a:rPr lang="en-US" sz="2000" dirty="0"/>
              <a:t>then the quantity </a:t>
            </a:r>
            <a:r>
              <a:rPr lang="en-US" sz="2000" dirty="0" smtClean="0"/>
              <a:t>of labour </a:t>
            </a:r>
            <a:r>
              <a:rPr lang="en-US" sz="2000" dirty="0"/>
              <a:t>supplied </a:t>
            </a:r>
            <a:r>
              <a:rPr lang="en-US" sz="2000" dirty="0" smtClean="0"/>
              <a:t>to the </a:t>
            </a:r>
            <a:r>
              <a:rPr lang="en-US" sz="2000" dirty="0"/>
              <a:t>market increases from </a:t>
            </a:r>
            <a:r>
              <a:rPr lang="en-US" sz="2000" dirty="0" smtClean="0"/>
              <a:t>N</a:t>
            </a:r>
            <a:r>
              <a:rPr lang="en-US" sz="2000" baseline="-25000" dirty="0" smtClean="0"/>
              <a:t>1</a:t>
            </a:r>
            <a:r>
              <a:rPr lang="en-US" sz="2000" dirty="0" smtClean="0"/>
              <a:t> </a:t>
            </a:r>
            <a:r>
              <a:rPr lang="en-US" sz="2000" dirty="0"/>
              <a:t>to N</a:t>
            </a:r>
            <a:r>
              <a:rPr lang="en-US" sz="2000" baseline="-25000" dirty="0"/>
              <a:t>2</a:t>
            </a:r>
            <a:r>
              <a:rPr lang="en-US" sz="2000" dirty="0"/>
              <a:t> as more workers are prepared to work for a </a:t>
            </a:r>
            <a:r>
              <a:rPr lang="en-US" sz="2000" dirty="0" smtClean="0"/>
              <a:t>higher wage </a:t>
            </a:r>
            <a:r>
              <a:rPr lang="en-US" sz="2000" dirty="0"/>
              <a:t>rate.</a:t>
            </a:r>
          </a:p>
        </p:txBody>
      </p:sp>
      <p:graphicFrame>
        <p:nvGraphicFramePr>
          <p:cNvPr id="2" name="Table 1"/>
          <p:cNvGraphicFramePr>
            <a:graphicFrameLocks noGrp="1"/>
          </p:cNvGraphicFramePr>
          <p:nvPr>
            <p:extLst>
              <p:ext uri="{D42A27DB-BD31-4B8C-83A1-F6EECF244321}">
                <p14:modId xmlns:p14="http://schemas.microsoft.com/office/powerpoint/2010/main" val="2527872848"/>
              </p:ext>
            </p:extLst>
          </p:nvPr>
        </p:nvGraphicFramePr>
        <p:xfrm>
          <a:off x="6444208" y="1053891"/>
          <a:ext cx="2423592" cy="2468880"/>
        </p:xfrm>
        <a:graphic>
          <a:graphicData uri="http://schemas.openxmlformats.org/drawingml/2006/table">
            <a:tbl>
              <a:tblPr firstRow="1" bandRow="1">
                <a:tableStyleId>{5C22544A-7EE6-4342-B048-85BDC9FD1C3A}</a:tableStyleId>
              </a:tblPr>
              <a:tblGrid>
                <a:gridCol w="1211796"/>
                <a:gridCol w="1211796"/>
              </a:tblGrid>
              <a:tr h="370098">
                <a:tc>
                  <a:txBody>
                    <a:bodyPr/>
                    <a:lstStyle/>
                    <a:p>
                      <a:r>
                        <a:rPr lang="en-GB" sz="1500" dirty="0" smtClean="0">
                          <a:latin typeface="Arial" panose="020B0604020202020204" pitchFamily="34" charset="0"/>
                          <a:cs typeface="Arial" panose="020B0604020202020204" pitchFamily="34" charset="0"/>
                        </a:rPr>
                        <a:t>Age</a:t>
                      </a:r>
                      <a:r>
                        <a:rPr lang="en-GB" sz="1500" baseline="0" dirty="0" smtClean="0">
                          <a:latin typeface="Arial" panose="020B0604020202020204" pitchFamily="34" charset="0"/>
                          <a:cs typeface="Arial" panose="020B0604020202020204" pitchFamily="34" charset="0"/>
                        </a:rPr>
                        <a:t> of Worker</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N20MW (US$)</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Under 16</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6.10</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16</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7.85</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17</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9.59</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18</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11.34</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19</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13.70</a:t>
                      </a:r>
                      <a:endParaRPr lang="en-GB" sz="1500" dirty="0">
                        <a:latin typeface="Arial" panose="020B0604020202020204" pitchFamily="34" charset="0"/>
                        <a:cs typeface="Arial" panose="020B0604020202020204" pitchFamily="34" charset="0"/>
                      </a:endParaRPr>
                    </a:p>
                  </a:txBody>
                  <a:tcPr/>
                </a:tc>
              </a:tr>
              <a:tr h="250159">
                <a:tc>
                  <a:txBody>
                    <a:bodyPr/>
                    <a:lstStyle/>
                    <a:p>
                      <a:r>
                        <a:rPr lang="en-GB" sz="1500" dirty="0" smtClean="0">
                          <a:latin typeface="Arial" panose="020B0604020202020204" pitchFamily="34" charset="0"/>
                          <a:cs typeface="Arial" panose="020B0604020202020204" pitchFamily="34" charset="0"/>
                        </a:rPr>
                        <a:t>20</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16.21</a:t>
                      </a:r>
                      <a:endParaRPr lang="en-GB" sz="1500" dirty="0">
                        <a:latin typeface="Arial" panose="020B0604020202020204" pitchFamily="34" charset="0"/>
                        <a:cs typeface="Arial" panose="020B0604020202020204" pitchFamily="34" charset="0"/>
                      </a:endParaRPr>
                    </a:p>
                  </a:txBody>
                  <a:tcPr/>
                </a:tc>
              </a:tr>
            </a:tbl>
          </a:graphicData>
        </a:graphic>
      </p:graphicFrame>
      <p:sp>
        <p:nvSpPr>
          <p:cNvPr id="3" name="Rectangle 2"/>
          <p:cNvSpPr/>
          <p:nvPr/>
        </p:nvSpPr>
        <p:spPr>
          <a:xfrm>
            <a:off x="6462517" y="3573016"/>
            <a:ext cx="2285947" cy="1015663"/>
          </a:xfrm>
          <a:prstGeom prst="rect">
            <a:avLst/>
          </a:prstGeom>
        </p:spPr>
        <p:txBody>
          <a:bodyPr wrap="none">
            <a:spAutoFit/>
          </a:bodyPr>
          <a:lstStyle/>
          <a:p>
            <a:r>
              <a:rPr lang="en-US" sz="2000" dirty="0" smtClean="0">
                <a:solidFill>
                  <a:srgbClr val="303335"/>
                </a:solidFill>
                <a:latin typeface="Times New Roman" panose="02020603050405020304" pitchFamily="18" charset="0"/>
              </a:rPr>
              <a:t>T</a:t>
            </a:r>
            <a:r>
              <a:rPr lang="en-US" sz="2000" dirty="0" smtClean="0">
                <a:solidFill>
                  <a:srgbClr val="4F4F50"/>
                </a:solidFill>
                <a:latin typeface="Times New Roman" panose="02020603050405020304" pitchFamily="18" charset="0"/>
              </a:rPr>
              <a:t>a</a:t>
            </a:r>
            <a:r>
              <a:rPr lang="en-US" sz="2000" dirty="0" smtClean="0">
                <a:solidFill>
                  <a:srgbClr val="303335"/>
                </a:solidFill>
                <a:latin typeface="Times New Roman" panose="02020603050405020304" pitchFamily="18" charset="0"/>
              </a:rPr>
              <a:t>bl</a:t>
            </a:r>
            <a:r>
              <a:rPr lang="en-US" sz="2000" dirty="0" smtClean="0">
                <a:solidFill>
                  <a:srgbClr val="4F4F50"/>
                </a:solidFill>
                <a:latin typeface="Times New Roman" panose="02020603050405020304" pitchFamily="18" charset="0"/>
              </a:rPr>
              <a:t>e </a:t>
            </a:r>
            <a:r>
              <a:rPr lang="en-US" sz="2000" dirty="0">
                <a:solidFill>
                  <a:srgbClr val="4F4F50"/>
                </a:solidFill>
                <a:latin typeface="Times New Roman" panose="02020603050405020304" pitchFamily="18" charset="0"/>
              </a:rPr>
              <a:t>7</a:t>
            </a:r>
            <a:r>
              <a:rPr lang="en-US" sz="2000" dirty="0">
                <a:solidFill>
                  <a:srgbClr val="303335"/>
                </a:solidFill>
                <a:latin typeface="Times New Roman" panose="02020603050405020304" pitchFamily="18" charset="0"/>
              </a:rPr>
              <a:t>.4 </a:t>
            </a:r>
            <a:r>
              <a:rPr lang="en-US" sz="2000" dirty="0">
                <a:solidFill>
                  <a:srgbClr val="4F4F50"/>
                </a:solidFill>
                <a:latin typeface="Times New Roman" panose="02020603050405020304" pitchFamily="18" charset="0"/>
              </a:rPr>
              <a:t>Minimum </a:t>
            </a:r>
            <a:r>
              <a:rPr lang="en-US" sz="2000" dirty="0" smtClean="0">
                <a:solidFill>
                  <a:srgbClr val="4F4F50"/>
                </a:solidFill>
                <a:latin typeface="Times New Roman" panose="02020603050405020304" pitchFamily="18" charset="0"/>
              </a:rPr>
              <a:t/>
            </a:r>
            <a:br>
              <a:rPr lang="en-US" sz="2000" dirty="0" smtClean="0">
                <a:solidFill>
                  <a:srgbClr val="4F4F50"/>
                </a:solidFill>
                <a:latin typeface="Times New Roman" panose="02020603050405020304" pitchFamily="18" charset="0"/>
              </a:rPr>
            </a:br>
            <a:r>
              <a:rPr lang="en-US" sz="2000" dirty="0" smtClean="0">
                <a:solidFill>
                  <a:srgbClr val="4F4F50"/>
                </a:solidFill>
                <a:latin typeface="Times New Roman" panose="02020603050405020304" pitchFamily="18" charset="0"/>
              </a:rPr>
              <a:t>wage rates per </a:t>
            </a:r>
            <a:r>
              <a:rPr lang="en-US" sz="2000" dirty="0">
                <a:solidFill>
                  <a:srgbClr val="4F4F50"/>
                </a:solidFill>
                <a:latin typeface="Times New Roman" panose="02020603050405020304" pitchFamily="18" charset="0"/>
              </a:rPr>
              <a:t>hour </a:t>
            </a:r>
            <a:r>
              <a:rPr lang="en-US" sz="2000" dirty="0" smtClean="0">
                <a:solidFill>
                  <a:srgbClr val="4F4F50"/>
                </a:solidFill>
                <a:latin typeface="Times New Roman" panose="02020603050405020304" pitchFamily="18" charset="0"/>
              </a:rPr>
              <a:t/>
            </a:r>
            <a:br>
              <a:rPr lang="en-US" sz="2000" dirty="0" smtClean="0">
                <a:solidFill>
                  <a:srgbClr val="4F4F50"/>
                </a:solidFill>
                <a:latin typeface="Times New Roman" panose="02020603050405020304" pitchFamily="18" charset="0"/>
              </a:rPr>
            </a:br>
            <a:r>
              <a:rPr lang="en-US" sz="2000" dirty="0" smtClean="0">
                <a:solidFill>
                  <a:srgbClr val="4F4F50"/>
                </a:solidFill>
                <a:latin typeface="Times New Roman" panose="02020603050405020304" pitchFamily="18" charset="0"/>
              </a:rPr>
              <a:t>in Australia (</a:t>
            </a:r>
            <a:r>
              <a:rPr lang="en-US" sz="2000" dirty="0">
                <a:solidFill>
                  <a:srgbClr val="4F4F50"/>
                </a:solidFill>
                <a:latin typeface="Times New Roman" panose="02020603050405020304" pitchFamily="18" charset="0"/>
              </a:rPr>
              <a:t>USS)</a:t>
            </a:r>
            <a:endParaRPr lang="en-GB" sz="5400" dirty="0"/>
          </a:p>
        </p:txBody>
      </p:sp>
      <p:pic>
        <p:nvPicPr>
          <p:cNvPr id="4" name="Picture 3"/>
          <p:cNvPicPr>
            <a:picLocks noChangeAspect="1"/>
          </p:cNvPicPr>
          <p:nvPr/>
        </p:nvPicPr>
        <p:blipFill rotWithShape="1">
          <a:blip r:embed="rId3"/>
          <a:srcRect l="27118" t="35183" r="40783" b="19536"/>
          <a:stretch/>
        </p:blipFill>
        <p:spPr>
          <a:xfrm>
            <a:off x="6462517" y="4686686"/>
            <a:ext cx="2405283" cy="1907638"/>
          </a:xfrm>
          <a:prstGeom prst="rect">
            <a:avLst/>
          </a:prstGeom>
        </p:spPr>
      </p:pic>
    </p:spTree>
    <p:extLst>
      <p:ext uri="{BB962C8B-B14F-4D97-AF65-F5344CB8AC3E}">
        <p14:creationId xmlns:p14="http://schemas.microsoft.com/office/powerpoint/2010/main" val="199606258"/>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National Minimum Wage Legislation</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5184576" cy="3816429"/>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50" dirty="0" smtClean="0"/>
              <a:t>However</a:t>
            </a:r>
            <a:r>
              <a:rPr lang="en-US" sz="2150" dirty="0"/>
              <a:t>, the quantity </a:t>
            </a:r>
            <a:r>
              <a:rPr lang="en-US" sz="2150" dirty="0" smtClean="0"/>
              <a:t>of labour </a:t>
            </a:r>
            <a:r>
              <a:rPr lang="en-US" sz="2150" dirty="0"/>
              <a:t>demanded falls from N</a:t>
            </a:r>
            <a:r>
              <a:rPr lang="en-US" sz="2150" baseline="-25000" dirty="0"/>
              <a:t>1</a:t>
            </a:r>
            <a:r>
              <a:rPr lang="en-US" sz="2150" dirty="0"/>
              <a:t> to </a:t>
            </a:r>
            <a:r>
              <a:rPr lang="en-US" sz="2150" dirty="0" smtClean="0"/>
              <a:t>N</a:t>
            </a:r>
            <a:r>
              <a:rPr lang="en-US" sz="2150" baseline="-25000" dirty="0" smtClean="0"/>
              <a:t>2</a:t>
            </a:r>
            <a:r>
              <a:rPr lang="en-US" sz="2150" dirty="0" smtClean="0"/>
              <a:t> </a:t>
            </a:r>
            <a:r>
              <a:rPr lang="en-US" sz="2150" dirty="0"/>
              <a:t>because </a:t>
            </a:r>
            <a:r>
              <a:rPr lang="en-US" sz="2150" dirty="0" smtClean="0"/>
              <a:t>firms (employers</a:t>
            </a:r>
            <a:r>
              <a:rPr lang="en-US" sz="2150" dirty="0"/>
              <a:t>) are less able or willing to pay as many workers at a higher wage rate. </a:t>
            </a:r>
            <a:r>
              <a:rPr lang="en-US" sz="2150" dirty="0" smtClean="0"/>
              <a:t>As the </a:t>
            </a:r>
            <a:r>
              <a:rPr lang="en-US" sz="2150" dirty="0"/>
              <a:t>quantity supplied of labour is greater than the quantity demanded, there is </a:t>
            </a:r>
            <a:r>
              <a:rPr lang="en-US" sz="2150" dirty="0" smtClean="0"/>
              <a:t>a surplus of labour at </a:t>
            </a:r>
            <a:r>
              <a:rPr lang="en-US" sz="2150" dirty="0"/>
              <a:t>a wage rate </a:t>
            </a:r>
            <a:r>
              <a:rPr lang="en-US" sz="2150" dirty="0" smtClean="0"/>
              <a:t>of W</a:t>
            </a:r>
            <a:r>
              <a:rPr lang="en-US" sz="2150" baseline="-25000" dirty="0" smtClean="0"/>
              <a:t>1</a:t>
            </a:r>
            <a:r>
              <a:rPr lang="en-US" sz="2150" dirty="0" smtClean="0"/>
              <a:t>. </a:t>
            </a:r>
          </a:p>
          <a:p>
            <a:pPr marL="361950" indent="-342900">
              <a:buClr>
                <a:srgbClr val="00B050"/>
              </a:buClr>
              <a:buFont typeface="Wingdings 3" panose="05040102010807070707" pitchFamily="18" charset="2"/>
              <a:buChar char=""/>
            </a:pPr>
            <a:r>
              <a:rPr lang="en-US" sz="2150" dirty="0" smtClean="0"/>
              <a:t>Thus</a:t>
            </a:r>
            <a:r>
              <a:rPr lang="en-US" sz="2150" dirty="0"/>
              <a:t>, if the </a:t>
            </a:r>
            <a:r>
              <a:rPr lang="en-US" sz="2150" dirty="0" smtClean="0"/>
              <a:t>NMW </a:t>
            </a:r>
            <a:r>
              <a:rPr lang="en-US" sz="2150" dirty="0"/>
              <a:t>is set too high, this </a:t>
            </a:r>
            <a:r>
              <a:rPr lang="en-US" sz="2150" dirty="0" smtClean="0"/>
              <a:t>may lead </a:t>
            </a:r>
            <a:r>
              <a:rPr lang="en-US" sz="2150" dirty="0"/>
              <a:t>to unemployment in the economy.</a:t>
            </a:r>
          </a:p>
        </p:txBody>
      </p:sp>
      <p:pic>
        <p:nvPicPr>
          <p:cNvPr id="4" name="Picture 3"/>
          <p:cNvPicPr>
            <a:picLocks noChangeAspect="1"/>
          </p:cNvPicPr>
          <p:nvPr/>
        </p:nvPicPr>
        <p:blipFill rotWithShape="1">
          <a:blip r:embed="rId3"/>
          <a:srcRect l="27118" t="35183" r="40783" b="19536"/>
          <a:stretch/>
        </p:blipFill>
        <p:spPr>
          <a:xfrm>
            <a:off x="5436096" y="1053891"/>
            <a:ext cx="3384376" cy="2989581"/>
          </a:xfrm>
          <a:prstGeom prst="rect">
            <a:avLst/>
          </a:prstGeom>
        </p:spPr>
      </p:pic>
      <p:sp>
        <p:nvSpPr>
          <p:cNvPr id="9" name="Rectangle 8"/>
          <p:cNvSpPr/>
          <p:nvPr/>
        </p:nvSpPr>
        <p:spPr>
          <a:xfrm>
            <a:off x="251520" y="4725144"/>
            <a:ext cx="8568952" cy="1892826"/>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1950" b="1" dirty="0"/>
              <a:t>Activity</a:t>
            </a:r>
          </a:p>
          <a:p>
            <a:pPr marL="449263" indent="-449263">
              <a:buClr>
                <a:srgbClr val="002060"/>
              </a:buClr>
              <a:buFont typeface="+mj-lt"/>
              <a:buAutoNum type="arabicPeriod"/>
            </a:pPr>
            <a:r>
              <a:rPr lang="en-US" sz="1950" dirty="0" smtClean="0"/>
              <a:t>Suggest </a:t>
            </a:r>
            <a:r>
              <a:rPr lang="en-US" sz="1950" dirty="0"/>
              <a:t>reasons why the minimum wage in Australia may be less for younger </a:t>
            </a:r>
            <a:r>
              <a:rPr lang="en-US" sz="1950" dirty="0" smtClean="0"/>
              <a:t>workers than </a:t>
            </a:r>
            <a:r>
              <a:rPr lang="en-US" sz="1950" dirty="0"/>
              <a:t>for workers aged 21 and over. Discuss possible reasons why the NMW is lower </a:t>
            </a:r>
            <a:r>
              <a:rPr lang="en-US" sz="1950" dirty="0" smtClean="0"/>
              <a:t>in Hong Kong than in Australia</a:t>
            </a:r>
            <a:r>
              <a:rPr lang="en-US" sz="1950" dirty="0"/>
              <a:t>.</a:t>
            </a:r>
          </a:p>
          <a:p>
            <a:pPr marL="449263" indent="-449263">
              <a:buClr>
                <a:srgbClr val="002060"/>
              </a:buClr>
              <a:buFont typeface="+mj-lt"/>
              <a:buAutoNum type="arabicPeriod"/>
            </a:pPr>
            <a:r>
              <a:rPr lang="en-US" sz="1950" dirty="0" smtClean="0"/>
              <a:t>Find </a:t>
            </a:r>
            <a:r>
              <a:rPr lang="en-US" sz="1950" dirty="0"/>
              <a:t>out the minimum wage in your country or a country of your choice and </a:t>
            </a:r>
            <a:r>
              <a:rPr lang="en-US" sz="1950" dirty="0" smtClean="0"/>
              <a:t>consider whether </a:t>
            </a:r>
            <a:r>
              <a:rPr lang="en-US" sz="1950" dirty="0"/>
              <a:t>a job paying the NMW is sufficient to live on.</a:t>
            </a:r>
          </a:p>
        </p:txBody>
      </p:sp>
    </p:spTree>
    <p:extLst>
      <p:ext uri="{BB962C8B-B14F-4D97-AF65-F5344CB8AC3E}">
        <p14:creationId xmlns:p14="http://schemas.microsoft.com/office/powerpoint/2010/main" val="1110741400"/>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National Minimum Wage Legislation</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76</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8496944" cy="70788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00" dirty="0" smtClean="0"/>
              <a:t>The advantages and disadvantages of a national minimum wage are listed in Table 7.5.</a:t>
            </a:r>
          </a:p>
        </p:txBody>
      </p:sp>
      <p:graphicFrame>
        <p:nvGraphicFramePr>
          <p:cNvPr id="2" name="Table 1"/>
          <p:cNvGraphicFramePr>
            <a:graphicFrameLocks noGrp="1"/>
          </p:cNvGraphicFramePr>
          <p:nvPr>
            <p:extLst>
              <p:ext uri="{D42A27DB-BD31-4B8C-83A1-F6EECF244321}">
                <p14:modId xmlns:p14="http://schemas.microsoft.com/office/powerpoint/2010/main" val="2684447275"/>
              </p:ext>
            </p:extLst>
          </p:nvPr>
        </p:nvGraphicFramePr>
        <p:xfrm>
          <a:off x="266589" y="1772816"/>
          <a:ext cx="8481874" cy="4851400"/>
        </p:xfrm>
        <a:graphic>
          <a:graphicData uri="http://schemas.openxmlformats.org/drawingml/2006/table">
            <a:tbl>
              <a:tblPr firstRow="1" bandRow="1">
                <a:tableStyleId>{5C22544A-7EE6-4342-B048-85BDC9FD1C3A}</a:tableStyleId>
              </a:tblPr>
              <a:tblGrid>
                <a:gridCol w="3081275"/>
                <a:gridCol w="5400599"/>
              </a:tblGrid>
              <a:tr h="370840">
                <a:tc>
                  <a:txBody>
                    <a:bodyPr/>
                    <a:lstStyle/>
                    <a:p>
                      <a:r>
                        <a:rPr lang="en-GB" sz="1600" dirty="0" smtClean="0">
                          <a:latin typeface="Arial" panose="020B0604020202020204" pitchFamily="34" charset="0"/>
                          <a:cs typeface="Arial" panose="020B0604020202020204" pitchFamily="34" charset="0"/>
                        </a:rPr>
                        <a:t>Advantages</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Disadvantages</a:t>
                      </a:r>
                      <a:endParaRPr lang="en-GB" sz="1600" dirty="0">
                        <a:latin typeface="Arial" panose="020B0604020202020204" pitchFamily="34" charset="0"/>
                        <a:cs typeface="Arial" panose="020B0604020202020204" pitchFamily="34" charset="0"/>
                      </a:endParaRPr>
                    </a:p>
                  </a:txBody>
                  <a:tcPr/>
                </a:tc>
              </a:tr>
              <a:tr h="370840">
                <a:tc>
                  <a:txBody>
                    <a:bodyPr/>
                    <a:lstStyle/>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Workers receive a fair wage for an hour's work and are not exploited by employers.</a:t>
                      </a:r>
                    </a:p>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Unemployed people may have an</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incentive to work as the wage may be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more attractive than relying on welfare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payments</a:t>
                      </a:r>
                    </a:p>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Low-income earners may have more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money to spend and this may increase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consumption in the economy, thus easing</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any fears that higher wage bills (Costs of</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Production) might cause unemployment</a:t>
                      </a:r>
                      <a:endParaRPr lang="en-GB" sz="1600" dirty="0">
                        <a:latin typeface="Arial" panose="020B0604020202020204" pitchFamily="34" charset="0"/>
                        <a:cs typeface="Arial" panose="020B0604020202020204" pitchFamily="34" charset="0"/>
                      </a:endParaRPr>
                    </a:p>
                  </a:txBody>
                  <a:tcPr/>
                </a:tc>
                <a:tc>
                  <a:txBody>
                    <a:bodyPr/>
                    <a:lstStyle/>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 Workers who earn more than the minimum wage (perhaps due to their seniority) may request a higher</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wage rate to maintain the wage differential between</a:t>
                      </a:r>
                    </a:p>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them and workers who earn less than they do. E.g., when cleaners in an office receive a pay rise as a result of an increase in the NMW, other office staff may ask for a wage increase to maintain</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the difference between their wages and that of the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cleaners. This causes an even larger increase in the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cost of labour for firms.</a:t>
                      </a:r>
                    </a:p>
                    <a:p>
                      <a:pPr marL="285750" indent="-285750">
                        <a:buClr>
                          <a:srgbClr val="FF0000"/>
                        </a:buClr>
                        <a:buFont typeface="Arial" panose="020B0604020202020204" pitchFamily="34" charset="0"/>
                        <a:buChar char="•"/>
                      </a:pPr>
                      <a:r>
                        <a:rPr lang="en-GB" sz="1600" dirty="0" smtClean="0">
                          <a:latin typeface="Arial" panose="020B0604020202020204" pitchFamily="34" charset="0"/>
                          <a:cs typeface="Arial" panose="020B0604020202020204" pitchFamily="34" charset="0"/>
                        </a:rPr>
                        <a:t>Unemployment might increase because firms could face higher wage bills as a result of increased wage</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rates. Therefor their demand for labour (ability and willingness to employ workers) will fall. Alternatively,</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firms might purchase machinery and equipment to</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reduce the number of workers required. This might</a:t>
                      </a:r>
                      <a:r>
                        <a:rPr lang="en-GB" sz="1600" baseline="0" dirty="0" smtClean="0">
                          <a:latin typeface="Arial" panose="020B0604020202020204" pitchFamily="34" charset="0"/>
                          <a:cs typeface="Arial" panose="020B0604020202020204" pitchFamily="34" charset="0"/>
                        </a:rPr>
                        <a:t> </a:t>
                      </a:r>
                      <a:r>
                        <a:rPr lang="en-GB" sz="1600" dirty="0" smtClean="0">
                          <a:latin typeface="Arial" panose="020B0604020202020204" pitchFamily="34" charset="0"/>
                          <a:cs typeface="Arial" panose="020B0604020202020204" pitchFamily="34" charset="0"/>
                        </a:rPr>
                        <a:t>cause technological unemployment in the economy (seeChapter19)</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738092840"/>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700" dirty="0" smtClean="0"/>
              <a:t>3.2 – Government interference in the Labour Market</a:t>
            </a:r>
            <a:endParaRPr lang="en-US" sz="27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6480720" cy="4185761"/>
          </a:xfrm>
          <a:prstGeom prst="rect">
            <a:avLst/>
          </a:prstGeom>
        </p:spPr>
        <p:txBody>
          <a:bodyPr wrap="square">
            <a:spAutoFit/>
          </a:bodyPr>
          <a:lstStyle/>
          <a:p>
            <a:pPr marL="361950" indent="-342900">
              <a:buClr>
                <a:srgbClr val="00B050"/>
              </a:buClr>
              <a:buFont typeface="Arial" panose="020B0604020202020204" pitchFamily="34" charset="0"/>
              <a:buChar char="•"/>
            </a:pPr>
            <a:r>
              <a:rPr lang="en-US" sz="1900" b="1" dirty="0" smtClean="0"/>
              <a:t>Employment rights</a:t>
            </a:r>
            <a:r>
              <a:rPr lang="en-US" sz="1900" dirty="0" smtClean="0"/>
              <a:t> - Governments impose laws to protect the rights of workers and employers, and these laws vary between countries. Laws arc designed to prevent discrimination against workers due to gender, race, religion and disability, and also to protect the rights of employers and their ability to hire and fire workers.</a:t>
            </a:r>
          </a:p>
          <a:p>
            <a:pPr marL="361950" indent="-342900">
              <a:buClr>
                <a:srgbClr val="00B050"/>
              </a:buClr>
              <a:buFont typeface="Arial" panose="020B0604020202020204" pitchFamily="34" charset="0"/>
              <a:buChar char="•"/>
            </a:pPr>
            <a:r>
              <a:rPr lang="en-US" sz="1900" b="1" dirty="0" smtClean="0"/>
              <a:t>Trade union legislation</a:t>
            </a:r>
            <a:r>
              <a:rPr lang="en-US" sz="1900" dirty="0" smtClean="0"/>
              <a:t> - Governments can reduce the powers of trade unions in order to make labour markers more flexible and efficient (see Chapter 8).</a:t>
            </a:r>
          </a:p>
          <a:p>
            <a:pPr marL="361950" indent="-342900">
              <a:buClr>
                <a:srgbClr val="00B050"/>
              </a:buClr>
              <a:buFont typeface="Arial" panose="020B0604020202020204" pitchFamily="34" charset="0"/>
              <a:buChar char="•"/>
            </a:pPr>
            <a:r>
              <a:rPr lang="en-US" sz="1900" dirty="0" smtClean="0"/>
              <a:t>This happened in the UK during the 1980s when Margaret Thatcher was prime minister, and many countries have followed her lead. Trade unions now have less bargaining power and are less powerful.</a:t>
            </a:r>
          </a:p>
        </p:txBody>
      </p:sp>
      <p:sp>
        <p:nvSpPr>
          <p:cNvPr id="3" name="Rectangle 2"/>
          <p:cNvSpPr/>
          <p:nvPr/>
        </p:nvSpPr>
        <p:spPr>
          <a:xfrm>
            <a:off x="6660232" y="2348880"/>
            <a:ext cx="2160240" cy="3046988"/>
          </a:xfrm>
          <a:prstGeom prst="rect">
            <a:avLst/>
          </a:prstGeom>
        </p:spPr>
        <p:txBody>
          <a:bodyPr wrap="square">
            <a:spAutoFit/>
          </a:bodyPr>
          <a:lstStyle/>
          <a:p>
            <a:r>
              <a:rPr lang="en-US" sz="1600" dirty="0">
                <a:latin typeface="Arial" panose="020B0604020202020204" pitchFamily="34" charset="0"/>
                <a:cs typeface="Arial" panose="020B0604020202020204" pitchFamily="34" charset="0"/>
              </a:rPr>
              <a:t>1 May is still celebrated around the world as International Workers' Day. Indonesian </a:t>
            </a:r>
            <a:r>
              <a:rPr lang="en-US" sz="1600" dirty="0" smtClean="0">
                <a:latin typeface="Arial" panose="020B0604020202020204" pitchFamily="34" charset="0"/>
                <a:cs typeface="Arial" panose="020B0604020202020204" pitchFamily="34" charset="0"/>
              </a:rPr>
              <a:t>workers h</a:t>
            </a:r>
            <a:r>
              <a:rPr lang="en-GB" sz="1600" dirty="0" smtClean="0">
                <a:latin typeface="Arial" panose="020B0604020202020204" pitchFamily="34" charset="0"/>
                <a:cs typeface="Arial" panose="020B0604020202020204" pitchFamily="34" charset="0"/>
              </a:rPr>
              <a:t>old a peaceful rally in Jakarta during the annual May Day march, demanding better pay and conditions </a:t>
            </a:r>
            <a:r>
              <a:rPr lang="en-GB" sz="1600" dirty="0">
                <a:latin typeface="Arial" panose="020B0604020202020204" pitchFamily="34" charset="0"/>
                <a:cs typeface="Arial" panose="020B0604020202020204" pitchFamily="34" charset="0"/>
              </a:rPr>
              <a:t>of employment</a:t>
            </a:r>
          </a:p>
        </p:txBody>
      </p:sp>
      <p:sp>
        <p:nvSpPr>
          <p:cNvPr id="7" name="Rectangle 6"/>
          <p:cNvSpPr/>
          <p:nvPr/>
        </p:nvSpPr>
        <p:spPr>
          <a:xfrm>
            <a:off x="251520" y="5376698"/>
            <a:ext cx="8568952" cy="1292662"/>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1950" b="1" dirty="0"/>
              <a:t>Activity</a:t>
            </a:r>
          </a:p>
          <a:p>
            <a:pPr marL="449263" indent="-449263">
              <a:buClr>
                <a:srgbClr val="002060"/>
              </a:buClr>
              <a:buFont typeface="+mj-lt"/>
              <a:buAutoNum type="arabicPeriod"/>
            </a:pPr>
            <a:r>
              <a:rPr lang="en-US" sz="1950" dirty="0" smtClean="0"/>
              <a:t>Investigate the rights and responsibilities of employees and employers in your country. </a:t>
            </a:r>
          </a:p>
          <a:p>
            <a:pPr marL="449263" indent="-449263">
              <a:buClr>
                <a:srgbClr val="002060"/>
              </a:buClr>
              <a:buFont typeface="+mj-lt"/>
              <a:buAutoNum type="arabicPeriod"/>
            </a:pPr>
            <a:r>
              <a:rPr lang="en-US" sz="1950" dirty="0" smtClean="0"/>
              <a:t>Share your findings with the rest of the class</a:t>
            </a:r>
            <a:r>
              <a:rPr lang="en-US" sz="1950" dirty="0"/>
              <a:t>.</a:t>
            </a:r>
          </a:p>
        </p:txBody>
      </p:sp>
      <p:pic>
        <p:nvPicPr>
          <p:cNvPr id="3074" name="Picture 2" descr="Image result for may day indonesi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32240" y="1070643"/>
            <a:ext cx="2088232" cy="123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1581802"/>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77</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4896544" cy="3554819"/>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500" dirty="0"/>
              <a:t>The </a:t>
            </a:r>
            <a:r>
              <a:rPr lang="en-US" sz="2500" b="1" dirty="0" smtClean="0">
                <a:solidFill>
                  <a:srgbClr val="FF0000"/>
                </a:solidFill>
              </a:rPr>
              <a:t>labour </a:t>
            </a:r>
            <a:r>
              <a:rPr lang="en-US" sz="2500" b="1" dirty="0">
                <a:solidFill>
                  <a:srgbClr val="FF0000"/>
                </a:solidFill>
              </a:rPr>
              <a:t>supply </a:t>
            </a:r>
            <a:r>
              <a:rPr lang="en-US" sz="2500" dirty="0"/>
              <a:t>in an economy consists of people </a:t>
            </a:r>
            <a:r>
              <a:rPr lang="en-US" sz="2500" dirty="0" smtClean="0"/>
              <a:t>who </a:t>
            </a:r>
            <a:r>
              <a:rPr lang="en-US" sz="2500" dirty="0"/>
              <a:t>are </a:t>
            </a:r>
            <a:r>
              <a:rPr lang="en-US" sz="2500" dirty="0" smtClean="0"/>
              <a:t>of a working </a:t>
            </a:r>
            <a:r>
              <a:rPr lang="en-US" sz="2500" dirty="0"/>
              <a:t>age </a:t>
            </a:r>
            <a:r>
              <a:rPr lang="en-US" sz="2500" dirty="0" smtClean="0"/>
              <a:t>and willing </a:t>
            </a:r>
            <a:r>
              <a:rPr lang="en-US" sz="2500" dirty="0"/>
              <a:t>and able to work. This docs nor include those who are in full </a:t>
            </a:r>
            <a:r>
              <a:rPr lang="en-US" sz="2500" dirty="0" smtClean="0"/>
              <a:t>–time education </a:t>
            </a:r>
            <a:r>
              <a:rPr lang="en-US" sz="2500" dirty="0"/>
              <a:t>or those who do not work by choice, such as housewives or </a:t>
            </a:r>
            <a:r>
              <a:rPr lang="en-US" sz="2500" dirty="0" smtClean="0"/>
              <a:t>house husbands.</a:t>
            </a:r>
            <a:endParaRPr lang="en-US" sz="2500" dirty="0"/>
          </a:p>
        </p:txBody>
      </p:sp>
      <p:pic>
        <p:nvPicPr>
          <p:cNvPr id="2" name="Picture 1"/>
          <p:cNvPicPr>
            <a:picLocks noChangeAspect="1"/>
          </p:cNvPicPr>
          <p:nvPr/>
        </p:nvPicPr>
        <p:blipFill rotWithShape="1">
          <a:blip r:embed="rId3"/>
          <a:srcRect l="27862" t="30313" r="42805" b="26376"/>
          <a:stretch/>
        </p:blipFill>
        <p:spPr>
          <a:xfrm>
            <a:off x="5083732" y="1124743"/>
            <a:ext cx="3736741" cy="3102200"/>
          </a:xfrm>
          <a:prstGeom prst="rect">
            <a:avLst/>
          </a:prstGeom>
        </p:spPr>
      </p:pic>
      <p:sp>
        <p:nvSpPr>
          <p:cNvPr id="4" name="Rectangle 3"/>
          <p:cNvSpPr/>
          <p:nvPr/>
        </p:nvSpPr>
        <p:spPr>
          <a:xfrm>
            <a:off x="270284" y="4653136"/>
            <a:ext cx="8550189" cy="2015936"/>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500" dirty="0"/>
              <a:t>Figure 7.3 shows an upward-sloping supply of labour (</a:t>
            </a:r>
            <a:r>
              <a:rPr lang="en-US" sz="2500" dirty="0" smtClean="0"/>
              <a:t>S</a:t>
            </a:r>
            <a:r>
              <a:rPr lang="en-US" sz="2500" baseline="-25000" dirty="0" smtClean="0"/>
              <a:t>1</a:t>
            </a:r>
            <a:r>
              <a:rPr lang="en-US" sz="2500" dirty="0" smtClean="0"/>
              <a:t>) </a:t>
            </a:r>
            <a:r>
              <a:rPr lang="en-US" sz="2500" dirty="0"/>
              <a:t>curve. If the wage rate in an industry increases from W</a:t>
            </a:r>
            <a:r>
              <a:rPr lang="en-US" sz="2500" baseline="-25000" dirty="0"/>
              <a:t>1</a:t>
            </a:r>
            <a:r>
              <a:rPr lang="en-US" sz="2500" dirty="0"/>
              <a:t> to W</a:t>
            </a:r>
            <a:r>
              <a:rPr lang="en-US" sz="2500" baseline="-25000" dirty="0"/>
              <a:t>2</a:t>
            </a:r>
            <a:r>
              <a:rPr lang="en-US" sz="2500" dirty="0"/>
              <a:t> the number of workers willing to work will increase from N</a:t>
            </a:r>
            <a:r>
              <a:rPr lang="en-US" sz="2500" baseline="-25000" dirty="0"/>
              <a:t>1</a:t>
            </a:r>
            <a:r>
              <a:rPr lang="en-US" sz="2500" dirty="0"/>
              <a:t> to N</a:t>
            </a:r>
            <a:r>
              <a:rPr lang="en-US" sz="2500" baseline="-25000" dirty="0"/>
              <a:t>2</a:t>
            </a:r>
            <a:r>
              <a:rPr lang="en-US" sz="2500" dirty="0"/>
              <a:t> because workers are attracted by higher wages.</a:t>
            </a:r>
          </a:p>
        </p:txBody>
      </p:sp>
    </p:spTree>
    <p:extLst>
      <p:ext uri="{BB962C8B-B14F-4D97-AF65-F5344CB8AC3E}">
        <p14:creationId xmlns:p14="http://schemas.microsoft.com/office/powerpoint/2010/main" val="1659694690"/>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78</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5184576" cy="313932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200" dirty="0"/>
              <a:t>It is possible, </a:t>
            </a:r>
            <a:r>
              <a:rPr lang="en-US" sz="2200" dirty="0" smtClean="0"/>
              <a:t>at </a:t>
            </a:r>
            <a:r>
              <a:rPr lang="en-US" sz="2200" dirty="0"/>
              <a:t>least in theory, that the </a:t>
            </a:r>
            <a:r>
              <a:rPr lang="en-US" sz="2200" dirty="0" smtClean="0"/>
              <a:t>S</a:t>
            </a:r>
            <a:r>
              <a:rPr lang="en-US" sz="2200" baseline="-25000" dirty="0" smtClean="0"/>
              <a:t>1</a:t>
            </a:r>
            <a:r>
              <a:rPr lang="en-US" sz="2200" dirty="0" smtClean="0"/>
              <a:t>, </a:t>
            </a:r>
            <a:r>
              <a:rPr lang="en-US" sz="2200" dirty="0"/>
              <a:t>curve can be backward bending. </a:t>
            </a:r>
            <a:r>
              <a:rPr lang="en-US" sz="2200" dirty="0" smtClean="0"/>
              <a:t>Figure 7.4 </a:t>
            </a:r>
            <a:r>
              <a:rPr lang="en-US" sz="2200" dirty="0"/>
              <a:t>shows that high </a:t>
            </a:r>
            <a:r>
              <a:rPr lang="en-US" sz="2200" dirty="0" smtClean="0"/>
              <a:t>wage </a:t>
            </a:r>
            <a:r>
              <a:rPr lang="en-US" sz="2200" dirty="0"/>
              <a:t>rates will cause workers to work longer hours to </a:t>
            </a:r>
            <a:r>
              <a:rPr lang="en-US" sz="2200" dirty="0" smtClean="0"/>
              <a:t>increase their </a:t>
            </a:r>
            <a:r>
              <a:rPr lang="en-US" sz="2200" dirty="0"/>
              <a:t>earnings up to a </a:t>
            </a:r>
            <a:r>
              <a:rPr lang="en-US" sz="2200" dirty="0" smtClean="0"/>
              <a:t>certain </a:t>
            </a:r>
            <a:r>
              <a:rPr lang="en-US" sz="2200" dirty="0"/>
              <a:t>point. As wage rates increase from W1 to </a:t>
            </a:r>
            <a:r>
              <a:rPr lang="en-US" sz="2200" dirty="0" smtClean="0"/>
              <a:t>W</a:t>
            </a:r>
            <a:r>
              <a:rPr lang="en-US" sz="2200" baseline="-25000" dirty="0" smtClean="0"/>
              <a:t>1</a:t>
            </a:r>
            <a:r>
              <a:rPr lang="en-US" sz="2200" dirty="0" smtClean="0"/>
              <a:t> the number </a:t>
            </a:r>
            <a:r>
              <a:rPr lang="en-US" sz="2200" dirty="0"/>
              <a:t>of hours worked increases from H</a:t>
            </a:r>
            <a:r>
              <a:rPr lang="en-US" sz="2200" baseline="-25000" dirty="0"/>
              <a:t>1</a:t>
            </a:r>
            <a:r>
              <a:rPr lang="en-US" sz="2200" dirty="0"/>
              <a:t> to </a:t>
            </a:r>
            <a:r>
              <a:rPr lang="en-US" sz="2200" dirty="0" smtClean="0"/>
              <a:t>H</a:t>
            </a:r>
            <a:r>
              <a:rPr lang="en-US" sz="2200" baseline="-25000" dirty="0" smtClean="0"/>
              <a:t>2</a:t>
            </a:r>
            <a:r>
              <a:rPr lang="en-US" sz="2200" dirty="0" smtClean="0"/>
              <a:t>. </a:t>
            </a:r>
            <a:endParaRPr lang="en-US" sz="2200" dirty="0"/>
          </a:p>
        </p:txBody>
      </p:sp>
      <p:pic>
        <p:nvPicPr>
          <p:cNvPr id="3" name="Picture 2"/>
          <p:cNvPicPr>
            <a:picLocks noChangeAspect="1"/>
          </p:cNvPicPr>
          <p:nvPr/>
        </p:nvPicPr>
        <p:blipFill rotWithShape="1">
          <a:blip r:embed="rId3"/>
          <a:srcRect l="26756" t="20470" r="48893" b="38187"/>
          <a:stretch/>
        </p:blipFill>
        <p:spPr>
          <a:xfrm>
            <a:off x="5436096" y="1124744"/>
            <a:ext cx="3384377" cy="2597380"/>
          </a:xfrm>
          <a:prstGeom prst="rect">
            <a:avLst/>
          </a:prstGeom>
        </p:spPr>
      </p:pic>
      <p:sp>
        <p:nvSpPr>
          <p:cNvPr id="6" name="Rectangle 5"/>
          <p:cNvSpPr/>
          <p:nvPr/>
        </p:nvSpPr>
        <p:spPr>
          <a:xfrm>
            <a:off x="251519" y="4293096"/>
            <a:ext cx="8568953" cy="2462213"/>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200" dirty="0"/>
              <a:t>However, as wages increase from W</a:t>
            </a:r>
            <a:r>
              <a:rPr lang="en-US" sz="2200" baseline="-25000" dirty="0"/>
              <a:t>1</a:t>
            </a:r>
            <a:r>
              <a:rPr lang="en-US" sz="2200" dirty="0"/>
              <a:t> to W</a:t>
            </a:r>
            <a:r>
              <a:rPr lang="en-US" sz="2200" baseline="-25000" dirty="0"/>
              <a:t>2</a:t>
            </a:r>
            <a:r>
              <a:rPr lang="en-US" sz="2200" dirty="0"/>
              <a:t> the number of hours worked falls from H</a:t>
            </a:r>
            <a:r>
              <a:rPr lang="en-US" sz="2200" baseline="-25000" dirty="0"/>
              <a:t>2</a:t>
            </a:r>
            <a:r>
              <a:rPr lang="en-US" sz="2200" dirty="0"/>
              <a:t> to H</a:t>
            </a:r>
            <a:r>
              <a:rPr lang="en-US" sz="2200" baseline="-25000" dirty="0"/>
              <a:t>3</a:t>
            </a:r>
            <a:r>
              <a:rPr lang="en-US" sz="2200" dirty="0"/>
              <a:t> because there is a trade-off between work and leisure </a:t>
            </a:r>
            <a:r>
              <a:rPr lang="en-US" sz="2200" dirty="0" smtClean="0"/>
              <a:t>time. </a:t>
            </a:r>
            <a:r>
              <a:rPr lang="en-US" sz="2200" dirty="0"/>
              <a:t>At W</a:t>
            </a:r>
            <a:r>
              <a:rPr lang="en-US" sz="2200" baseline="-25000" dirty="0"/>
              <a:t>3</a:t>
            </a:r>
            <a:r>
              <a:rPr lang="en-US" sz="2200" dirty="0"/>
              <a:t> a person can work fewer hours yet have </a:t>
            </a:r>
            <a:r>
              <a:rPr lang="en-US" sz="2200" dirty="0" smtClean="0"/>
              <a:t>a higher </a:t>
            </a:r>
            <a:r>
              <a:rPr lang="en-US" sz="2200" dirty="0"/>
              <a:t>income than at </a:t>
            </a:r>
            <a:r>
              <a:rPr lang="en-US" sz="2200" dirty="0" smtClean="0"/>
              <a:t>W</a:t>
            </a:r>
            <a:r>
              <a:rPr lang="en-US" sz="2200" baseline="-25000" dirty="0" smtClean="0"/>
              <a:t>1</a:t>
            </a:r>
            <a:r>
              <a:rPr lang="en-US" sz="2200" dirty="0" smtClean="0"/>
              <a:t>.The </a:t>
            </a:r>
            <a:r>
              <a:rPr lang="en-US" sz="2200" dirty="0"/>
              <a:t>backward-bending supply of labour curve </a:t>
            </a:r>
            <a:r>
              <a:rPr lang="en-US" sz="2200" dirty="0" smtClean="0"/>
              <a:t>therefore occurs </a:t>
            </a:r>
            <a:r>
              <a:rPr lang="en-US" sz="2200" dirty="0"/>
              <a:t>when wage rates rise to a high enough point to allow people to work less </a:t>
            </a:r>
            <a:r>
              <a:rPr lang="en-US" sz="2200" dirty="0" smtClean="0"/>
              <a:t>and enjoy </a:t>
            </a:r>
            <a:r>
              <a:rPr lang="en-US" sz="2200" dirty="0"/>
              <a:t>more leisure hours.</a:t>
            </a:r>
          </a:p>
        </p:txBody>
      </p:sp>
      <p:sp>
        <p:nvSpPr>
          <p:cNvPr id="2" name="Rectangle 1"/>
          <p:cNvSpPr/>
          <p:nvPr/>
        </p:nvSpPr>
        <p:spPr>
          <a:xfrm>
            <a:off x="5436096" y="3769876"/>
            <a:ext cx="3384376" cy="553998"/>
          </a:xfrm>
          <a:prstGeom prst="rect">
            <a:avLst/>
          </a:prstGeom>
        </p:spPr>
        <p:txBody>
          <a:bodyPr wrap="square">
            <a:spAutoFit/>
          </a:bodyPr>
          <a:lstStyle/>
          <a:p>
            <a:pPr algn="ctr"/>
            <a:r>
              <a:rPr lang="en-GB" sz="1500" dirty="0">
                <a:solidFill>
                  <a:srgbClr val="31373A"/>
                </a:solidFill>
                <a:latin typeface="Arial" panose="020B0604020202020204" pitchFamily="34" charset="0"/>
                <a:cs typeface="Arial" panose="020B0604020202020204" pitchFamily="34" charset="0"/>
              </a:rPr>
              <a:t>Figure7.4 </a:t>
            </a:r>
            <a:r>
              <a:rPr lang="en-GB" sz="1500" dirty="0" smtClean="0">
                <a:solidFill>
                  <a:srgbClr val="31373A"/>
                </a:solidFill>
                <a:latin typeface="Arial" panose="020B0604020202020204" pitchFamily="34" charset="0"/>
                <a:cs typeface="Arial" panose="020B0604020202020204" pitchFamily="34" charset="0"/>
              </a:rPr>
              <a:t>T</a:t>
            </a:r>
            <a:r>
              <a:rPr lang="en-GB" sz="1500" dirty="0" smtClean="0">
                <a:solidFill>
                  <a:srgbClr val="505151"/>
                </a:solidFill>
                <a:latin typeface="Arial" panose="020B0604020202020204" pitchFamily="34" charset="0"/>
                <a:cs typeface="Arial" panose="020B0604020202020204" pitchFamily="34" charset="0"/>
              </a:rPr>
              <a:t>he backward-bending</a:t>
            </a:r>
          </a:p>
          <a:p>
            <a:pPr algn="ctr"/>
            <a:r>
              <a:rPr lang="en-GB" sz="1500" dirty="0" smtClean="0">
                <a:solidFill>
                  <a:srgbClr val="505151"/>
                </a:solidFill>
                <a:latin typeface="Arial" panose="020B0604020202020204" pitchFamily="34" charset="0"/>
                <a:cs typeface="Arial" panose="020B0604020202020204" pitchFamily="34" charset="0"/>
              </a:rPr>
              <a:t>sup</a:t>
            </a:r>
            <a:r>
              <a:rPr lang="en-GB" sz="1500" dirty="0" smtClean="0">
                <a:solidFill>
                  <a:srgbClr val="31373A"/>
                </a:solidFill>
                <a:latin typeface="Arial" panose="020B0604020202020204" pitchFamily="34" charset="0"/>
                <a:cs typeface="Arial" panose="020B0604020202020204" pitchFamily="34" charset="0"/>
              </a:rPr>
              <a:t>p</a:t>
            </a:r>
            <a:r>
              <a:rPr lang="en-GB" sz="1500" dirty="0" smtClean="0">
                <a:solidFill>
                  <a:srgbClr val="505151"/>
                </a:solidFill>
                <a:latin typeface="Arial" panose="020B0604020202020204" pitchFamily="34" charset="0"/>
                <a:cs typeface="Arial" panose="020B0604020202020204" pitchFamily="34" charset="0"/>
              </a:rPr>
              <a:t>ly of labou</a:t>
            </a:r>
            <a:r>
              <a:rPr lang="en-GB" sz="1500" dirty="0" smtClean="0">
                <a:solidFill>
                  <a:srgbClr val="31373A"/>
                </a:solidFill>
                <a:latin typeface="Arial" panose="020B0604020202020204" pitchFamily="34" charset="0"/>
                <a:cs typeface="Arial" panose="020B0604020202020204" pitchFamily="34" charset="0"/>
              </a:rPr>
              <a:t>r </a:t>
            </a:r>
            <a:r>
              <a:rPr lang="en-GB" sz="1500" dirty="0" smtClean="0">
                <a:solidFill>
                  <a:srgbClr val="505151"/>
                </a:solidFill>
                <a:latin typeface="Arial" panose="020B0604020202020204" pitchFamily="34" charset="0"/>
                <a:cs typeface="Arial" panose="020B0604020202020204" pitchFamily="34" charset="0"/>
              </a:rPr>
              <a:t>cu</a:t>
            </a:r>
            <a:r>
              <a:rPr lang="en-GB" sz="1500" dirty="0" smtClean="0">
                <a:solidFill>
                  <a:srgbClr val="31373A"/>
                </a:solidFill>
                <a:latin typeface="Arial" panose="020B0604020202020204" pitchFamily="34" charset="0"/>
                <a:cs typeface="Arial" panose="020B0604020202020204" pitchFamily="34" charset="0"/>
              </a:rPr>
              <a:t>r</a:t>
            </a:r>
            <a:r>
              <a:rPr lang="en-GB" sz="1500" dirty="0" smtClean="0">
                <a:solidFill>
                  <a:srgbClr val="505151"/>
                </a:solidFill>
                <a:latin typeface="Arial" panose="020B0604020202020204" pitchFamily="34" charset="0"/>
                <a:cs typeface="Arial" panose="020B0604020202020204" pitchFamily="34" charset="0"/>
              </a:rPr>
              <a:t>ve</a:t>
            </a:r>
            <a:endParaRPr lang="en-GB"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9182997"/>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Weightings</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400" dirty="0"/>
              <a:t>The weightings given to the assessment objectives are:</a:t>
            </a:r>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406400" indent="-406400">
              <a:buClr>
                <a:srgbClr val="00B050"/>
              </a:buClr>
              <a:buFont typeface="Wingdings 3" panose="05040102010807070707" pitchFamily="18" charset="2"/>
              <a:buChar char=""/>
            </a:pPr>
            <a:r>
              <a:rPr lang="en-US" sz="2400" dirty="0"/>
              <a:t>The assessment objectives are weighted to give an indication of their relative importance. The weightings are not intended to provide a precise statement of the number of marks allocated to particular assessment objectives. </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3435514362"/>
              </p:ext>
            </p:extLst>
          </p:nvPr>
        </p:nvGraphicFramePr>
        <p:xfrm>
          <a:off x="251520" y="1700808"/>
          <a:ext cx="8557780" cy="3291840"/>
        </p:xfrm>
        <a:graphic>
          <a:graphicData uri="http://schemas.openxmlformats.org/drawingml/2006/table">
            <a:tbl>
              <a:tblPr firstRow="1" bandRow="1">
                <a:tableStyleId>{5C22544A-7EE6-4342-B048-85BDC9FD1C3A}</a:tableStyleId>
              </a:tblPr>
              <a:tblGrid>
                <a:gridCol w="2797141"/>
                <a:gridCol w="2016224"/>
                <a:gridCol w="1872208"/>
                <a:gridCol w="1872207"/>
              </a:tblGrid>
              <a:tr h="370840">
                <a:tc>
                  <a:txBody>
                    <a:bodyPr/>
                    <a:lstStyle/>
                    <a:p>
                      <a:r>
                        <a:rPr lang="en-GB" sz="2400" dirty="0" smtClean="0">
                          <a:latin typeface="Arial" panose="020B0604020202020204" pitchFamily="34" charset="0"/>
                          <a:cs typeface="Arial" panose="020B0604020202020204" pitchFamily="34" charset="0"/>
                        </a:rPr>
                        <a:t>Assessment Objectives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Overall1 (%)</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AO1</a:t>
                      </a:r>
                      <a:r>
                        <a:rPr lang="en-GB" sz="2400" dirty="0" smtClean="0">
                          <a:latin typeface="Arial" panose="020B0604020202020204" pitchFamily="34" charset="0"/>
                          <a:cs typeface="Arial" panose="020B0604020202020204" pitchFamily="34" charset="0"/>
                        </a:rPr>
                        <a:t>: 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20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28 ± 5</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AO2</a:t>
                      </a:r>
                      <a:r>
                        <a:rPr lang="en-GB" sz="2400" dirty="0" smtClean="0">
                          <a:latin typeface="Arial" panose="020B0604020202020204" pitchFamily="34" charset="0"/>
                          <a:cs typeface="Arial" panose="020B0604020202020204" pitchFamily="34" charset="0"/>
                        </a:rPr>
                        <a:t>: Analysis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55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41 ± 5</a:t>
                      </a:r>
                      <a:endParaRPr lang="en-GB" sz="2400" dirty="0">
                        <a:latin typeface="Arial" panose="020B0604020202020204" pitchFamily="34" charset="0"/>
                        <a:cs typeface="Arial" panose="020B0604020202020204" pitchFamily="34" charset="0"/>
                      </a:endParaRPr>
                    </a:p>
                  </a:txBody>
                  <a:tcPr/>
                </a:tc>
              </a:tr>
              <a:tr h="0">
                <a:tc>
                  <a:txBody>
                    <a:bodyPr/>
                    <a:lstStyle/>
                    <a:p>
                      <a:r>
                        <a:rPr lang="en-US" sz="2400" b="1" dirty="0" smtClean="0">
                          <a:latin typeface="Arial" panose="020B0604020202020204" pitchFamily="34" charset="0"/>
                          <a:cs typeface="Arial" panose="020B0604020202020204" pitchFamily="34" charset="0"/>
                        </a:rPr>
                        <a:t>AO3</a:t>
                      </a:r>
                      <a:r>
                        <a:rPr lang="en-US" sz="2400" dirty="0" smtClean="0">
                          <a:latin typeface="Arial" panose="020B0604020202020204" pitchFamily="34" charset="0"/>
                          <a:cs typeface="Arial" panose="020B0604020202020204" pitchFamily="34" charset="0"/>
                        </a:rPr>
                        <a:t>: Critical evaluation and decision-making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31 ± 4</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464935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78</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8568952" cy="3477875"/>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000" dirty="0"/>
              <a:t>The structure of the labour supply varies between countries and depends on </a:t>
            </a:r>
            <a:r>
              <a:rPr lang="en-US" sz="2000" dirty="0" smtClean="0"/>
              <a:t>the following </a:t>
            </a:r>
            <a:r>
              <a:rPr lang="en-US" sz="2000" dirty="0"/>
              <a:t>factors.</a:t>
            </a:r>
          </a:p>
          <a:p>
            <a:pPr marL="19050">
              <a:buClr>
                <a:srgbClr val="00B050"/>
              </a:buClr>
            </a:pPr>
            <a:r>
              <a:rPr lang="en-US" sz="2000" b="1" dirty="0"/>
              <a:t>Labour force participation </a:t>
            </a:r>
            <a:r>
              <a:rPr lang="en-US" sz="2000" b="1" dirty="0" smtClean="0"/>
              <a:t>rate</a:t>
            </a:r>
            <a:endParaRPr lang="en-US" sz="2000" b="1" dirty="0"/>
          </a:p>
          <a:p>
            <a:pPr marL="449263" indent="-430213">
              <a:buClr>
                <a:srgbClr val="00B050"/>
              </a:buClr>
              <a:buFont typeface="Wingdings 3" panose="05040102010807070707" pitchFamily="18" charset="2"/>
              <a:buChar char=""/>
            </a:pPr>
            <a:r>
              <a:rPr lang="en-US" sz="2000" dirty="0"/>
              <a:t>The </a:t>
            </a:r>
            <a:r>
              <a:rPr lang="en-US" sz="2000" b="1" dirty="0">
                <a:solidFill>
                  <a:srgbClr val="FF0000"/>
                </a:solidFill>
              </a:rPr>
              <a:t>labour force participation rate </a:t>
            </a:r>
            <a:r>
              <a:rPr lang="en-US" sz="2000" dirty="0"/>
              <a:t>is the percentage of the working population </a:t>
            </a:r>
            <a:r>
              <a:rPr lang="en-US" sz="2000" dirty="0" smtClean="0"/>
              <a:t>that is </a:t>
            </a:r>
            <a:r>
              <a:rPr lang="en-US" sz="2000" dirty="0"/>
              <a:t>working, rather than unemployed. It is influenced by:</a:t>
            </a:r>
          </a:p>
          <a:p>
            <a:pPr marL="896938" indent="-447675">
              <a:buClr>
                <a:srgbClr val="00B050"/>
              </a:buClr>
              <a:buFont typeface="Arial" panose="020B0604020202020204" pitchFamily="34" charset="0"/>
              <a:buChar char="•"/>
            </a:pPr>
            <a:r>
              <a:rPr lang="en-US" sz="2000" dirty="0" smtClean="0"/>
              <a:t>the </a:t>
            </a:r>
            <a:r>
              <a:rPr lang="en-US" sz="2000" dirty="0"/>
              <a:t>number of full -time and pan-time workers in the </a:t>
            </a:r>
            <a:r>
              <a:rPr lang="en-US" sz="2000" dirty="0" smtClean="0"/>
              <a:t>labour </a:t>
            </a:r>
            <a:r>
              <a:rPr lang="en-US" sz="2000" dirty="0"/>
              <a:t>force</a:t>
            </a:r>
          </a:p>
          <a:p>
            <a:pPr marL="896938" indent="-447675">
              <a:buClr>
                <a:srgbClr val="00B050"/>
              </a:buClr>
              <a:buFont typeface="Arial" panose="020B0604020202020204" pitchFamily="34" charset="0"/>
              <a:buChar char="•"/>
            </a:pPr>
            <a:r>
              <a:rPr lang="en-US" sz="2000" dirty="0" smtClean="0"/>
              <a:t>the </a:t>
            </a:r>
            <a:r>
              <a:rPr lang="en-US" sz="2000" dirty="0"/>
              <a:t>number </a:t>
            </a:r>
            <a:r>
              <a:rPr lang="en-US" sz="2000" dirty="0" smtClean="0"/>
              <a:t>of women </a:t>
            </a:r>
            <a:r>
              <a:rPr lang="en-US" sz="2000" dirty="0"/>
              <a:t>in the workforce</a:t>
            </a:r>
          </a:p>
          <a:p>
            <a:pPr marL="896938" indent="-447675">
              <a:buClr>
                <a:srgbClr val="00B050"/>
              </a:buClr>
              <a:buFont typeface="Arial" panose="020B0604020202020204" pitchFamily="34" charset="0"/>
              <a:buChar char="•"/>
            </a:pPr>
            <a:r>
              <a:rPr lang="en-US" sz="2000" dirty="0" smtClean="0"/>
              <a:t>the </a:t>
            </a:r>
            <a:r>
              <a:rPr lang="en-US" sz="2000" dirty="0"/>
              <a:t>age distribution of the workforce (also see Chapter 22)</a:t>
            </a:r>
          </a:p>
          <a:p>
            <a:pPr marL="896938" indent="-447675">
              <a:buClr>
                <a:srgbClr val="00B050"/>
              </a:buClr>
              <a:buFont typeface="Arial" panose="020B0604020202020204" pitchFamily="34" charset="0"/>
              <a:buChar char="•"/>
            </a:pPr>
            <a:r>
              <a:rPr lang="en-US" sz="2000" dirty="0" smtClean="0"/>
              <a:t>the </a:t>
            </a:r>
            <a:r>
              <a:rPr lang="en-US" sz="2000" dirty="0"/>
              <a:t>official retirement age of the country.</a:t>
            </a:r>
          </a:p>
          <a:p>
            <a:pPr marL="449263" indent="-430213">
              <a:buClr>
                <a:srgbClr val="00B050"/>
              </a:buClr>
              <a:buFont typeface="Wingdings 3" panose="05040102010807070707" pitchFamily="18" charset="2"/>
              <a:buChar char=""/>
            </a:pPr>
            <a:r>
              <a:rPr lang="en-US" sz="2000" dirty="0"/>
              <a:t>Table 7.6 shows examples of the labour participation rate, female </a:t>
            </a:r>
            <a:r>
              <a:rPr lang="en-US" sz="2000" dirty="0" smtClean="0"/>
              <a:t>and male (</a:t>
            </a:r>
            <a:r>
              <a:rPr lang="en-US" sz="2000" dirty="0"/>
              <a:t>percentage of females working</a:t>
            </a:r>
            <a:r>
              <a:rPr lang="en-US" sz="2000" dirty="0" smtClean="0"/>
              <a:t>), in various countries.</a:t>
            </a:r>
            <a:endParaRPr lang="en-US" sz="2000" dirty="0"/>
          </a:p>
        </p:txBody>
      </p:sp>
      <p:graphicFrame>
        <p:nvGraphicFramePr>
          <p:cNvPr id="7" name="Table 6"/>
          <p:cNvGraphicFramePr>
            <a:graphicFrameLocks noGrp="1"/>
          </p:cNvGraphicFramePr>
          <p:nvPr>
            <p:extLst>
              <p:ext uri="{D42A27DB-BD31-4B8C-83A1-F6EECF244321}">
                <p14:modId xmlns:p14="http://schemas.microsoft.com/office/powerpoint/2010/main" val="2538600377"/>
              </p:ext>
            </p:extLst>
          </p:nvPr>
        </p:nvGraphicFramePr>
        <p:xfrm>
          <a:off x="251520" y="4509120"/>
          <a:ext cx="8568952" cy="2103120"/>
        </p:xfrm>
        <a:graphic>
          <a:graphicData uri="http://schemas.openxmlformats.org/drawingml/2006/table">
            <a:tbl>
              <a:tblPr firstRow="1" bandRow="1">
                <a:tableStyleId>{5C22544A-7EE6-4342-B048-85BDC9FD1C3A}</a:tableStyleId>
              </a:tblPr>
              <a:tblGrid>
                <a:gridCol w="1440160"/>
                <a:gridCol w="3240360"/>
                <a:gridCol w="1746194"/>
                <a:gridCol w="2142238"/>
              </a:tblGrid>
              <a:tr h="264029">
                <a:tc>
                  <a:txBody>
                    <a:bodyPr/>
                    <a:lstStyle/>
                    <a:p>
                      <a:r>
                        <a:rPr lang="en-GB" sz="1700" dirty="0" smtClean="0">
                          <a:latin typeface="Arial" panose="020B0604020202020204" pitchFamily="34" charset="0"/>
                          <a:cs typeface="Arial" panose="020B0604020202020204" pitchFamily="34" charset="0"/>
                        </a:rPr>
                        <a:t>Country</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Labour Participation rate (%)</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Male rate (%)</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Female rate (%)</a:t>
                      </a:r>
                      <a:endParaRPr lang="en-GB" sz="1700" dirty="0">
                        <a:latin typeface="Arial" panose="020B0604020202020204" pitchFamily="34" charset="0"/>
                        <a:cs typeface="Arial" panose="020B0604020202020204" pitchFamily="34" charset="0"/>
                      </a:endParaRPr>
                    </a:p>
                  </a:txBody>
                  <a:tcPr/>
                </a:tc>
              </a:tr>
              <a:tr h="264029">
                <a:tc>
                  <a:txBody>
                    <a:bodyPr/>
                    <a:lstStyle/>
                    <a:p>
                      <a:r>
                        <a:rPr lang="en-GB" sz="1700" dirty="0" smtClean="0">
                          <a:latin typeface="Arial" panose="020B0604020202020204" pitchFamily="34" charset="0"/>
                          <a:cs typeface="Arial" panose="020B0604020202020204" pitchFamily="34" charset="0"/>
                        </a:rPr>
                        <a:t>Vietnam</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77</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81</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73</a:t>
                      </a:r>
                      <a:endParaRPr lang="en-GB" sz="1700" dirty="0">
                        <a:latin typeface="Arial" panose="020B0604020202020204" pitchFamily="34" charset="0"/>
                        <a:cs typeface="Arial" panose="020B0604020202020204" pitchFamily="34" charset="0"/>
                      </a:endParaRPr>
                    </a:p>
                  </a:txBody>
                  <a:tcPr/>
                </a:tc>
              </a:tr>
              <a:tr h="264029">
                <a:tc>
                  <a:txBody>
                    <a:bodyPr/>
                    <a:lstStyle/>
                    <a:p>
                      <a:r>
                        <a:rPr lang="en-GB" sz="1700" dirty="0" smtClean="0">
                          <a:latin typeface="Arial" panose="020B0604020202020204" pitchFamily="34" charset="0"/>
                          <a:cs typeface="Arial" panose="020B0604020202020204" pitchFamily="34" charset="0"/>
                        </a:rPr>
                        <a:t>Bangladesh</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71</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84</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57</a:t>
                      </a:r>
                      <a:endParaRPr lang="en-GB" sz="1700" dirty="0">
                        <a:latin typeface="Arial" panose="020B0604020202020204" pitchFamily="34" charset="0"/>
                        <a:cs typeface="Arial" panose="020B0604020202020204" pitchFamily="34" charset="0"/>
                      </a:endParaRPr>
                    </a:p>
                  </a:txBody>
                  <a:tcPr/>
                </a:tc>
              </a:tr>
              <a:tr h="264029">
                <a:tc>
                  <a:txBody>
                    <a:bodyPr/>
                    <a:lstStyle/>
                    <a:p>
                      <a:r>
                        <a:rPr lang="en-GB" sz="1700" dirty="0" smtClean="0">
                          <a:latin typeface="Arial" panose="020B0604020202020204" pitchFamily="34" charset="0"/>
                          <a:cs typeface="Arial" panose="020B0604020202020204" pitchFamily="34" charset="0"/>
                        </a:rPr>
                        <a:t>Mauritius</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60</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76</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44</a:t>
                      </a:r>
                      <a:endParaRPr lang="en-GB" sz="1700" dirty="0">
                        <a:latin typeface="Arial" panose="020B0604020202020204" pitchFamily="34" charset="0"/>
                        <a:cs typeface="Arial" panose="020B0604020202020204" pitchFamily="34" charset="0"/>
                      </a:endParaRPr>
                    </a:p>
                  </a:txBody>
                  <a:tcPr/>
                </a:tc>
              </a:tr>
              <a:tr h="264029">
                <a:tc>
                  <a:txBody>
                    <a:bodyPr/>
                    <a:lstStyle/>
                    <a:p>
                      <a:r>
                        <a:rPr lang="en-GB" sz="1700" dirty="0" smtClean="0">
                          <a:latin typeface="Arial" panose="020B0604020202020204" pitchFamily="34" charset="0"/>
                          <a:cs typeface="Arial" panose="020B0604020202020204" pitchFamily="34" charset="0"/>
                        </a:rPr>
                        <a:t>Nigeria</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56</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63</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48</a:t>
                      </a:r>
                      <a:endParaRPr lang="en-GB" sz="1700" dirty="0">
                        <a:latin typeface="Arial" panose="020B0604020202020204" pitchFamily="34" charset="0"/>
                        <a:cs typeface="Arial" panose="020B0604020202020204" pitchFamily="34" charset="0"/>
                      </a:endParaRPr>
                    </a:p>
                  </a:txBody>
                  <a:tcPr/>
                </a:tc>
              </a:tr>
              <a:tr h="264029">
                <a:tc>
                  <a:txBody>
                    <a:bodyPr/>
                    <a:lstStyle/>
                    <a:p>
                      <a:r>
                        <a:rPr lang="en-GB" sz="1700" dirty="0" smtClean="0">
                          <a:latin typeface="Arial" panose="020B0604020202020204" pitchFamily="34" charset="0"/>
                          <a:cs typeface="Arial" panose="020B0604020202020204" pitchFamily="34" charset="0"/>
                        </a:rPr>
                        <a:t>Hong Kong</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60</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58</a:t>
                      </a:r>
                      <a:endParaRPr lang="en-GB" sz="1700" dirty="0">
                        <a:latin typeface="Arial" panose="020B0604020202020204" pitchFamily="34" charset="0"/>
                        <a:cs typeface="Arial" panose="020B0604020202020204" pitchFamily="34" charset="0"/>
                      </a:endParaRPr>
                    </a:p>
                  </a:txBody>
                  <a:tcPr/>
                </a:tc>
                <a:tc>
                  <a:txBody>
                    <a:bodyPr/>
                    <a:lstStyle/>
                    <a:p>
                      <a:pPr algn="ctr"/>
                      <a:r>
                        <a:rPr lang="en-GB" sz="1700" dirty="0" smtClean="0">
                          <a:latin typeface="Arial" panose="020B0604020202020204" pitchFamily="34" charset="0"/>
                          <a:cs typeface="Arial" panose="020B0604020202020204" pitchFamily="34" charset="0"/>
                        </a:rPr>
                        <a:t>51</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49495378"/>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79</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8568952" cy="5847755"/>
          </a:xfrm>
          <a:prstGeom prst="rect">
            <a:avLst/>
          </a:prstGeom>
        </p:spPr>
        <p:txBody>
          <a:bodyPr wrap="square">
            <a:spAutoFit/>
          </a:bodyPr>
          <a:lstStyle/>
          <a:p>
            <a:pPr marL="19050">
              <a:buClr>
                <a:srgbClr val="00B050"/>
              </a:buClr>
            </a:pPr>
            <a:r>
              <a:rPr lang="en-US" sz="2160" b="1" dirty="0"/>
              <a:t>Availability and level of welfare benefits</a:t>
            </a:r>
          </a:p>
          <a:p>
            <a:pPr marL="449263" indent="-430213">
              <a:buClr>
                <a:srgbClr val="00B050"/>
              </a:buClr>
              <a:buFont typeface="Wingdings 3" panose="05040102010807070707" pitchFamily="18" charset="2"/>
              <a:buChar char=""/>
            </a:pPr>
            <a:r>
              <a:rPr lang="en-US" sz="2160" dirty="0"/>
              <a:t>Welfare benefits are paid to the unemployed. However, </a:t>
            </a:r>
            <a:r>
              <a:rPr lang="en-US" sz="2160" dirty="0" smtClean="0"/>
              <a:t>if welfare </a:t>
            </a:r>
            <a:r>
              <a:rPr lang="en-US" sz="2160" dirty="0"/>
              <a:t>benefits </a:t>
            </a:r>
            <a:r>
              <a:rPr lang="en-US" sz="2160" dirty="0" smtClean="0"/>
              <a:t>are high </a:t>
            </a:r>
            <a:r>
              <a:rPr lang="en-US" sz="2160" dirty="0"/>
              <a:t>and readily available, this can discourage people from seeking work </a:t>
            </a:r>
            <a:r>
              <a:rPr lang="en-US" sz="2160" dirty="0" smtClean="0"/>
              <a:t>because the </a:t>
            </a:r>
            <a:r>
              <a:rPr lang="en-US" sz="2160" dirty="0"/>
              <a:t>opportunity cost of not working and receiving welfare payments is </a:t>
            </a:r>
            <a:r>
              <a:rPr lang="en-US" sz="2160" dirty="0" smtClean="0"/>
              <a:t>too high. Governments try to </a:t>
            </a:r>
            <a:r>
              <a:rPr lang="en-US" sz="2160" dirty="0"/>
              <a:t>regulate who can receive benefits to prevent disincentives </a:t>
            </a:r>
            <a:r>
              <a:rPr lang="en-US" sz="2160" dirty="0" smtClean="0"/>
              <a:t>to work</a:t>
            </a:r>
            <a:r>
              <a:rPr lang="en-US" sz="2160" dirty="0"/>
              <a:t>. </a:t>
            </a:r>
            <a:r>
              <a:rPr lang="en-US" sz="2160" dirty="0" smtClean="0"/>
              <a:t>E.g., </a:t>
            </a:r>
            <a:r>
              <a:rPr lang="en-US" sz="2160" dirty="0"/>
              <a:t>in the UK a person must prove that they are actively seeking </a:t>
            </a:r>
            <a:r>
              <a:rPr lang="en-US" sz="2160" dirty="0" smtClean="0"/>
              <a:t>work if </a:t>
            </a:r>
            <a:r>
              <a:rPr lang="en-US" sz="2160" dirty="0"/>
              <a:t>they are to continue to </a:t>
            </a:r>
            <a:r>
              <a:rPr lang="en-US" sz="2160" dirty="0" smtClean="0"/>
              <a:t>receive </a:t>
            </a:r>
            <a:r>
              <a:rPr lang="en-US" sz="2160" dirty="0"/>
              <a:t>welfare payments.</a:t>
            </a:r>
          </a:p>
          <a:p>
            <a:pPr marL="19050">
              <a:buClr>
                <a:srgbClr val="00B050"/>
              </a:buClr>
            </a:pPr>
            <a:r>
              <a:rPr lang="en-US" sz="2160" b="1" dirty="0"/>
              <a:t>Changing social climate</a:t>
            </a:r>
          </a:p>
          <a:p>
            <a:pPr marL="449263" indent="-430213">
              <a:buClr>
                <a:srgbClr val="00B050"/>
              </a:buClr>
              <a:buFont typeface="Wingdings 3" panose="05040102010807070707" pitchFamily="18" charset="2"/>
              <a:buChar char=""/>
            </a:pPr>
            <a:r>
              <a:rPr lang="en-US" sz="2160" dirty="0"/>
              <a:t>In many countries, more women are entering the workforce and delaying </a:t>
            </a:r>
            <a:r>
              <a:rPr lang="en-US" sz="2160" dirty="0" smtClean="0"/>
              <a:t>having families </a:t>
            </a:r>
            <a:r>
              <a:rPr lang="en-US" sz="2160" dirty="0"/>
              <a:t>while more men are looking after the home and children. As a result </a:t>
            </a:r>
            <a:r>
              <a:rPr lang="en-US" sz="2160" dirty="0" smtClean="0"/>
              <a:t>of falling </a:t>
            </a:r>
            <a:r>
              <a:rPr lang="en-US" sz="2160" dirty="0"/>
              <a:t>birth rates, some countries have ageing populations (see Chapter 22). </a:t>
            </a:r>
            <a:r>
              <a:rPr lang="en-US" sz="2160" dirty="0" smtClean="0"/>
              <a:t>These factors </a:t>
            </a:r>
            <a:r>
              <a:rPr lang="en-US" sz="2160" dirty="0"/>
              <a:t>affect the composition of the workforce. Such countries may have to rely </a:t>
            </a:r>
            <a:r>
              <a:rPr lang="en-US" sz="2160" dirty="0" smtClean="0"/>
              <a:t>on immigration </a:t>
            </a:r>
            <a:r>
              <a:rPr lang="en-US" sz="2160" dirty="0"/>
              <a:t>to ensure that they have workers with the required skills in the future.</a:t>
            </a:r>
          </a:p>
        </p:txBody>
      </p:sp>
    </p:spTree>
    <p:extLst>
      <p:ext uri="{BB962C8B-B14F-4D97-AF65-F5344CB8AC3E}">
        <p14:creationId xmlns:p14="http://schemas.microsoft.com/office/powerpoint/2010/main" val="965704609"/>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79</a:t>
            </a:r>
            <a:endParaRPr lang="en-GB" sz="1800" b="1" dirty="0">
              <a:latin typeface="Arial" panose="020B0604020202020204" pitchFamily="34" charset="0"/>
              <a:cs typeface="Arial" panose="020B0604020202020204" pitchFamily="34" charset="0"/>
            </a:endParaRPr>
          </a:p>
        </p:txBody>
      </p:sp>
      <p:pic>
        <p:nvPicPr>
          <p:cNvPr id="7170" name="Picture 2" descr="Image result for unemployment benefits rate comparison"/>
          <p:cNvPicPr>
            <a:picLocks noChangeAspect="1" noChangeArrowheads="1"/>
          </p:cNvPicPr>
          <p:nvPr/>
        </p:nvPicPr>
        <p:blipFill rotWithShape="1">
          <a:blip r:embed="rId3">
            <a:extLst>
              <a:ext uri="{28A0092B-C50C-407E-A947-70E740481C1C}">
                <a14:useLocalDpi xmlns:a14="http://schemas.microsoft.com/office/drawing/2010/main" val="0"/>
              </a:ext>
            </a:extLst>
          </a:blip>
          <a:srcRect r="25360"/>
          <a:stretch/>
        </p:blipFill>
        <p:spPr bwMode="auto">
          <a:xfrm>
            <a:off x="251520" y="1052735"/>
            <a:ext cx="8526042" cy="5544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34675"/>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79</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8568952" cy="5632311"/>
          </a:xfrm>
          <a:prstGeom prst="rect">
            <a:avLst/>
          </a:prstGeom>
        </p:spPr>
        <p:txBody>
          <a:bodyPr wrap="square">
            <a:spAutoFit/>
          </a:bodyPr>
          <a:lstStyle/>
          <a:p>
            <a:pPr marL="19050">
              <a:buClr>
                <a:srgbClr val="00B050"/>
              </a:buClr>
            </a:pPr>
            <a:r>
              <a:rPr lang="en-US" sz="2000" b="1" dirty="0"/>
              <a:t>Geographical mobility</a:t>
            </a:r>
          </a:p>
          <a:p>
            <a:pPr marL="449263" indent="-430213">
              <a:buClr>
                <a:srgbClr val="00B050"/>
              </a:buClr>
              <a:buFont typeface="Wingdings 3" panose="05040102010807070707" pitchFamily="18" charset="2"/>
              <a:buChar char=""/>
            </a:pPr>
            <a:r>
              <a:rPr lang="en-US" sz="2000" dirty="0"/>
              <a:t>Geographical mobility refers to the willingness and ability </a:t>
            </a:r>
            <a:r>
              <a:rPr lang="en-US" sz="2000" dirty="0" smtClean="0"/>
              <a:t>of a </a:t>
            </a:r>
            <a:r>
              <a:rPr lang="en-US" sz="2000" dirty="0"/>
              <a:t>person </a:t>
            </a:r>
            <a:r>
              <a:rPr lang="en-US" sz="2000" dirty="0" smtClean="0"/>
              <a:t>to relocate </a:t>
            </a:r>
            <a:r>
              <a:rPr lang="en-US" sz="2000" dirty="0"/>
              <a:t>from one part of a country to another for work. Some people may not </a:t>
            </a:r>
            <a:r>
              <a:rPr lang="en-US" sz="2000" dirty="0" smtClean="0"/>
              <a:t>be geographically </a:t>
            </a:r>
            <a:r>
              <a:rPr lang="en-US" sz="2000" dirty="0"/>
              <a:t>mobile for the following reasons:</a:t>
            </a:r>
          </a:p>
          <a:p>
            <a:pPr marL="811213" indent="-344488">
              <a:buClr>
                <a:srgbClr val="00B050"/>
              </a:buClr>
              <a:buFont typeface="Arial" panose="020B0604020202020204" pitchFamily="34" charset="0"/>
              <a:buChar char="•"/>
            </a:pPr>
            <a:r>
              <a:rPr lang="en-US" sz="2000" b="1" dirty="0" smtClean="0"/>
              <a:t>Family </a:t>
            </a:r>
            <a:r>
              <a:rPr lang="en-US" sz="2000" b="1" dirty="0"/>
              <a:t>commitments </a:t>
            </a:r>
            <a:r>
              <a:rPr lang="en-US" sz="2000" dirty="0"/>
              <a:t>- People may nor want to relocate as they </a:t>
            </a:r>
            <a:r>
              <a:rPr lang="en-US" sz="2000" dirty="0" smtClean="0"/>
              <a:t>want </a:t>
            </a:r>
            <a:r>
              <a:rPr lang="en-US" sz="2000" dirty="0"/>
              <a:t>to be </a:t>
            </a:r>
            <a:r>
              <a:rPr lang="en-US" sz="2000" dirty="0" smtClean="0"/>
              <a:t>near their </a:t>
            </a:r>
            <a:r>
              <a:rPr lang="en-US" sz="2000" dirty="0"/>
              <a:t>family and friends. There may be other commitments such as </a:t>
            </a:r>
            <a:r>
              <a:rPr lang="en-US" sz="2000" dirty="0" smtClean="0"/>
              <a:t>schooling arrangements </a:t>
            </a:r>
            <a:r>
              <a:rPr lang="en-US" sz="2000" dirty="0"/>
              <a:t>for children (it can be highly </a:t>
            </a:r>
            <a:r>
              <a:rPr lang="en-US" sz="2000" dirty="0" smtClean="0"/>
              <a:t>disrupting </a:t>
            </a:r>
            <a:r>
              <a:rPr lang="en-US" sz="2000" dirty="0"/>
              <a:t>to the education of </a:t>
            </a:r>
            <a:r>
              <a:rPr lang="en-US" sz="2000" dirty="0" smtClean="0"/>
              <a:t>children who </a:t>
            </a:r>
            <a:r>
              <a:rPr lang="en-US" sz="2000" dirty="0"/>
              <a:t>have to move to a school in a different town or country).</a:t>
            </a:r>
          </a:p>
          <a:p>
            <a:pPr marL="811213" indent="-344488">
              <a:buClr>
                <a:srgbClr val="00B050"/>
              </a:buClr>
              <a:buFont typeface="Arial" panose="020B0604020202020204" pitchFamily="34" charset="0"/>
              <a:buChar char="•"/>
            </a:pPr>
            <a:r>
              <a:rPr lang="en-US" sz="2000" b="1" dirty="0" smtClean="0"/>
              <a:t>Costs </a:t>
            </a:r>
            <a:r>
              <a:rPr lang="en-US" sz="2000" b="1" dirty="0"/>
              <a:t>of living may vary between </a:t>
            </a:r>
            <a:r>
              <a:rPr lang="en-US" sz="2000" b="1" dirty="0" smtClean="0"/>
              <a:t>regions </a:t>
            </a:r>
            <a:r>
              <a:rPr lang="en-US" sz="2000" dirty="0" smtClean="0"/>
              <a:t>- if </a:t>
            </a:r>
            <a:r>
              <a:rPr lang="en-US" sz="2000" dirty="0"/>
              <a:t>costs </a:t>
            </a:r>
            <a:r>
              <a:rPr lang="en-US" sz="2000" dirty="0" smtClean="0"/>
              <a:t>of living </a:t>
            </a:r>
            <a:r>
              <a:rPr lang="en-US" sz="2000" dirty="0"/>
              <a:t>are too high </a:t>
            </a:r>
            <a:r>
              <a:rPr lang="en-US" sz="2000" dirty="0" smtClean="0"/>
              <a:t>in a </a:t>
            </a:r>
            <a:r>
              <a:rPr lang="en-US" sz="2000" dirty="0"/>
              <a:t>another location, it may be uneconomical for a person to relocate there. </a:t>
            </a:r>
            <a:r>
              <a:rPr lang="en-US" sz="2000" dirty="0" smtClean="0"/>
              <a:t>E.g., </a:t>
            </a:r>
            <a:r>
              <a:rPr lang="en-US" sz="2000" dirty="0"/>
              <a:t>a bus driver may find it impossible to relocate from the countryside </a:t>
            </a:r>
            <a:r>
              <a:rPr lang="en-US" sz="2000" dirty="0" smtClean="0"/>
              <a:t>to the </a:t>
            </a:r>
            <a:r>
              <a:rPr lang="en-US" sz="2000" dirty="0"/>
              <a:t>city because house prices are much higher in the city and therefore they </a:t>
            </a:r>
            <a:r>
              <a:rPr lang="en-US" sz="2000" dirty="0" smtClean="0"/>
              <a:t>would nor </a:t>
            </a:r>
            <a:r>
              <a:rPr lang="en-US" sz="2000" dirty="0"/>
              <a:t>be able to purchase a home. By contrast, a banker may be offered a </a:t>
            </a:r>
            <a:r>
              <a:rPr lang="en-US" sz="2000" dirty="0" smtClean="0"/>
              <a:t>relocation allowance </a:t>
            </a:r>
            <a:r>
              <a:rPr lang="en-US" sz="2000" dirty="0"/>
              <a:t>to move to another city and his or her potential earnings are </a:t>
            </a:r>
            <a:r>
              <a:rPr lang="en-US" sz="2000" dirty="0" smtClean="0"/>
              <a:t>much higher</a:t>
            </a:r>
            <a:r>
              <a:rPr lang="en-US" sz="2000" dirty="0"/>
              <a:t>, so the banker has greater geographical mobility than the bus driver.</a:t>
            </a:r>
          </a:p>
        </p:txBody>
      </p:sp>
    </p:spTree>
    <p:extLst>
      <p:ext uri="{BB962C8B-B14F-4D97-AF65-F5344CB8AC3E}">
        <p14:creationId xmlns:p14="http://schemas.microsoft.com/office/powerpoint/2010/main" val="970216750"/>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79</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8568952" cy="5656933"/>
          </a:xfrm>
          <a:prstGeom prst="rect">
            <a:avLst/>
          </a:prstGeom>
        </p:spPr>
        <p:txBody>
          <a:bodyPr wrap="square">
            <a:spAutoFit/>
          </a:bodyPr>
          <a:lstStyle/>
          <a:p>
            <a:pPr marL="19050">
              <a:buClr>
                <a:srgbClr val="00B050"/>
              </a:buClr>
            </a:pPr>
            <a:r>
              <a:rPr lang="en-US" sz="2260" b="1" dirty="0">
                <a:solidFill>
                  <a:srgbClr val="002060"/>
                </a:solidFill>
              </a:rPr>
              <a:t>Exam practice</a:t>
            </a:r>
          </a:p>
          <a:p>
            <a:pPr marL="449263" indent="-431800">
              <a:buClr>
                <a:srgbClr val="00B050"/>
              </a:buClr>
              <a:buFont typeface="Wingdings 3" panose="05040102010807070707" pitchFamily="18" charset="2"/>
              <a:buChar char=""/>
            </a:pPr>
            <a:r>
              <a:rPr lang="en-US" sz="2260" dirty="0">
                <a:solidFill>
                  <a:srgbClr val="002060"/>
                </a:solidFill>
              </a:rPr>
              <a:t>In some countries around the world there are shortages of people with </a:t>
            </a:r>
            <a:r>
              <a:rPr lang="en-US" sz="2260" dirty="0" smtClean="0">
                <a:solidFill>
                  <a:srgbClr val="002060"/>
                </a:solidFill>
              </a:rPr>
              <a:t>particular skills</a:t>
            </a:r>
            <a:r>
              <a:rPr lang="en-US" sz="2260" dirty="0">
                <a:solidFill>
                  <a:srgbClr val="002060"/>
                </a:solidFill>
              </a:rPr>
              <a:t>. </a:t>
            </a:r>
            <a:r>
              <a:rPr lang="en-US" sz="2260" dirty="0" smtClean="0">
                <a:solidFill>
                  <a:srgbClr val="002060"/>
                </a:solidFill>
              </a:rPr>
              <a:t>E.g.:</a:t>
            </a:r>
            <a:endParaRPr lang="en-US" sz="2260" dirty="0">
              <a:solidFill>
                <a:srgbClr val="002060"/>
              </a:solidFill>
            </a:endParaRPr>
          </a:p>
          <a:p>
            <a:pPr marL="811213" indent="-344488">
              <a:buClr>
                <a:srgbClr val="00B050"/>
              </a:buClr>
              <a:buFont typeface="Arial" panose="020B0604020202020204" pitchFamily="34" charset="0"/>
              <a:buChar char="•"/>
            </a:pPr>
            <a:r>
              <a:rPr lang="en-US" sz="2260" dirty="0" smtClean="0">
                <a:solidFill>
                  <a:srgbClr val="002060"/>
                </a:solidFill>
              </a:rPr>
              <a:t>There </a:t>
            </a:r>
            <a:r>
              <a:rPr lang="en-US" sz="2260" dirty="0">
                <a:solidFill>
                  <a:srgbClr val="002060"/>
                </a:solidFill>
              </a:rPr>
              <a:t>is a global shortage of doctors and nurses.</a:t>
            </a:r>
          </a:p>
          <a:p>
            <a:pPr marL="811213" indent="-344488">
              <a:buClr>
                <a:srgbClr val="00B050"/>
              </a:buClr>
              <a:buFont typeface="Arial" panose="020B0604020202020204" pitchFamily="34" charset="0"/>
              <a:buChar char="•"/>
            </a:pPr>
            <a:r>
              <a:rPr lang="en-US" sz="2260" dirty="0" smtClean="0">
                <a:solidFill>
                  <a:srgbClr val="002060"/>
                </a:solidFill>
              </a:rPr>
              <a:t>Belgium </a:t>
            </a:r>
            <a:r>
              <a:rPr lang="en-US" sz="2260" dirty="0">
                <a:solidFill>
                  <a:srgbClr val="002060"/>
                </a:solidFill>
              </a:rPr>
              <a:t>and the UK have a shortage of chefs.</a:t>
            </a:r>
          </a:p>
          <a:p>
            <a:pPr marL="811213" indent="-344488">
              <a:buClr>
                <a:srgbClr val="00B050"/>
              </a:buClr>
              <a:buFont typeface="Arial" panose="020B0604020202020204" pitchFamily="34" charset="0"/>
              <a:buChar char="•"/>
            </a:pPr>
            <a:r>
              <a:rPr lang="en-US" sz="2260" dirty="0" smtClean="0">
                <a:solidFill>
                  <a:srgbClr val="002060"/>
                </a:solidFill>
              </a:rPr>
              <a:t>Nordic </a:t>
            </a:r>
            <a:r>
              <a:rPr lang="en-US" sz="2260" dirty="0">
                <a:solidFill>
                  <a:srgbClr val="002060"/>
                </a:solidFill>
              </a:rPr>
              <a:t>countries have a shortage of psychologists.</a:t>
            </a:r>
          </a:p>
          <a:p>
            <a:pPr marL="449263" indent="-431800">
              <a:buClr>
                <a:srgbClr val="00B050"/>
              </a:buClr>
              <a:buFont typeface="Wingdings 3" panose="05040102010807070707" pitchFamily="18" charset="2"/>
              <a:buChar char=""/>
            </a:pPr>
            <a:r>
              <a:rPr lang="en-US" sz="2260" dirty="0">
                <a:solidFill>
                  <a:srgbClr val="002060"/>
                </a:solidFill>
              </a:rPr>
              <a:t>In 2013 there were 200 million international migrants, including nurses trained </a:t>
            </a:r>
            <a:r>
              <a:rPr lang="en-US" sz="2260" dirty="0" smtClean="0">
                <a:solidFill>
                  <a:srgbClr val="002060"/>
                </a:solidFill>
              </a:rPr>
              <a:t>in the </a:t>
            </a:r>
            <a:r>
              <a:rPr lang="en-US" sz="2260" dirty="0">
                <a:solidFill>
                  <a:srgbClr val="002060"/>
                </a:solidFill>
              </a:rPr>
              <a:t>Philippines, who were prepared to relocate to take advantage of </a:t>
            </a:r>
            <a:r>
              <a:rPr lang="en-US" sz="2260" dirty="0" smtClean="0">
                <a:solidFill>
                  <a:srgbClr val="002060"/>
                </a:solidFill>
              </a:rPr>
              <a:t>employment opportunities</a:t>
            </a:r>
            <a:r>
              <a:rPr lang="en-US" sz="2260" dirty="0">
                <a:solidFill>
                  <a:srgbClr val="002060"/>
                </a:solidFill>
              </a:rPr>
              <a:t>.</a:t>
            </a:r>
          </a:p>
          <a:p>
            <a:pPr marL="476250" indent="-457200">
              <a:buClr>
                <a:srgbClr val="00B050"/>
              </a:buClr>
              <a:buFont typeface="+mj-lt"/>
              <a:buAutoNum type="arabicPeriod"/>
              <a:tabLst>
                <a:tab pos="8332788" algn="r"/>
              </a:tabLst>
            </a:pPr>
            <a:r>
              <a:rPr lang="en-US" sz="2260" dirty="0" smtClean="0">
                <a:solidFill>
                  <a:srgbClr val="FF0000"/>
                </a:solidFill>
              </a:rPr>
              <a:t>Suggest </a:t>
            </a:r>
            <a:r>
              <a:rPr lang="en-US" sz="2260" dirty="0">
                <a:solidFill>
                  <a:srgbClr val="FF0000"/>
                </a:solidFill>
              </a:rPr>
              <a:t>two reasons why there is a global shortage of doctors and nurses. </a:t>
            </a:r>
            <a:r>
              <a:rPr lang="en-US" sz="2260" dirty="0" smtClean="0">
                <a:solidFill>
                  <a:srgbClr val="FF0000"/>
                </a:solidFill>
              </a:rPr>
              <a:t>	(</a:t>
            </a:r>
            <a:r>
              <a:rPr lang="en-US" sz="2260" dirty="0">
                <a:solidFill>
                  <a:srgbClr val="FF0000"/>
                </a:solidFill>
              </a:rPr>
              <a:t>4)</a:t>
            </a:r>
          </a:p>
          <a:p>
            <a:pPr marL="476250" indent="-457200">
              <a:buClr>
                <a:srgbClr val="00B050"/>
              </a:buClr>
              <a:buFont typeface="+mj-lt"/>
              <a:buAutoNum type="arabicPeriod"/>
              <a:tabLst>
                <a:tab pos="8332788" algn="r"/>
              </a:tabLst>
            </a:pPr>
            <a:r>
              <a:rPr lang="en-US" sz="2260" dirty="0" smtClean="0">
                <a:solidFill>
                  <a:srgbClr val="FF0000"/>
                </a:solidFill>
              </a:rPr>
              <a:t>Analyse </a:t>
            </a:r>
            <a:r>
              <a:rPr lang="en-US" sz="2260" dirty="0">
                <a:solidFill>
                  <a:srgbClr val="FF0000"/>
                </a:solidFill>
              </a:rPr>
              <a:t>the reasons why nurses trained in the Philippines may </a:t>
            </a:r>
            <a:r>
              <a:rPr lang="en-US" sz="2260" dirty="0" smtClean="0">
                <a:solidFill>
                  <a:srgbClr val="FF0000"/>
                </a:solidFill>
              </a:rPr>
              <a:t>relocate to </a:t>
            </a:r>
            <a:r>
              <a:rPr lang="en-US" sz="2260" dirty="0">
                <a:solidFill>
                  <a:srgbClr val="FF0000"/>
                </a:solidFill>
              </a:rPr>
              <a:t>take advantage of employment opportunities. </a:t>
            </a:r>
            <a:r>
              <a:rPr lang="en-US" sz="2260" dirty="0" smtClean="0">
                <a:solidFill>
                  <a:srgbClr val="FF0000"/>
                </a:solidFill>
              </a:rPr>
              <a:t>	(</a:t>
            </a:r>
            <a:r>
              <a:rPr lang="en-US" sz="2260" dirty="0">
                <a:solidFill>
                  <a:srgbClr val="FF0000"/>
                </a:solidFill>
              </a:rPr>
              <a:t>6)</a:t>
            </a:r>
          </a:p>
          <a:p>
            <a:pPr marL="476250" indent="-457200">
              <a:buClr>
                <a:srgbClr val="00B050"/>
              </a:buClr>
              <a:buFont typeface="+mj-lt"/>
              <a:buAutoNum type="arabicPeriod"/>
              <a:tabLst>
                <a:tab pos="8332788" algn="r"/>
              </a:tabLst>
            </a:pPr>
            <a:r>
              <a:rPr lang="en-US" sz="2260" dirty="0" smtClean="0">
                <a:solidFill>
                  <a:srgbClr val="FF0000"/>
                </a:solidFill>
              </a:rPr>
              <a:t>Examine </a:t>
            </a:r>
            <a:r>
              <a:rPr lang="en-US" sz="2260" dirty="0">
                <a:solidFill>
                  <a:srgbClr val="FF0000"/>
                </a:solidFill>
              </a:rPr>
              <a:t>how countries can attract individuals to professions in which </a:t>
            </a:r>
            <a:r>
              <a:rPr lang="en-US" sz="2260" dirty="0" smtClean="0">
                <a:solidFill>
                  <a:srgbClr val="FF0000"/>
                </a:solidFill>
              </a:rPr>
              <a:t>they have </a:t>
            </a:r>
            <a:r>
              <a:rPr lang="en-US" sz="2260" dirty="0">
                <a:solidFill>
                  <a:srgbClr val="FF0000"/>
                </a:solidFill>
              </a:rPr>
              <a:t>a shortage of workers. </a:t>
            </a:r>
            <a:r>
              <a:rPr lang="en-US" sz="2260" dirty="0" smtClean="0">
                <a:solidFill>
                  <a:srgbClr val="FF0000"/>
                </a:solidFill>
              </a:rPr>
              <a:t>	(</a:t>
            </a:r>
            <a:r>
              <a:rPr lang="en-US" sz="2260" dirty="0">
                <a:solidFill>
                  <a:srgbClr val="FF0000"/>
                </a:solidFill>
              </a:rPr>
              <a:t>6)</a:t>
            </a:r>
          </a:p>
        </p:txBody>
      </p:sp>
    </p:spTree>
    <p:extLst>
      <p:ext uri="{BB962C8B-B14F-4D97-AF65-F5344CB8AC3E}">
        <p14:creationId xmlns:p14="http://schemas.microsoft.com/office/powerpoint/2010/main" val="4287081271"/>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80</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3891"/>
            <a:ext cx="5976664" cy="3170099"/>
          </a:xfrm>
          <a:prstGeom prst="rect">
            <a:avLst/>
          </a:prstGeom>
        </p:spPr>
        <p:txBody>
          <a:bodyPr wrap="square">
            <a:spAutoFit/>
          </a:bodyPr>
          <a:lstStyle/>
          <a:p>
            <a:pPr marL="19050">
              <a:buClr>
                <a:srgbClr val="00B050"/>
              </a:buClr>
            </a:pPr>
            <a:r>
              <a:rPr lang="en-US" sz="2500" b="1" dirty="0"/>
              <a:t>Occupational mobility</a:t>
            </a:r>
          </a:p>
          <a:p>
            <a:pPr marL="449263" indent="-430213">
              <a:buClr>
                <a:srgbClr val="00B050"/>
              </a:buClr>
              <a:buFont typeface="Wingdings 3" panose="05040102010807070707" pitchFamily="18" charset="2"/>
              <a:buChar char=""/>
            </a:pPr>
            <a:r>
              <a:rPr lang="en-US" sz="2500" dirty="0"/>
              <a:t>Occupational mobility refers to the ease with which a person is able to </a:t>
            </a:r>
            <a:r>
              <a:rPr lang="en-US" sz="2500" dirty="0" smtClean="0"/>
              <a:t>change between </a:t>
            </a:r>
            <a:r>
              <a:rPr lang="en-US" sz="2500" dirty="0"/>
              <a:t>jobs. The degree of occupational mobility depends on the cost and length </a:t>
            </a:r>
            <a:r>
              <a:rPr lang="en-US" sz="2500" dirty="0" smtClean="0"/>
              <a:t>of training </a:t>
            </a:r>
            <a:r>
              <a:rPr lang="en-US" sz="2500" dirty="0"/>
              <a:t>required to change profession (see the case study below).</a:t>
            </a:r>
          </a:p>
        </p:txBody>
      </p:sp>
      <p:sp>
        <p:nvSpPr>
          <p:cNvPr id="6" name="Rectangle 5"/>
          <p:cNvSpPr/>
          <p:nvPr/>
        </p:nvSpPr>
        <p:spPr>
          <a:xfrm>
            <a:off x="251520" y="4221088"/>
            <a:ext cx="5760640" cy="2400657"/>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2500" b="1" dirty="0"/>
              <a:t>Activity</a:t>
            </a:r>
          </a:p>
          <a:p>
            <a:pPr>
              <a:buClr>
                <a:srgbClr val="002060"/>
              </a:buClr>
            </a:pPr>
            <a:r>
              <a:rPr lang="en-US" sz="2500" dirty="0" smtClean="0"/>
              <a:t>Use the BBC interactive Guide (</a:t>
            </a:r>
            <a:r>
              <a:rPr lang="en-US" sz="2500" dirty="0" smtClean="0">
                <a:hlinkClick r:id="rId3"/>
              </a:rPr>
              <a:t>www.bbc.co.uk/news/business-21938085</a:t>
            </a:r>
            <a:r>
              <a:rPr lang="en-US" sz="2500" dirty="0" smtClean="0"/>
              <a:t>) to investigate global </a:t>
            </a:r>
            <a:r>
              <a:rPr lang="en-US" sz="2500" dirty="0"/>
              <a:t>employment opportunities in selected countries around the world.</a:t>
            </a:r>
          </a:p>
        </p:txBody>
      </p:sp>
      <p:pic>
        <p:nvPicPr>
          <p:cNvPr id="13314" name="Picture 2" descr="Image result for occupational mobility"/>
          <p:cNvPicPr>
            <a:picLocks noChangeAspect="1" noChangeArrowheads="1"/>
          </p:cNvPicPr>
          <p:nvPr/>
        </p:nvPicPr>
        <p:blipFill rotWithShape="1">
          <a:blip r:embed="rId4">
            <a:extLst>
              <a:ext uri="{28A0092B-C50C-407E-A947-70E740481C1C}">
                <a14:useLocalDpi xmlns:a14="http://schemas.microsoft.com/office/drawing/2010/main" val="0"/>
              </a:ext>
            </a:extLst>
          </a:blip>
          <a:srcRect r="9703" b="20853"/>
          <a:stretch/>
        </p:blipFill>
        <p:spPr bwMode="auto">
          <a:xfrm>
            <a:off x="6228184" y="1139031"/>
            <a:ext cx="2592288" cy="1211835"/>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Image result for occupational mobility"/>
          <p:cNvPicPr>
            <a:picLocks noChangeAspect="1" noChangeArrowheads="1"/>
          </p:cNvPicPr>
          <p:nvPr/>
        </p:nvPicPr>
        <p:blipFill rotWithShape="1">
          <a:blip r:embed="rId5">
            <a:extLst>
              <a:ext uri="{28A0092B-C50C-407E-A947-70E740481C1C}">
                <a14:useLocalDpi xmlns:a14="http://schemas.microsoft.com/office/drawing/2010/main" val="0"/>
              </a:ext>
            </a:extLst>
          </a:blip>
          <a:srcRect r="2777"/>
          <a:stretch/>
        </p:blipFill>
        <p:spPr bwMode="auto">
          <a:xfrm>
            <a:off x="6228184" y="2621272"/>
            <a:ext cx="2583298" cy="1815840"/>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Image result for occupational mobility"/>
          <p:cNvPicPr>
            <a:picLocks noChangeAspect="1" noChangeArrowheads="1"/>
          </p:cNvPicPr>
          <p:nvPr/>
        </p:nvPicPr>
        <p:blipFill rotWithShape="1">
          <a:blip r:embed="rId6">
            <a:extLst>
              <a:ext uri="{28A0092B-C50C-407E-A947-70E740481C1C}">
                <a14:useLocalDpi xmlns:a14="http://schemas.microsoft.com/office/drawing/2010/main" val="0"/>
              </a:ext>
            </a:extLst>
          </a:blip>
          <a:srcRect b="16218"/>
          <a:stretch/>
        </p:blipFill>
        <p:spPr bwMode="auto">
          <a:xfrm>
            <a:off x="6228184" y="4745490"/>
            <a:ext cx="2583298" cy="16358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4893035"/>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a:t>
            </a:r>
            <a:r>
              <a:rPr lang="en-US" sz="3200" dirty="0"/>
              <a:t>Factors affecting the supply of labour</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80</a:t>
            </a:r>
            <a:endParaRPr lang="en-GB" sz="1800" b="1" dirty="0">
              <a:latin typeface="Arial" panose="020B0604020202020204" pitchFamily="34" charset="0"/>
              <a:cs typeface="Arial" panose="020B0604020202020204" pitchFamily="34" charset="0"/>
            </a:endParaRPr>
          </a:p>
        </p:txBody>
      </p:sp>
      <p:sp>
        <p:nvSpPr>
          <p:cNvPr id="7" name="Rectangle 6"/>
          <p:cNvSpPr/>
          <p:nvPr/>
        </p:nvSpPr>
        <p:spPr>
          <a:xfrm>
            <a:off x="246981" y="1052736"/>
            <a:ext cx="8568952" cy="5586145"/>
          </a:xfrm>
          <a:prstGeom prst="rect">
            <a:avLst/>
          </a:prstGeom>
          <a:solidFill>
            <a:schemeClr val="accent1">
              <a:lumMod val="60000"/>
              <a:lumOff val="40000"/>
            </a:schemeClr>
          </a:solidFill>
          <a:ln w="57150">
            <a:solidFill>
              <a:srgbClr val="002060"/>
            </a:solidFill>
          </a:ln>
        </p:spPr>
        <p:txBody>
          <a:bodyPr wrap="square">
            <a:spAutoFit/>
          </a:bodyPr>
          <a:lstStyle/>
          <a:p>
            <a:pPr>
              <a:buClr>
                <a:srgbClr val="002060"/>
              </a:buClr>
            </a:pPr>
            <a:r>
              <a:rPr lang="en-US" sz="2100" b="1" dirty="0"/>
              <a:t>Case Study: Occupational mobility</a:t>
            </a:r>
          </a:p>
          <a:p>
            <a:pPr marL="449263" indent="-449263">
              <a:buClr>
                <a:srgbClr val="002060"/>
              </a:buClr>
              <a:buFont typeface="Wingdings 3" panose="05040102010807070707" pitchFamily="18" charset="2"/>
              <a:buChar char=""/>
            </a:pPr>
            <a:r>
              <a:rPr lang="en-US" sz="2100" dirty="0"/>
              <a:t>These cases demonstrate how varied people's occupational mobility can be:</a:t>
            </a:r>
          </a:p>
          <a:p>
            <a:pPr marL="723900" indent="-342900">
              <a:buClr>
                <a:srgbClr val="002060"/>
              </a:buClr>
              <a:buFont typeface="Arial" panose="020B0604020202020204" pitchFamily="34" charset="0"/>
              <a:buChar char="•"/>
            </a:pPr>
            <a:r>
              <a:rPr lang="en-US" sz="2100" dirty="0" smtClean="0"/>
              <a:t>A </a:t>
            </a:r>
            <a:r>
              <a:rPr lang="en-US" sz="2100" dirty="0"/>
              <a:t>banker decides to retrain as an economics teacher. He takes a 12-month </a:t>
            </a:r>
            <a:r>
              <a:rPr lang="en-US" sz="2100" dirty="0" smtClean="0"/>
              <a:t>postgraduate teacher </a:t>
            </a:r>
            <a:r>
              <a:rPr lang="en-US" sz="2100" dirty="0"/>
              <a:t>training course, which typically involves two 7-week blocks of teaching in </a:t>
            </a:r>
            <a:r>
              <a:rPr lang="en-US" sz="2100" dirty="0" smtClean="0"/>
              <a:t>a school</a:t>
            </a:r>
            <a:r>
              <a:rPr lang="en-US" sz="2100" dirty="0"/>
              <a:t>. The banker is able to fund his training through savings earned while working </a:t>
            </a:r>
            <a:r>
              <a:rPr lang="en-US" sz="2100" dirty="0" smtClean="0"/>
              <a:t>in the </a:t>
            </a:r>
            <a:r>
              <a:rPr lang="en-US" sz="2100" dirty="0"/>
              <a:t>banking industry.</a:t>
            </a:r>
          </a:p>
          <a:p>
            <a:pPr marL="723900" indent="-342900">
              <a:buClr>
                <a:srgbClr val="002060"/>
              </a:buClr>
              <a:buFont typeface="Arial" panose="020B0604020202020204" pitchFamily="34" charset="0"/>
              <a:buChar char="•"/>
            </a:pPr>
            <a:r>
              <a:rPr lang="en-US" sz="2100" dirty="0" smtClean="0"/>
              <a:t>An </a:t>
            </a:r>
            <a:r>
              <a:rPr lang="en-US" sz="2100" dirty="0"/>
              <a:t>18-year-old student decides to apply to university to become a doctor. She is </a:t>
            </a:r>
            <a:r>
              <a:rPr lang="en-US" sz="2100" dirty="0" smtClean="0"/>
              <a:t>willing to take out a student loan to pay for the 7-year course and cover her living expenses while she is at university because of her career prospects and high potential earnings in the </a:t>
            </a:r>
            <a:r>
              <a:rPr lang="en-US" sz="2100" dirty="0"/>
              <a:t>future .</a:t>
            </a:r>
          </a:p>
          <a:p>
            <a:pPr marL="723900" indent="-342900">
              <a:buClr>
                <a:srgbClr val="002060"/>
              </a:buClr>
              <a:buFont typeface="Arial" panose="020B0604020202020204" pitchFamily="34" charset="0"/>
              <a:buChar char="•"/>
            </a:pPr>
            <a:r>
              <a:rPr lang="en-US" sz="2100" dirty="0" smtClean="0"/>
              <a:t>A </a:t>
            </a:r>
            <a:r>
              <a:rPr lang="en-US" sz="2100" dirty="0"/>
              <a:t>coal miner loses his job in Chile when the mine closes. Having worked in the </a:t>
            </a:r>
            <a:r>
              <a:rPr lang="en-US" sz="2100" dirty="0" smtClean="0"/>
              <a:t>mine for over 30 years, he needs to consider retraining</a:t>
            </a:r>
            <a:r>
              <a:rPr lang="en-US" sz="2100" dirty="0"/>
              <a:t>. </a:t>
            </a:r>
            <a:r>
              <a:rPr lang="en-US" sz="2100" dirty="0" smtClean="0"/>
              <a:t>He may find it difficult to be occupationally </a:t>
            </a:r>
            <a:r>
              <a:rPr lang="en-US" sz="2100" dirty="0"/>
              <a:t>mobile as he lacks other skills and there are few jobs in the local area .</a:t>
            </a:r>
          </a:p>
        </p:txBody>
      </p:sp>
    </p:spTree>
    <p:extLst>
      <p:ext uri="{BB962C8B-B14F-4D97-AF65-F5344CB8AC3E}">
        <p14:creationId xmlns:p14="http://schemas.microsoft.com/office/powerpoint/2010/main" val="2099687130"/>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3.2 – Wage Determination</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81</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63231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400" dirty="0"/>
              <a:t>For the vast majority of jobs, </a:t>
            </a:r>
            <a:r>
              <a:rPr lang="en-US" sz="2400" dirty="0" smtClean="0"/>
              <a:t/>
            </a:r>
            <a:br>
              <a:rPr lang="en-US" sz="2400" dirty="0" smtClean="0"/>
            </a:br>
            <a:r>
              <a:rPr lang="en-US" sz="2400" dirty="0" smtClean="0"/>
              <a:t>wages </a:t>
            </a:r>
            <a:r>
              <a:rPr lang="en-US" sz="2400" dirty="0"/>
              <a:t>are </a:t>
            </a:r>
            <a:r>
              <a:rPr lang="en-US" sz="2400" dirty="0" smtClean="0"/>
              <a:t>determined </a:t>
            </a:r>
            <a:r>
              <a:rPr lang="en-US" sz="2400" dirty="0"/>
              <a:t>by the </a:t>
            </a:r>
            <a:r>
              <a:rPr lang="en-US" sz="2400" dirty="0" smtClean="0"/>
              <a:t/>
            </a:r>
            <a:br>
              <a:rPr lang="en-US" sz="2400" dirty="0" smtClean="0"/>
            </a:br>
            <a:r>
              <a:rPr lang="en-US" sz="2400" dirty="0" smtClean="0"/>
              <a:t>interaction </a:t>
            </a:r>
            <a:r>
              <a:rPr lang="en-US" sz="2400" dirty="0"/>
              <a:t>of the </a:t>
            </a:r>
            <a:r>
              <a:rPr lang="en-US" sz="2400" dirty="0" smtClean="0"/>
              <a:t>demand for</a:t>
            </a:r>
            <a:r>
              <a:rPr lang="en-US" sz="2400" dirty="0"/>
              <a:t>, </a:t>
            </a:r>
            <a:r>
              <a:rPr lang="en-US" sz="2400" dirty="0" smtClean="0"/>
              <a:t/>
            </a:r>
            <a:br>
              <a:rPr lang="en-US" sz="2400" dirty="0" smtClean="0"/>
            </a:br>
            <a:r>
              <a:rPr lang="en-US" sz="2400" dirty="0" smtClean="0"/>
              <a:t>and </a:t>
            </a:r>
            <a:r>
              <a:rPr lang="en-US" sz="2400" dirty="0"/>
              <a:t>supply of, labour (see </a:t>
            </a:r>
            <a:r>
              <a:rPr lang="en-US" sz="2400" dirty="0" smtClean="0"/>
              <a:t/>
            </a:r>
            <a:br>
              <a:rPr lang="en-US" sz="2400" dirty="0" smtClean="0"/>
            </a:br>
            <a:r>
              <a:rPr lang="en-US" sz="2400" dirty="0" smtClean="0"/>
              <a:t>Figure </a:t>
            </a:r>
            <a:r>
              <a:rPr lang="en-US" sz="2400" dirty="0"/>
              <a:t>7.5).</a:t>
            </a:r>
          </a:p>
          <a:p>
            <a:pPr marL="449263" indent="-430213">
              <a:buClr>
                <a:srgbClr val="00B050"/>
              </a:buClr>
              <a:buFont typeface="Wingdings 3" panose="05040102010807070707" pitchFamily="18" charset="2"/>
              <a:buChar char=""/>
            </a:pPr>
            <a:r>
              <a:rPr lang="en-US" sz="2400" dirty="0"/>
              <a:t>Figure7.5 </a:t>
            </a:r>
            <a:r>
              <a:rPr lang="en-US" sz="2400" dirty="0" smtClean="0"/>
              <a:t>Equilibrium wage </a:t>
            </a:r>
            <a:br>
              <a:rPr lang="en-US" sz="2400" dirty="0" smtClean="0"/>
            </a:br>
            <a:r>
              <a:rPr lang="en-US" sz="2400" dirty="0" smtClean="0"/>
              <a:t>rate in an industry</a:t>
            </a:r>
            <a:endParaRPr lang="en-US" sz="2400" dirty="0"/>
          </a:p>
          <a:p>
            <a:pPr marL="449263" indent="-430213">
              <a:buClr>
                <a:srgbClr val="00B050"/>
              </a:buClr>
              <a:buFont typeface="Wingdings 3" panose="05040102010807070707" pitchFamily="18" charset="2"/>
              <a:buChar char=""/>
            </a:pPr>
            <a:r>
              <a:rPr lang="en-US" sz="2400" dirty="0"/>
              <a:t>The equilibrium wage rate is </a:t>
            </a:r>
            <a:r>
              <a:rPr lang="en-US" sz="2400" dirty="0" smtClean="0"/>
              <a:t/>
            </a:r>
            <a:br>
              <a:rPr lang="en-US" sz="2400" dirty="0" smtClean="0"/>
            </a:br>
            <a:r>
              <a:rPr lang="en-US" sz="2400" dirty="0" smtClean="0"/>
              <a:t>determined </a:t>
            </a:r>
            <a:r>
              <a:rPr lang="en-US" sz="2400" dirty="0"/>
              <a:t>when the wage rate workers are </a:t>
            </a:r>
            <a:r>
              <a:rPr lang="en-US" sz="2400" dirty="0" smtClean="0"/>
              <a:t>willing to </a:t>
            </a:r>
            <a:r>
              <a:rPr lang="en-US" sz="2400" dirty="0"/>
              <a:t>work for equals the ·wage rate that firms (employers) are prepared to pay: that </a:t>
            </a:r>
            <a:r>
              <a:rPr lang="en-US" sz="2400" dirty="0" smtClean="0"/>
              <a:t>is, the </a:t>
            </a:r>
            <a:r>
              <a:rPr lang="en-US" sz="2400" dirty="0"/>
              <a:t>demand for labour is equal to the supply of labour. In Figure 7.5 the </a:t>
            </a:r>
            <a:r>
              <a:rPr lang="en-US" sz="2400" dirty="0" smtClean="0"/>
              <a:t>equilibrium wage </a:t>
            </a:r>
            <a:r>
              <a:rPr lang="en-US" sz="2400" dirty="0"/>
              <a:t>rate is </a:t>
            </a:r>
            <a:r>
              <a:rPr lang="en-US" sz="2400" dirty="0" smtClean="0"/>
              <a:t>W</a:t>
            </a:r>
            <a:r>
              <a:rPr lang="en-US" sz="2400" baseline="-25000" dirty="0" smtClean="0"/>
              <a:t>e</a:t>
            </a:r>
            <a:r>
              <a:rPr lang="en-US" sz="2400" dirty="0" smtClean="0"/>
              <a:t> </a:t>
            </a:r>
            <a:r>
              <a:rPr lang="en-US" sz="2400" dirty="0"/>
              <a:t>and </a:t>
            </a:r>
            <a:r>
              <a:rPr lang="en-US" sz="2400" dirty="0" smtClean="0"/>
              <a:t>N</a:t>
            </a:r>
            <a:r>
              <a:rPr lang="en-US" sz="2400" baseline="-25000" dirty="0"/>
              <a:t>e</a:t>
            </a:r>
            <a:r>
              <a:rPr lang="en-US" sz="2400" dirty="0" smtClean="0"/>
              <a:t>, </a:t>
            </a:r>
            <a:r>
              <a:rPr lang="en-US" sz="2400" dirty="0"/>
              <a:t>workers are employed. Changes in the demand for, or </a:t>
            </a:r>
            <a:r>
              <a:rPr lang="en-US" sz="2400" dirty="0" smtClean="0"/>
              <a:t>supply of</a:t>
            </a:r>
            <a:r>
              <a:rPr lang="en-US" sz="2400" dirty="0"/>
              <a:t>, labour in an industry will therefore change the equilibrium wage rate.</a:t>
            </a:r>
          </a:p>
        </p:txBody>
      </p:sp>
      <p:pic>
        <p:nvPicPr>
          <p:cNvPr id="2" name="Picture 1"/>
          <p:cNvPicPr>
            <a:picLocks noChangeAspect="1"/>
          </p:cNvPicPr>
          <p:nvPr/>
        </p:nvPicPr>
        <p:blipFill rotWithShape="1">
          <a:blip r:embed="rId3"/>
          <a:srcRect l="27118" t="26302" r="40230" b="31371"/>
          <a:stretch/>
        </p:blipFill>
        <p:spPr>
          <a:xfrm>
            <a:off x="5148064" y="1052737"/>
            <a:ext cx="3672408" cy="2676502"/>
          </a:xfrm>
          <a:prstGeom prst="rect">
            <a:avLst/>
          </a:prstGeom>
        </p:spPr>
      </p:pic>
    </p:spTree>
    <p:extLst>
      <p:ext uri="{BB962C8B-B14F-4D97-AF65-F5344CB8AC3E}">
        <p14:creationId xmlns:p14="http://schemas.microsoft.com/office/powerpoint/2010/main" val="1186545371"/>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Difference in Earnings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81</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4566027"/>
            <a:ext cx="8568952" cy="2031325"/>
          </a:xfrm>
          <a:prstGeom prst="rect">
            <a:avLst/>
          </a:prstGeom>
        </p:spPr>
        <p:txBody>
          <a:bodyPr wrap="square">
            <a:spAutoFit/>
          </a:bodyPr>
          <a:lstStyle/>
          <a:p>
            <a:pPr marL="19050">
              <a:buClr>
                <a:srgbClr val="00B050"/>
              </a:buClr>
            </a:pPr>
            <a:r>
              <a:rPr lang="en-US" sz="2100" b="1" dirty="0"/>
              <a:t>Differences in earnings between skilled and unskilled workers</a:t>
            </a:r>
          </a:p>
          <a:p>
            <a:pPr marL="449263" indent="-430213">
              <a:buClr>
                <a:srgbClr val="00B050"/>
              </a:buClr>
              <a:buFont typeface="Wingdings 3" panose="05040102010807070707" pitchFamily="18" charset="2"/>
              <a:buChar char=""/>
            </a:pPr>
            <a:r>
              <a:rPr lang="en-US" sz="2100" dirty="0"/>
              <a:t>In general, skilled workers earn more than unskilled workers due to their </a:t>
            </a:r>
            <a:r>
              <a:rPr lang="en-US" sz="2100" dirty="0" smtClean="0"/>
              <a:t>relatively higher </a:t>
            </a:r>
            <a:r>
              <a:rPr lang="en-US" sz="2100" dirty="0"/>
              <a:t>demand and relatively lower supply. Table 7.7 shows some of the highest- </a:t>
            </a:r>
            <a:r>
              <a:rPr lang="en-US" sz="2100" dirty="0" smtClean="0"/>
              <a:t>and lowest-paid </a:t>
            </a:r>
            <a:r>
              <a:rPr lang="en-US" sz="2100" dirty="0"/>
              <a:t>occupations in the UK (all figures expressed as pre-tax weekly </a:t>
            </a:r>
            <a:r>
              <a:rPr lang="en-US" sz="2100" dirty="0" smtClean="0"/>
              <a:t>earnings for </a:t>
            </a:r>
            <a:r>
              <a:rPr lang="en-US" sz="2100" dirty="0"/>
              <a:t>the median full-time worker).</a:t>
            </a:r>
          </a:p>
        </p:txBody>
      </p:sp>
      <p:sp>
        <p:nvSpPr>
          <p:cNvPr id="11" name="Rectangle 10"/>
          <p:cNvSpPr/>
          <p:nvPr/>
        </p:nvSpPr>
        <p:spPr>
          <a:xfrm>
            <a:off x="251520" y="1124744"/>
            <a:ext cx="8568952" cy="3323987"/>
          </a:xfrm>
          <a:prstGeom prst="rect">
            <a:avLst/>
          </a:prstGeom>
          <a:solidFill>
            <a:schemeClr val="accent6">
              <a:lumMod val="60000"/>
              <a:lumOff val="40000"/>
            </a:schemeClr>
          </a:solidFill>
          <a:ln w="57150">
            <a:solidFill>
              <a:srgbClr val="002060"/>
            </a:solidFill>
          </a:ln>
        </p:spPr>
        <p:txBody>
          <a:bodyPr wrap="square">
            <a:spAutoFit/>
          </a:bodyPr>
          <a:lstStyle/>
          <a:p>
            <a:pPr>
              <a:buClr>
                <a:srgbClr val="00B050"/>
              </a:buClr>
            </a:pPr>
            <a:r>
              <a:rPr lang="en-US" sz="2100" b="1" dirty="0"/>
              <a:t>Activity</a:t>
            </a:r>
          </a:p>
          <a:p>
            <a:pPr>
              <a:buClr>
                <a:srgbClr val="002060"/>
              </a:buClr>
            </a:pPr>
            <a:r>
              <a:rPr lang="en-US" sz="2100" dirty="0" smtClean="0"/>
              <a:t>In small groups, investigate the differences in earnings between different occupations in your country, or a country of your choice</a:t>
            </a:r>
            <a:r>
              <a:rPr lang="en-US" sz="2100" dirty="0"/>
              <a:t>. </a:t>
            </a:r>
            <a:r>
              <a:rPr lang="en-US" sz="2100" dirty="0" smtClean="0"/>
              <a:t>Each group could research the differences in earnings based on one of the following</a:t>
            </a:r>
            <a:r>
              <a:rPr lang="en-US" sz="2100" dirty="0"/>
              <a:t>:</a:t>
            </a:r>
          </a:p>
          <a:p>
            <a:pPr marL="342900" indent="-342900">
              <a:buClr>
                <a:srgbClr val="002060"/>
              </a:buClr>
              <a:buFont typeface="Arial" panose="020B0604020202020204" pitchFamily="34" charset="0"/>
              <a:buChar char="•"/>
            </a:pPr>
            <a:r>
              <a:rPr lang="en-US" sz="2100" dirty="0" smtClean="0"/>
              <a:t>Skilled versus unskilled workers</a:t>
            </a:r>
            <a:endParaRPr lang="en-US" sz="2100" dirty="0"/>
          </a:p>
          <a:p>
            <a:pPr marL="342900" indent="-342900">
              <a:buClr>
                <a:srgbClr val="002060"/>
              </a:buClr>
              <a:buFont typeface="Arial" panose="020B0604020202020204" pitchFamily="34" charset="0"/>
              <a:buChar char="•"/>
            </a:pPr>
            <a:r>
              <a:rPr lang="en-US" sz="2100" dirty="0" smtClean="0"/>
              <a:t>Male versus female workers</a:t>
            </a:r>
            <a:endParaRPr lang="en-US" sz="2100" dirty="0"/>
          </a:p>
          <a:p>
            <a:pPr marL="342900" indent="-342900">
              <a:buClr>
                <a:srgbClr val="002060"/>
              </a:buClr>
              <a:buFont typeface="Arial" panose="020B0604020202020204" pitchFamily="34" charset="0"/>
              <a:buChar char="•"/>
            </a:pPr>
            <a:r>
              <a:rPr lang="en-US" sz="2100" dirty="0" smtClean="0"/>
              <a:t>Private sector versus public sector workers</a:t>
            </a:r>
            <a:endParaRPr lang="en-US" sz="2100" dirty="0"/>
          </a:p>
          <a:p>
            <a:pPr marL="342900" indent="-342900">
              <a:buClr>
                <a:srgbClr val="002060"/>
              </a:buClr>
              <a:buFont typeface="Arial" panose="020B0604020202020204" pitchFamily="34" charset="0"/>
              <a:buChar char="•"/>
            </a:pPr>
            <a:r>
              <a:rPr lang="en-US" sz="2100" dirty="0" smtClean="0"/>
              <a:t>Primary versus secondary versus tertiary sectors of production</a:t>
            </a:r>
            <a:r>
              <a:rPr lang="en-US" sz="2100" dirty="0"/>
              <a:t>.</a:t>
            </a:r>
          </a:p>
          <a:p>
            <a:pPr>
              <a:buClr>
                <a:srgbClr val="002060"/>
              </a:buClr>
            </a:pPr>
            <a:r>
              <a:rPr lang="en-US" sz="2100" dirty="0" smtClean="0"/>
              <a:t>Compare your findings with those of the other groups in your class</a:t>
            </a:r>
            <a:r>
              <a:rPr lang="en-US" sz="2100" dirty="0"/>
              <a:t>.</a:t>
            </a:r>
          </a:p>
        </p:txBody>
      </p:sp>
    </p:spTree>
    <p:extLst>
      <p:ext uri="{BB962C8B-B14F-4D97-AF65-F5344CB8AC3E}">
        <p14:creationId xmlns:p14="http://schemas.microsoft.com/office/powerpoint/2010/main" val="899493343"/>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Difference in Earnings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81</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415498"/>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00" dirty="0"/>
              <a:t>Table7.7 </a:t>
            </a:r>
            <a:r>
              <a:rPr lang="en-US" sz="2100" dirty="0" smtClean="0"/>
              <a:t>Earnings for selected occupations in the UK, April 2012</a:t>
            </a:r>
            <a:endParaRPr lang="en-US" sz="2100" dirty="0"/>
          </a:p>
        </p:txBody>
      </p:sp>
      <p:graphicFrame>
        <p:nvGraphicFramePr>
          <p:cNvPr id="2" name="Table 1"/>
          <p:cNvGraphicFramePr>
            <a:graphicFrameLocks noGrp="1"/>
          </p:cNvGraphicFramePr>
          <p:nvPr>
            <p:extLst>
              <p:ext uri="{D42A27DB-BD31-4B8C-83A1-F6EECF244321}">
                <p14:modId xmlns:p14="http://schemas.microsoft.com/office/powerpoint/2010/main" val="2022053072"/>
              </p:ext>
            </p:extLst>
          </p:nvPr>
        </p:nvGraphicFramePr>
        <p:xfrm>
          <a:off x="267318" y="1537787"/>
          <a:ext cx="4232673" cy="5098203"/>
        </p:xfrm>
        <a:graphic>
          <a:graphicData uri="http://schemas.openxmlformats.org/drawingml/2006/table">
            <a:tbl>
              <a:tblPr firstRow="1" bandRow="1">
                <a:tableStyleId>{5C22544A-7EE6-4342-B048-85BDC9FD1C3A}</a:tableStyleId>
              </a:tblPr>
              <a:tblGrid>
                <a:gridCol w="848298"/>
                <a:gridCol w="2160240"/>
                <a:gridCol w="1224135"/>
              </a:tblGrid>
              <a:tr h="434763">
                <a:tc gridSpan="3">
                  <a:txBody>
                    <a:bodyPr/>
                    <a:lstStyle/>
                    <a:p>
                      <a:pPr algn="ctr"/>
                      <a:r>
                        <a:rPr lang="en-GB" sz="1800" dirty="0" smtClean="0">
                          <a:latin typeface="Arial" panose="020B0604020202020204" pitchFamily="34" charset="0"/>
                          <a:cs typeface="Arial" panose="020B0604020202020204" pitchFamily="34" charset="0"/>
                        </a:rPr>
                        <a:t>Highest-paid professions</a:t>
                      </a:r>
                      <a:endParaRPr lang="en-GB" sz="1800" dirty="0">
                        <a:latin typeface="Arial" panose="020B0604020202020204" pitchFamily="34" charset="0"/>
                        <a:cs typeface="Arial" panose="020B0604020202020204" pitchFamily="34" charset="0"/>
                      </a:endParaRPr>
                    </a:p>
                  </a:txBody>
                  <a:tcPr/>
                </a:tc>
                <a:tc hMerge="1">
                  <a:txBody>
                    <a:bodyPr/>
                    <a:lstStyle/>
                    <a:p>
                      <a:endParaRPr lang="en-GB" sz="1700" dirty="0">
                        <a:latin typeface="Arial" panose="020B0604020202020204" pitchFamily="34" charset="0"/>
                        <a:cs typeface="Arial" panose="020B0604020202020204" pitchFamily="34" charset="0"/>
                      </a:endParaRPr>
                    </a:p>
                  </a:txBody>
                  <a:tcPr/>
                </a:tc>
                <a:tc hMerge="1">
                  <a:txBody>
                    <a:bodyPr/>
                    <a:lstStyle/>
                    <a:p>
                      <a:endParaRPr lang="en-GB" sz="17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Rank</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Occupation</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Weekly wage (£)</a:t>
                      </a:r>
                      <a:endParaRPr lang="en-GB" sz="1800" dirty="0">
                        <a:latin typeface="Arial" panose="020B0604020202020204" pitchFamily="34" charset="0"/>
                        <a:cs typeface="Arial" panose="020B0604020202020204" pitchFamily="34" charset="0"/>
                      </a:endParaRPr>
                    </a:p>
                  </a:txBody>
                  <a:tcPr/>
                </a:tc>
              </a:tr>
              <a:tr h="630826">
                <a:tc>
                  <a:txBody>
                    <a:bodyPr/>
                    <a:lstStyle/>
                    <a:p>
                      <a:pPr algn="ctr"/>
                      <a:r>
                        <a:rPr lang="en-GB" sz="1800" dirty="0" smtClean="0">
                          <a:latin typeface="Arial" panose="020B0604020202020204" pitchFamily="34" charset="0"/>
                          <a:cs typeface="Arial" panose="020B0604020202020204" pitchFamily="34" charset="0"/>
                        </a:rPr>
                        <a:t>1</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Aircraft pilots and flight engineers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1558.8</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2</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Chief executives and senior officials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Q546.8</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Marketing and sales directors</a:t>
                      </a:r>
                    </a:p>
                  </a:txBody>
                  <a:tcPr/>
                </a:tc>
                <a:tc>
                  <a:txBody>
                    <a:bodyPr/>
                    <a:lstStyle/>
                    <a:p>
                      <a:pPr algn="ctr"/>
                      <a:r>
                        <a:rPr lang="en-GB" sz="1800" dirty="0" smtClean="0">
                          <a:latin typeface="Arial" panose="020B0604020202020204" pitchFamily="34" charset="0"/>
                          <a:cs typeface="Arial" panose="020B0604020202020204" pitchFamily="34" charset="0"/>
                        </a:rPr>
                        <a:t>1264.6</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Information technology and telecommunications Directors</a:t>
                      </a:r>
                    </a:p>
                  </a:txBody>
                  <a:tcPr/>
                </a:tc>
                <a:tc>
                  <a:txBody>
                    <a:bodyPr/>
                    <a:lstStyle/>
                    <a:p>
                      <a:pPr algn="ctr"/>
                      <a:r>
                        <a:rPr lang="en-GB" sz="1800" dirty="0" smtClean="0">
                          <a:latin typeface="Arial" panose="020B0604020202020204" pitchFamily="34" charset="0"/>
                          <a:cs typeface="Arial" panose="020B0604020202020204" pitchFamily="34" charset="0"/>
                        </a:rPr>
                        <a:t>1200.1</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5</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Air traffic controllers and legal professionals</a:t>
                      </a:r>
                      <a:endParaRPr lang="en-GB" sz="1800" dirty="0" smtClean="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1169.7</a:t>
                      </a:r>
                      <a:endParaRPr lang="en-GB" sz="1800" dirty="0">
                        <a:latin typeface="Arial" panose="020B0604020202020204" pitchFamily="34" charset="0"/>
                        <a:cs typeface="Arial" panose="020B0604020202020204" pitchFamily="34" charset="0"/>
                      </a:endParaRPr>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958978078"/>
              </p:ext>
            </p:extLst>
          </p:nvPr>
        </p:nvGraphicFramePr>
        <p:xfrm>
          <a:off x="4621577" y="1537787"/>
          <a:ext cx="4232673" cy="4892886"/>
        </p:xfrm>
        <a:graphic>
          <a:graphicData uri="http://schemas.openxmlformats.org/drawingml/2006/table">
            <a:tbl>
              <a:tblPr firstRow="1" bandRow="1">
                <a:tableStyleId>{5C22544A-7EE6-4342-B048-85BDC9FD1C3A}</a:tableStyleId>
              </a:tblPr>
              <a:tblGrid>
                <a:gridCol w="814519"/>
                <a:gridCol w="2007263"/>
                <a:gridCol w="1410891"/>
              </a:tblGrid>
              <a:tr h="434763">
                <a:tc gridSpan="3">
                  <a:txBody>
                    <a:bodyPr/>
                    <a:lstStyle/>
                    <a:p>
                      <a:pPr algn="ctr"/>
                      <a:r>
                        <a:rPr lang="en-GB" sz="1800" dirty="0" smtClean="0">
                          <a:latin typeface="Arial" panose="020B0604020202020204" pitchFamily="34" charset="0"/>
                          <a:cs typeface="Arial" panose="020B0604020202020204" pitchFamily="34" charset="0"/>
                        </a:rPr>
                        <a:t>Lowest-paid professions</a:t>
                      </a:r>
                      <a:endParaRPr lang="en-GB" sz="1800" dirty="0">
                        <a:latin typeface="Arial" panose="020B0604020202020204" pitchFamily="34" charset="0"/>
                        <a:cs typeface="Arial" panose="020B0604020202020204" pitchFamily="34" charset="0"/>
                      </a:endParaRPr>
                    </a:p>
                  </a:txBody>
                  <a:tcPr/>
                </a:tc>
                <a:tc hMerge="1">
                  <a:txBody>
                    <a:bodyPr/>
                    <a:lstStyle/>
                    <a:p>
                      <a:endParaRPr lang="en-GB" sz="1700" dirty="0">
                        <a:latin typeface="Arial" panose="020B0604020202020204" pitchFamily="34" charset="0"/>
                        <a:cs typeface="Arial" panose="020B0604020202020204" pitchFamily="34" charset="0"/>
                      </a:endParaRPr>
                    </a:p>
                  </a:txBody>
                  <a:tcPr/>
                </a:tc>
                <a:tc hMerge="1">
                  <a:txBody>
                    <a:bodyPr/>
                    <a:lstStyle/>
                    <a:p>
                      <a:endParaRPr lang="en-GB" sz="1700" dirty="0">
                        <a:latin typeface="Arial" panose="020B0604020202020204" pitchFamily="34" charset="0"/>
                        <a:cs typeface="Arial" panose="020B0604020202020204" pitchFamily="34" charset="0"/>
                      </a:endParaRPr>
                    </a:p>
                  </a:txBody>
                  <a:tcPr/>
                </a:tc>
              </a:tr>
              <a:tr h="434763">
                <a:tc>
                  <a:txBody>
                    <a:bodyPr/>
                    <a:lstStyle/>
                    <a:p>
                      <a:r>
                        <a:rPr lang="en-GB" sz="1800" dirty="0" smtClean="0">
                          <a:latin typeface="Arial" panose="020B0604020202020204" pitchFamily="34" charset="0"/>
                          <a:cs typeface="Arial" panose="020B0604020202020204" pitchFamily="34" charset="0"/>
                        </a:rPr>
                        <a:t>Rank</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Occupation</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Weekly wage (£)</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1</a:t>
                      </a:r>
                      <a:endParaRPr lang="en-GB" sz="1800" dirty="0">
                        <a:latin typeface="Arial" panose="020B0604020202020204" pitchFamily="34" charset="0"/>
                        <a:cs typeface="Arial" panose="020B0604020202020204" pitchFamily="34" charset="0"/>
                      </a:endParaRPr>
                    </a:p>
                  </a:txBody>
                  <a:tcPr/>
                </a:tc>
                <a:tc>
                  <a:txBody>
                    <a:bodyPr/>
                    <a:lstStyle/>
                    <a:p>
                      <a:r>
                        <a:rPr kumimoji="0" lang="en-GB" sz="1800" b="0" i="0" u="none" strike="noStrike" kern="1200" baseline="0" dirty="0" smtClean="0">
                          <a:solidFill>
                            <a:schemeClr val="dk1"/>
                          </a:solidFill>
                          <a:latin typeface="Arial" panose="020B0604020202020204" pitchFamily="34" charset="0"/>
                          <a:ea typeface="+mn-ea"/>
                          <a:cs typeface="Arial" panose="020B0604020202020204" pitchFamily="34" charset="0"/>
                        </a:rPr>
                        <a:t>Leisure and theme park attendants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245.0</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2</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Hairdressers and barbers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246.1</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3</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Bar staff</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252.0</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4</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Waiting staff, launderers and dry cleaners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252.3</a:t>
                      </a:r>
                      <a:endParaRPr lang="en-GB" sz="1800" dirty="0">
                        <a:latin typeface="Arial" panose="020B0604020202020204" pitchFamily="34" charset="0"/>
                        <a:cs typeface="Arial" panose="020B0604020202020204" pitchFamily="34" charset="0"/>
                      </a:endParaRPr>
                    </a:p>
                  </a:txBody>
                  <a:tcPr/>
                </a:tc>
              </a:tr>
              <a:tr h="434763">
                <a:tc>
                  <a:txBody>
                    <a:bodyPr/>
                    <a:lstStyle/>
                    <a:p>
                      <a:pPr algn="ctr"/>
                      <a:r>
                        <a:rPr lang="en-GB" sz="1800" dirty="0" smtClean="0">
                          <a:latin typeface="Arial" panose="020B0604020202020204" pitchFamily="34" charset="0"/>
                          <a:cs typeface="Arial" panose="020B0604020202020204" pitchFamily="34" charset="0"/>
                        </a:rPr>
                        <a:t>5</a:t>
                      </a:r>
                      <a:endParaRPr lang="en-GB" sz="1800" dirty="0">
                        <a:latin typeface="Arial" panose="020B0604020202020204" pitchFamily="34" charset="0"/>
                        <a:cs typeface="Arial" panose="020B0604020202020204" pitchFamily="34" charset="0"/>
                      </a:endParaRPr>
                    </a:p>
                  </a:txBody>
                  <a:tcPr/>
                </a:tc>
                <a:tc>
                  <a:txBody>
                    <a:bodyPr/>
                    <a:lstStyle/>
                    <a:p>
                      <a:r>
                        <a:rPr lang="en-GB" sz="1800" dirty="0" smtClean="0">
                          <a:latin typeface="Arial" panose="020B0604020202020204" pitchFamily="34" charset="0"/>
                          <a:cs typeface="Arial" panose="020B0604020202020204" pitchFamily="34" charset="0"/>
                        </a:rPr>
                        <a:t>Kitchen and</a:t>
                      </a:r>
                      <a:r>
                        <a:rPr lang="en-GB" sz="1800" baseline="0" dirty="0" smtClean="0">
                          <a:latin typeface="Arial" panose="020B0604020202020204" pitchFamily="34" charset="0"/>
                          <a:cs typeface="Arial" panose="020B0604020202020204" pitchFamily="34" charset="0"/>
                        </a:rPr>
                        <a:t> catering assistants</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252.4</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972412145"/>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a:t>
            </a:r>
            <a:endParaRPr lang="en-GB" sz="4000" dirty="0"/>
          </a:p>
        </p:txBody>
      </p:sp>
      <p:sp>
        <p:nvSpPr>
          <p:cNvPr id="3" name="Rectangle 2"/>
          <p:cNvSpPr/>
          <p:nvPr/>
        </p:nvSpPr>
        <p:spPr>
          <a:xfrm>
            <a:off x="251520" y="1052736"/>
            <a:ext cx="8568952" cy="5559984"/>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1870" dirty="0" smtClean="0"/>
              <a:t>To </a:t>
            </a:r>
            <a:r>
              <a:rPr lang="en-US" sz="1870" dirty="0"/>
              <a:t>achieve a</a:t>
            </a:r>
            <a:r>
              <a:rPr lang="en-US" sz="1870" b="1" dirty="0"/>
              <a:t> Grade A</a:t>
            </a:r>
            <a:r>
              <a:rPr lang="en-US" sz="1870" dirty="0"/>
              <a:t>, a candidate must show mastery of the syllabus and an outstanding performance </a:t>
            </a:r>
            <a:r>
              <a:rPr lang="en-US" sz="1870" dirty="0" smtClean="0"/>
              <a:t>on the </a:t>
            </a:r>
            <a:r>
              <a:rPr lang="en-US" sz="1870" dirty="0"/>
              <a:t>more academic problems. Within the separate assessment objectives, a candidate awarded a Grade </a:t>
            </a:r>
            <a:r>
              <a:rPr lang="en-US" sz="1870" dirty="0" smtClean="0"/>
              <a:t>A must </a:t>
            </a:r>
            <a:r>
              <a:rPr lang="en-US" sz="1870" dirty="0"/>
              <a:t>show:</a:t>
            </a:r>
          </a:p>
          <a:p>
            <a:pPr>
              <a:buClr>
                <a:srgbClr val="00B050"/>
              </a:buClr>
            </a:pPr>
            <a:r>
              <a:rPr lang="en-US" sz="1870" b="1" dirty="0"/>
              <a:t>AO1: Knowledge with understanding</a:t>
            </a:r>
          </a:p>
          <a:p>
            <a:pPr marL="693738" indent="-338138">
              <a:buClr>
                <a:srgbClr val="00B050"/>
              </a:buClr>
              <a:buFont typeface="Arial" panose="020B0604020202020204" pitchFamily="34" charset="0"/>
              <a:buChar char="•"/>
            </a:pPr>
            <a:r>
              <a:rPr lang="en-US" sz="1870" dirty="0" smtClean="0"/>
              <a:t>An </a:t>
            </a:r>
            <a:r>
              <a:rPr lang="en-US" sz="1870" dirty="0"/>
              <a:t>excellent ability to identify detailed facts and principles in relation to the content of the syllabus</a:t>
            </a:r>
          </a:p>
          <a:p>
            <a:pPr marL="693738" indent="-338138">
              <a:buClr>
                <a:srgbClr val="00B050"/>
              </a:buClr>
              <a:buFont typeface="Arial" panose="020B0604020202020204" pitchFamily="34" charset="0"/>
              <a:buChar char="•"/>
            </a:pPr>
            <a:r>
              <a:rPr lang="en-US" sz="1870" dirty="0" smtClean="0"/>
              <a:t>An </a:t>
            </a:r>
            <a:r>
              <a:rPr lang="en-US" sz="1870" dirty="0"/>
              <a:t>excellent ability to describe clearly graphs, diagrams, tables</a:t>
            </a:r>
          </a:p>
          <a:p>
            <a:pPr marL="693738" indent="-338138">
              <a:buClr>
                <a:srgbClr val="00B050"/>
              </a:buClr>
              <a:buFont typeface="Arial" panose="020B0604020202020204" pitchFamily="34" charset="0"/>
              <a:buChar char="•"/>
            </a:pPr>
            <a:r>
              <a:rPr lang="en-US" sz="1870" dirty="0" smtClean="0"/>
              <a:t>A </a:t>
            </a:r>
            <a:r>
              <a:rPr lang="en-US" sz="1870" dirty="0"/>
              <a:t>thorough ability to define the concepts and ideas of the syllabus.</a:t>
            </a:r>
          </a:p>
          <a:p>
            <a:pPr>
              <a:buClr>
                <a:srgbClr val="00B050"/>
              </a:buClr>
            </a:pPr>
            <a:r>
              <a:rPr lang="en-US" sz="1870" b="1" dirty="0"/>
              <a:t>AO2: Analysis</a:t>
            </a:r>
          </a:p>
          <a:p>
            <a:pPr marL="693738" indent="-338138">
              <a:buClr>
                <a:srgbClr val="00B050"/>
              </a:buClr>
              <a:buFont typeface="Arial" panose="020B0604020202020204" pitchFamily="34" charset="0"/>
              <a:buChar char="•"/>
            </a:pPr>
            <a:r>
              <a:rPr lang="en-US" sz="1870" dirty="0" smtClean="0"/>
              <a:t>An </a:t>
            </a:r>
            <a:r>
              <a:rPr lang="en-US" sz="1870" dirty="0"/>
              <a:t>excellent ability to classify and comment on information</a:t>
            </a:r>
          </a:p>
          <a:p>
            <a:pPr marL="693738" indent="-338138">
              <a:buClr>
                <a:srgbClr val="00B050"/>
              </a:buClr>
              <a:buFont typeface="Arial" panose="020B0604020202020204" pitchFamily="34" charset="0"/>
              <a:buChar char="•"/>
            </a:pPr>
            <a:r>
              <a:rPr lang="en-US" sz="1870" dirty="0" smtClean="0"/>
              <a:t>An </a:t>
            </a:r>
            <a:r>
              <a:rPr lang="en-US" sz="1870" dirty="0"/>
              <a:t>ability to apply this information in a logical and well-structured manner to illustrate the </a:t>
            </a:r>
            <a:r>
              <a:rPr lang="en-US" sz="1870" dirty="0" smtClean="0"/>
              <a:t>application of </a:t>
            </a:r>
            <a:r>
              <a:rPr lang="en-US" sz="1870" dirty="0"/>
              <a:t>economic analysis to a particular situation.</a:t>
            </a:r>
          </a:p>
          <a:p>
            <a:pPr>
              <a:buClr>
                <a:srgbClr val="00B050"/>
              </a:buClr>
            </a:pPr>
            <a:r>
              <a:rPr lang="en-US" sz="1870" b="1" dirty="0"/>
              <a:t>AO3: Critical evaluation and decision-making</a:t>
            </a:r>
          </a:p>
          <a:p>
            <a:pPr marL="693738" indent="-338138">
              <a:buClr>
                <a:srgbClr val="00B050"/>
              </a:buClr>
              <a:buFont typeface="Arial" panose="020B0604020202020204" pitchFamily="34" charset="0"/>
              <a:buChar char="•"/>
            </a:pPr>
            <a:r>
              <a:rPr lang="en-US" sz="1870" dirty="0" smtClean="0"/>
              <a:t>A </a:t>
            </a:r>
            <a:r>
              <a:rPr lang="en-US" sz="1870" dirty="0"/>
              <a:t>thorough ability to classify and order information</a:t>
            </a:r>
          </a:p>
          <a:p>
            <a:pPr marL="693738" indent="-338138">
              <a:buClr>
                <a:srgbClr val="00B050"/>
              </a:buClr>
              <a:buFont typeface="Arial" panose="020B0604020202020204" pitchFamily="34" charset="0"/>
              <a:buChar char="•"/>
            </a:pPr>
            <a:r>
              <a:rPr lang="en-US" sz="1870" dirty="0" smtClean="0"/>
              <a:t>A </a:t>
            </a:r>
            <a:r>
              <a:rPr lang="en-US" sz="1870" dirty="0"/>
              <a:t>sound ability to discriminate between varied sources of information and to distinguish </a:t>
            </a:r>
            <a:r>
              <a:rPr lang="en-US" sz="1870" dirty="0" smtClean="0"/>
              <a:t>clearly between </a:t>
            </a:r>
            <a:r>
              <a:rPr lang="en-US" sz="1870" dirty="0"/>
              <a:t>facts and opinions</a:t>
            </a:r>
          </a:p>
          <a:p>
            <a:pPr marL="693738" indent="-338138">
              <a:buClr>
                <a:srgbClr val="00B050"/>
              </a:buClr>
              <a:buFont typeface="Arial" panose="020B0604020202020204" pitchFamily="34" charset="0"/>
              <a:buChar char="•"/>
            </a:pPr>
            <a:r>
              <a:rPr lang="en-US" sz="1870" dirty="0" smtClean="0"/>
              <a:t>A </a:t>
            </a:r>
            <a:r>
              <a:rPr lang="en-US" sz="1870" dirty="0"/>
              <a:t>sound ability to make clear, reasoned judgements and to communicate them in an accurate </a:t>
            </a:r>
            <a:r>
              <a:rPr lang="en-US" sz="1870" dirty="0" smtClean="0"/>
              <a:t>and logical </a:t>
            </a:r>
            <a:r>
              <a:rPr lang="en-US" sz="1870" dirty="0"/>
              <a:t>manner.</a:t>
            </a:r>
          </a:p>
        </p:txBody>
      </p:sp>
    </p:spTree>
    <p:extLst>
      <p:ext uri="{BB962C8B-B14F-4D97-AF65-F5344CB8AC3E}">
        <p14:creationId xmlns:p14="http://schemas.microsoft.com/office/powerpoint/2010/main" val="423783334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Difference in Earnings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82</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63231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400" dirty="0" smtClean="0"/>
              <a:t>The data in Table 7.7 show </a:t>
            </a:r>
            <a:br>
              <a:rPr lang="en-US" sz="2400" dirty="0" smtClean="0"/>
            </a:br>
            <a:r>
              <a:rPr lang="en-US" sz="2400" dirty="0" smtClean="0"/>
              <a:t>that unskilled occupations </a:t>
            </a:r>
            <a:br>
              <a:rPr lang="en-US" sz="2400" dirty="0" smtClean="0"/>
            </a:br>
            <a:r>
              <a:rPr lang="en-US" sz="2400" dirty="0" smtClean="0"/>
              <a:t>(such as bar staff and </a:t>
            </a:r>
            <a:br>
              <a:rPr lang="en-US" sz="2400" dirty="0" smtClean="0"/>
            </a:br>
            <a:r>
              <a:rPr lang="en-US" sz="2400" dirty="0" smtClean="0"/>
              <a:t>waiters) earn less on </a:t>
            </a:r>
            <a:br>
              <a:rPr lang="en-US" sz="2400" dirty="0" smtClean="0"/>
            </a:br>
            <a:r>
              <a:rPr lang="en-US" sz="2400" dirty="0" smtClean="0"/>
              <a:t>average than skilled </a:t>
            </a:r>
            <a:br>
              <a:rPr lang="en-US" sz="2400" dirty="0" smtClean="0"/>
            </a:br>
            <a:r>
              <a:rPr lang="en-US" sz="2400" dirty="0" smtClean="0"/>
              <a:t>workers (such as medical </a:t>
            </a:r>
            <a:br>
              <a:rPr lang="en-US" sz="2400" dirty="0" smtClean="0"/>
            </a:br>
            <a:r>
              <a:rPr lang="en-US" sz="2400" dirty="0" smtClean="0"/>
              <a:t>practitioners and air traffic </a:t>
            </a:r>
            <a:br>
              <a:rPr lang="en-US" sz="2400" dirty="0" smtClean="0"/>
            </a:br>
            <a:r>
              <a:rPr lang="en-US" sz="2400" dirty="0" smtClean="0"/>
              <a:t>controllers). This is </a:t>
            </a:r>
            <a:br>
              <a:rPr lang="en-US" sz="2400" dirty="0" smtClean="0"/>
            </a:br>
            <a:r>
              <a:rPr lang="en-US" sz="2400" dirty="0" smtClean="0"/>
              <a:t>because there is a large </a:t>
            </a:r>
            <a:br>
              <a:rPr lang="en-US" sz="2400" dirty="0" smtClean="0"/>
            </a:br>
            <a:r>
              <a:rPr lang="en-US" sz="2400" dirty="0" smtClean="0"/>
              <a:t>supply of people able to work </a:t>
            </a:r>
            <a:br>
              <a:rPr lang="en-US" sz="2400" dirty="0" smtClean="0"/>
            </a:br>
            <a:r>
              <a:rPr lang="en-US" sz="2400" dirty="0" smtClean="0"/>
              <a:t>as waiters due to few skills </a:t>
            </a:r>
            <a:br>
              <a:rPr lang="en-US" sz="2400" dirty="0" smtClean="0"/>
            </a:br>
            <a:r>
              <a:rPr lang="en-US" sz="2400" dirty="0" smtClean="0"/>
              <a:t>being required, but to be a doctor requires a university degree and professional training. Therefore, the supply of doctors is lower than that of waiters.</a:t>
            </a:r>
          </a:p>
          <a:p>
            <a:pPr marL="449263" indent="-430213">
              <a:buClr>
                <a:srgbClr val="00B050"/>
              </a:buClr>
              <a:buFont typeface="Wingdings 3" panose="05040102010807070707" pitchFamily="18" charset="2"/>
              <a:buChar char=""/>
            </a:pPr>
            <a:r>
              <a:rPr lang="en-US" sz="2400" dirty="0" smtClean="0"/>
              <a:t>This is illustrated in Figure 7.6.</a:t>
            </a:r>
            <a:endParaRPr lang="en-US" sz="2400" dirty="0"/>
          </a:p>
        </p:txBody>
      </p:sp>
      <p:pic>
        <p:nvPicPr>
          <p:cNvPr id="3" name="Picture 2"/>
          <p:cNvPicPr>
            <a:picLocks noChangeAspect="1"/>
          </p:cNvPicPr>
          <p:nvPr/>
        </p:nvPicPr>
        <p:blipFill rotWithShape="1">
          <a:blip r:embed="rId3"/>
          <a:srcRect l="27391" t="19943" r="41064" b="39698"/>
          <a:stretch/>
        </p:blipFill>
        <p:spPr>
          <a:xfrm>
            <a:off x="4499992" y="1124744"/>
            <a:ext cx="4320480" cy="3107714"/>
          </a:xfrm>
          <a:prstGeom prst="rect">
            <a:avLst/>
          </a:prstGeom>
        </p:spPr>
      </p:pic>
      <p:sp>
        <p:nvSpPr>
          <p:cNvPr id="4" name="Rectangle 3"/>
          <p:cNvSpPr/>
          <p:nvPr/>
        </p:nvSpPr>
        <p:spPr>
          <a:xfrm>
            <a:off x="4860032" y="4221088"/>
            <a:ext cx="3959190" cy="1015663"/>
          </a:xfrm>
          <a:prstGeom prst="rect">
            <a:avLst/>
          </a:prstGeom>
        </p:spPr>
        <p:txBody>
          <a:bodyPr wrap="square">
            <a:spAutoFit/>
          </a:bodyPr>
          <a:lstStyle/>
          <a:p>
            <a:pPr algn="ctr"/>
            <a:r>
              <a:rPr lang="en-US" sz="2000" dirty="0">
                <a:solidFill>
                  <a:srgbClr val="313335"/>
                </a:solidFill>
                <a:latin typeface="Arial" panose="020B0604020202020204" pitchFamily="34" charset="0"/>
                <a:cs typeface="Arial" panose="020B0604020202020204" pitchFamily="34" charset="0"/>
              </a:rPr>
              <a:t>Figure 7.</a:t>
            </a:r>
            <a:r>
              <a:rPr lang="en-US" sz="2000" dirty="0">
                <a:solidFill>
                  <a:srgbClr val="505151"/>
                </a:solidFill>
                <a:latin typeface="Arial" panose="020B0604020202020204" pitchFamily="34" charset="0"/>
                <a:cs typeface="Arial" panose="020B0604020202020204" pitchFamily="34" charset="0"/>
              </a:rPr>
              <a:t>6 The difference </a:t>
            </a:r>
            <a:r>
              <a:rPr lang="en-US" sz="2000" dirty="0" smtClean="0">
                <a:solidFill>
                  <a:srgbClr val="505151"/>
                </a:solidFill>
                <a:latin typeface="Arial" panose="020B0604020202020204" pitchFamily="34" charset="0"/>
                <a:cs typeface="Arial" panose="020B0604020202020204" pitchFamily="34" charset="0"/>
              </a:rPr>
              <a:t>in the </a:t>
            </a:r>
            <a:r>
              <a:rPr lang="en-US" sz="2000" dirty="0">
                <a:solidFill>
                  <a:srgbClr val="505151"/>
                </a:solidFill>
                <a:latin typeface="Arial" panose="020B0604020202020204" pitchFamily="34" charset="0"/>
                <a:cs typeface="Arial" panose="020B0604020202020204" pitchFamily="34" charset="0"/>
              </a:rPr>
              <a:t>equilibrium </a:t>
            </a:r>
            <a:r>
              <a:rPr lang="en-US" sz="2000" dirty="0" smtClean="0">
                <a:solidFill>
                  <a:srgbClr val="505151"/>
                </a:solidFill>
                <a:latin typeface="Arial" panose="020B0604020202020204" pitchFamily="34" charset="0"/>
                <a:cs typeface="Arial" panose="020B0604020202020204" pitchFamily="34" charset="0"/>
              </a:rPr>
              <a:t>wage </a:t>
            </a:r>
            <a:r>
              <a:rPr lang="en-US" sz="2000" dirty="0">
                <a:solidFill>
                  <a:srgbClr val="505151"/>
                </a:solidFill>
                <a:latin typeface="Arial" panose="020B0604020202020204" pitchFamily="34" charset="0"/>
                <a:cs typeface="Arial" panose="020B0604020202020204" pitchFamily="34" charset="0"/>
              </a:rPr>
              <a:t>rates </a:t>
            </a:r>
            <a:r>
              <a:rPr lang="en-US" sz="2000" dirty="0" smtClean="0">
                <a:solidFill>
                  <a:srgbClr val="505151"/>
                </a:solidFill>
                <a:latin typeface="Arial" panose="020B0604020202020204" pitchFamily="34" charset="0"/>
                <a:cs typeface="Arial" panose="020B0604020202020204" pitchFamily="34" charset="0"/>
              </a:rPr>
              <a:t>of waiters </a:t>
            </a:r>
            <a:r>
              <a:rPr lang="en-US" sz="2000" dirty="0">
                <a:solidFill>
                  <a:srgbClr val="505151"/>
                </a:solidFill>
                <a:latin typeface="Arial" panose="020B0604020202020204" pitchFamily="34" charset="0"/>
                <a:cs typeface="Arial" panose="020B0604020202020204" pitchFamily="34" charset="0"/>
              </a:rPr>
              <a:t>and doctors</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6452458"/>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200" dirty="0" smtClean="0"/>
              <a:t>3.2 – Difference in Earnings</a:t>
            </a:r>
            <a:endParaRPr lang="en-US" sz="32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82</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459956"/>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80" dirty="0"/>
              <a:t>Figure 7.6 shows the demand for, and supply of, waiters and doctors in an </a:t>
            </a:r>
            <a:r>
              <a:rPr lang="en-US" sz="2180" dirty="0" smtClean="0"/>
              <a:t>economy. Waiters </a:t>
            </a:r>
            <a:r>
              <a:rPr lang="en-US" sz="2180" dirty="0"/>
              <a:t>are elastic in supply (</a:t>
            </a:r>
            <a:r>
              <a:rPr lang="en-US" sz="2180" dirty="0" err="1" smtClean="0"/>
              <a:t>S</a:t>
            </a:r>
            <a:r>
              <a:rPr lang="en-US" sz="2180" baseline="-25000" dirty="0" err="1" smtClean="0"/>
              <a:t>waitress</a:t>
            </a:r>
            <a:r>
              <a:rPr lang="en-US" sz="2180" dirty="0" smtClean="0"/>
              <a:t>) </a:t>
            </a:r>
            <a:r>
              <a:rPr lang="en-US" sz="2180" dirty="0"/>
              <a:t>because if the demand for waiters increases </a:t>
            </a:r>
            <a:r>
              <a:rPr lang="en-US" sz="2180" dirty="0" smtClean="0"/>
              <a:t>from D</a:t>
            </a:r>
            <a:r>
              <a:rPr lang="en-US" sz="2180" baseline="-25000" dirty="0" smtClean="0"/>
              <a:t>1.1</a:t>
            </a:r>
            <a:r>
              <a:rPr lang="en-US" sz="2180" dirty="0" smtClean="0"/>
              <a:t> </a:t>
            </a:r>
            <a:r>
              <a:rPr lang="en-US" sz="2180" dirty="0"/>
              <a:t>to </a:t>
            </a:r>
            <a:r>
              <a:rPr lang="en-US" sz="2180" dirty="0" smtClean="0"/>
              <a:t>D</a:t>
            </a:r>
            <a:r>
              <a:rPr lang="en-US" sz="2180" baseline="-25000" dirty="0" smtClean="0"/>
              <a:t>1.2</a:t>
            </a:r>
            <a:r>
              <a:rPr lang="en-US" sz="2180" dirty="0" smtClean="0"/>
              <a:t> </a:t>
            </a:r>
            <a:r>
              <a:rPr lang="en-US" sz="2180" dirty="0"/>
              <a:t>the percentage change in quantity supplied </a:t>
            </a:r>
            <a:r>
              <a:rPr lang="en-US" sz="2180" dirty="0" smtClean="0"/>
              <a:t>(W</a:t>
            </a:r>
            <a:r>
              <a:rPr lang="en-US" sz="2180" baseline="-25000" dirty="0" smtClean="0"/>
              <a:t>1</a:t>
            </a:r>
            <a:r>
              <a:rPr lang="en-US" sz="2180" dirty="0" smtClean="0"/>
              <a:t> </a:t>
            </a:r>
            <a:r>
              <a:rPr lang="en-US" sz="2180" dirty="0"/>
              <a:t>to </a:t>
            </a:r>
            <a:r>
              <a:rPr lang="en-US" sz="2180" dirty="0" smtClean="0"/>
              <a:t>W</a:t>
            </a:r>
            <a:r>
              <a:rPr lang="en-US" sz="2180" baseline="-25000" dirty="0" smtClean="0"/>
              <a:t>2</a:t>
            </a:r>
            <a:r>
              <a:rPr lang="en-US" sz="2180" dirty="0"/>
              <a:t>) will be greater </a:t>
            </a:r>
            <a:r>
              <a:rPr lang="en-US" sz="2180" dirty="0" smtClean="0"/>
              <a:t>than the </a:t>
            </a:r>
            <a:r>
              <a:rPr lang="en-US" sz="2180" dirty="0"/>
              <a:t>increase in wages (</a:t>
            </a:r>
            <a:r>
              <a:rPr lang="en-US" sz="2180" dirty="0" smtClean="0"/>
              <a:t>W</a:t>
            </a:r>
            <a:r>
              <a:rPr lang="en-US" sz="2180" baseline="-25000" dirty="0" smtClean="0"/>
              <a:t>w1</a:t>
            </a:r>
            <a:r>
              <a:rPr lang="en-US" sz="2180" dirty="0" smtClean="0"/>
              <a:t> </a:t>
            </a:r>
            <a:r>
              <a:rPr lang="en-US" sz="2180" dirty="0"/>
              <a:t>to </a:t>
            </a:r>
            <a:r>
              <a:rPr lang="en-US" sz="2180" dirty="0" smtClean="0"/>
              <a:t>W</a:t>
            </a:r>
            <a:r>
              <a:rPr lang="en-US" sz="2180" baseline="-25000" dirty="0" smtClean="0"/>
              <a:t>w2</a:t>
            </a:r>
            <a:r>
              <a:rPr lang="en-US" sz="2180" dirty="0" smtClean="0"/>
              <a:t>), </a:t>
            </a:r>
            <a:r>
              <a:rPr lang="en-US" sz="2180" dirty="0"/>
              <a:t>as indicated by the red arrows</a:t>
            </a:r>
            <a:r>
              <a:rPr lang="en-US" sz="2180" dirty="0" smtClean="0"/>
              <a:t>.</a:t>
            </a:r>
          </a:p>
          <a:p>
            <a:pPr marL="449263" indent="-430213">
              <a:buClr>
                <a:srgbClr val="00B050"/>
              </a:buClr>
              <a:buFont typeface="Wingdings 3" panose="05040102010807070707" pitchFamily="18" charset="2"/>
              <a:buChar char=""/>
            </a:pPr>
            <a:r>
              <a:rPr lang="en-US" sz="2180" dirty="0" smtClean="0"/>
              <a:t>This </a:t>
            </a:r>
            <a:r>
              <a:rPr lang="en-US" sz="2180" dirty="0"/>
              <a:t>is because </a:t>
            </a:r>
            <a:r>
              <a:rPr lang="en-US" sz="2180" dirty="0" smtClean="0"/>
              <a:t>the job </a:t>
            </a:r>
            <a:r>
              <a:rPr lang="en-US" sz="2180" dirty="0"/>
              <a:t>requires few skills and therefore it will be </a:t>
            </a:r>
            <a:r>
              <a:rPr lang="en-US" sz="2180" dirty="0" smtClean="0"/>
              <a:t>relatively </a:t>
            </a:r>
            <a:r>
              <a:rPr lang="en-US" sz="2180" dirty="0"/>
              <a:t>easy to increase the supply </a:t>
            </a:r>
            <a:r>
              <a:rPr lang="en-US" sz="2180" dirty="0" smtClean="0"/>
              <a:t>of waiters </a:t>
            </a:r>
            <a:r>
              <a:rPr lang="en-US" sz="2180" dirty="0"/>
              <a:t>in the short term.</a:t>
            </a:r>
          </a:p>
          <a:p>
            <a:pPr marL="449263" indent="-430213">
              <a:buClr>
                <a:srgbClr val="00B050"/>
              </a:buClr>
              <a:buFont typeface="Wingdings 3" panose="05040102010807070707" pitchFamily="18" charset="2"/>
              <a:buChar char=""/>
            </a:pPr>
            <a:r>
              <a:rPr lang="en-US" sz="2180" dirty="0"/>
              <a:t>By contrast, doctors are inelastic in supply (</a:t>
            </a:r>
            <a:r>
              <a:rPr lang="en-US" sz="2180" dirty="0" err="1" smtClean="0"/>
              <a:t>S</a:t>
            </a:r>
            <a:r>
              <a:rPr lang="en-US" sz="2180" baseline="-25000" dirty="0" err="1" smtClean="0"/>
              <a:t>doctors</a:t>
            </a:r>
            <a:r>
              <a:rPr lang="en-US" sz="2180" dirty="0" smtClean="0"/>
              <a:t>)· </a:t>
            </a:r>
            <a:r>
              <a:rPr lang="en-US" sz="2180" dirty="0"/>
              <a:t>If demand for </a:t>
            </a:r>
            <a:r>
              <a:rPr lang="en-US" sz="2180" dirty="0" smtClean="0"/>
              <a:t>doctors increases </a:t>
            </a:r>
            <a:r>
              <a:rPr lang="en-US" sz="2180" dirty="0"/>
              <a:t>from </a:t>
            </a:r>
            <a:r>
              <a:rPr lang="en-US" sz="2180" dirty="0" smtClean="0"/>
              <a:t>D</a:t>
            </a:r>
            <a:r>
              <a:rPr lang="en-US" sz="2180" baseline="-25000" dirty="0" smtClean="0"/>
              <a:t>L1</a:t>
            </a:r>
            <a:r>
              <a:rPr lang="en-US" sz="2180" dirty="0" smtClean="0"/>
              <a:t> </a:t>
            </a:r>
            <a:r>
              <a:rPr lang="en-US" sz="2180" dirty="0"/>
              <a:t>to </a:t>
            </a:r>
            <a:r>
              <a:rPr lang="en-US" sz="2180" dirty="0" smtClean="0"/>
              <a:t>D</a:t>
            </a:r>
            <a:r>
              <a:rPr lang="en-US" sz="2180" baseline="-25000" dirty="0" smtClean="0"/>
              <a:t>L2</a:t>
            </a:r>
            <a:r>
              <a:rPr lang="en-US" sz="2180" dirty="0" smtClean="0"/>
              <a:t> </a:t>
            </a:r>
            <a:r>
              <a:rPr lang="en-US" sz="2180" dirty="0"/>
              <a:t>the percentage change in quantity supplied (d</a:t>
            </a:r>
            <a:r>
              <a:rPr lang="en-US" sz="2180" baseline="-25000" dirty="0"/>
              <a:t>1</a:t>
            </a:r>
            <a:r>
              <a:rPr lang="en-US" sz="2180" dirty="0"/>
              <a:t> to </a:t>
            </a:r>
            <a:r>
              <a:rPr lang="en-US" sz="2180" dirty="0" smtClean="0"/>
              <a:t>d</a:t>
            </a:r>
            <a:r>
              <a:rPr lang="en-US" sz="2180" baseline="-25000" dirty="0" smtClean="0"/>
              <a:t>2</a:t>
            </a:r>
            <a:r>
              <a:rPr lang="en-US" sz="2180" dirty="0" smtClean="0"/>
              <a:t>) of doctors </a:t>
            </a:r>
            <a:r>
              <a:rPr lang="en-US" sz="2180" dirty="0"/>
              <a:t>in the short term will be less than the increase in wages </a:t>
            </a:r>
            <a:r>
              <a:rPr lang="en-US" sz="2180" dirty="0" smtClean="0"/>
              <a:t>(W</a:t>
            </a:r>
            <a:r>
              <a:rPr lang="en-US" sz="2180" baseline="-25000" dirty="0" smtClean="0"/>
              <a:t>d1</a:t>
            </a:r>
            <a:r>
              <a:rPr lang="en-US" sz="2180" dirty="0" smtClean="0"/>
              <a:t> </a:t>
            </a:r>
            <a:r>
              <a:rPr lang="en-US" sz="2180" dirty="0"/>
              <a:t>to </a:t>
            </a:r>
            <a:r>
              <a:rPr lang="en-US" sz="2180" dirty="0" smtClean="0"/>
              <a:t>W</a:t>
            </a:r>
            <a:r>
              <a:rPr lang="en-US" sz="2180" baseline="-25000" dirty="0" smtClean="0"/>
              <a:t>d2</a:t>
            </a:r>
            <a:r>
              <a:rPr lang="en-US" sz="2180" dirty="0" smtClean="0"/>
              <a:t>). This is </a:t>
            </a:r>
            <a:r>
              <a:rPr lang="en-US" sz="2180" dirty="0"/>
              <a:t>because the level of qualifications and length of training required make it </a:t>
            </a:r>
            <a:r>
              <a:rPr lang="en-US" sz="2180" dirty="0" smtClean="0"/>
              <a:t>difficult to </a:t>
            </a:r>
            <a:r>
              <a:rPr lang="en-US" sz="2180" dirty="0"/>
              <a:t>increase the supply of doctors in the short term. </a:t>
            </a:r>
            <a:endParaRPr lang="en-US" sz="2180" dirty="0" smtClean="0"/>
          </a:p>
          <a:p>
            <a:pPr marL="449263" indent="-430213">
              <a:buClr>
                <a:srgbClr val="00B050"/>
              </a:buClr>
              <a:buFont typeface="Wingdings 3" panose="05040102010807070707" pitchFamily="18" charset="2"/>
              <a:buChar char=""/>
            </a:pPr>
            <a:r>
              <a:rPr lang="en-US" sz="2180" dirty="0" smtClean="0"/>
              <a:t>A </a:t>
            </a:r>
            <a:r>
              <a:rPr lang="en-US" sz="2180" dirty="0"/>
              <a:t>relatively large increase </a:t>
            </a:r>
            <a:r>
              <a:rPr lang="en-US" sz="2180" dirty="0" smtClean="0"/>
              <a:t>in wages </a:t>
            </a:r>
            <a:r>
              <a:rPr lang="en-US" sz="2180" dirty="0"/>
              <a:t>is required to attract people to study and train as doctors, as illustrated by </a:t>
            </a:r>
            <a:r>
              <a:rPr lang="en-US" sz="2180" dirty="0" smtClean="0"/>
              <a:t>the blue </a:t>
            </a:r>
            <a:r>
              <a:rPr lang="en-US" sz="2180" dirty="0"/>
              <a:t>arrows.</a:t>
            </a:r>
          </a:p>
        </p:txBody>
      </p:sp>
    </p:spTree>
    <p:extLst>
      <p:ext uri="{BB962C8B-B14F-4D97-AF65-F5344CB8AC3E}">
        <p14:creationId xmlns:p14="http://schemas.microsoft.com/office/powerpoint/2010/main" val="1142437402"/>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300" dirty="0" smtClean="0"/>
              <a:t>3.2 – Difference in Earnings between Male &amp; Female Workers</a:t>
            </a:r>
            <a:endParaRPr lang="en-US" sz="2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82</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2839239"/>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550" dirty="0"/>
              <a:t>In literally all countries, the average earnings </a:t>
            </a:r>
            <a:r>
              <a:rPr lang="en-US" sz="2550" dirty="0" smtClean="0"/>
              <a:t>of males </a:t>
            </a:r>
            <a:r>
              <a:rPr lang="en-US" sz="2550" dirty="0"/>
              <a:t>differ from the </a:t>
            </a:r>
            <a:r>
              <a:rPr lang="en-US" sz="2550" dirty="0" smtClean="0"/>
              <a:t>average earnings </a:t>
            </a:r>
            <a:r>
              <a:rPr lang="en-US" sz="2550" dirty="0"/>
              <a:t>of females. Table 7.8 shows the differences in mean gross annual </a:t>
            </a:r>
            <a:r>
              <a:rPr lang="en-US" sz="2550" dirty="0" smtClean="0"/>
              <a:t>earnings (average </a:t>
            </a:r>
            <a:r>
              <a:rPr lang="en-US" sz="2550" dirty="0"/>
              <a:t>pre-tax income) between male and female workers in the UK. The </a:t>
            </a:r>
            <a:r>
              <a:rPr lang="en-US" sz="2550" dirty="0" smtClean="0"/>
              <a:t>figures are for full-time </a:t>
            </a:r>
            <a:r>
              <a:rPr lang="en-US" sz="2550" dirty="0"/>
              <a:t>workers.</a:t>
            </a:r>
          </a:p>
          <a:p>
            <a:pPr marL="449263" indent="-430213">
              <a:buClr>
                <a:srgbClr val="00B050"/>
              </a:buClr>
              <a:buFont typeface="Wingdings 3" panose="05040102010807070707" pitchFamily="18" charset="2"/>
              <a:buChar char=""/>
            </a:pPr>
            <a:r>
              <a:rPr lang="en-US" sz="2550" dirty="0"/>
              <a:t>Table 7.8 Differences in male and female working hours and earnings (UK, </a:t>
            </a:r>
            <a:r>
              <a:rPr lang="en-US" sz="2550" dirty="0" smtClean="0"/>
              <a:t>2011-2012</a:t>
            </a:r>
            <a:r>
              <a:rPr lang="en-US" sz="2550" dirty="0"/>
              <a:t>)</a:t>
            </a:r>
          </a:p>
        </p:txBody>
      </p:sp>
      <p:graphicFrame>
        <p:nvGraphicFramePr>
          <p:cNvPr id="2" name="Table 1"/>
          <p:cNvGraphicFramePr>
            <a:graphicFrameLocks noGrp="1"/>
          </p:cNvGraphicFramePr>
          <p:nvPr>
            <p:extLst>
              <p:ext uri="{D42A27DB-BD31-4B8C-83A1-F6EECF244321}">
                <p14:modId xmlns:p14="http://schemas.microsoft.com/office/powerpoint/2010/main" val="3013479158"/>
              </p:ext>
            </p:extLst>
          </p:nvPr>
        </p:nvGraphicFramePr>
        <p:xfrm>
          <a:off x="282214" y="4219912"/>
          <a:ext cx="8538260" cy="2377440"/>
        </p:xfrm>
        <a:graphic>
          <a:graphicData uri="http://schemas.openxmlformats.org/drawingml/2006/table">
            <a:tbl>
              <a:tblPr firstRow="1" bandRow="1">
                <a:tableStyleId>{5C22544A-7EE6-4342-B048-85BDC9FD1C3A}</a:tableStyleId>
              </a:tblPr>
              <a:tblGrid>
                <a:gridCol w="4217778"/>
                <a:gridCol w="1224136"/>
                <a:gridCol w="1008112"/>
                <a:gridCol w="1080120"/>
                <a:gridCol w="1008114"/>
              </a:tblGrid>
              <a:tr h="370840">
                <a:tc>
                  <a:txBody>
                    <a:bodyPr/>
                    <a:lstStyle/>
                    <a:p>
                      <a:r>
                        <a:rPr lang="en-GB" sz="2000" b="1" dirty="0" smtClean="0">
                          <a:latin typeface="Arial" panose="020B0604020202020204" pitchFamily="34" charset="0"/>
                          <a:cs typeface="Arial" panose="020B0604020202020204" pitchFamily="34" charset="0"/>
                        </a:rPr>
                        <a:t>Gender</a:t>
                      </a:r>
                      <a:endParaRPr lang="en-GB" sz="2000" b="1" dirty="0">
                        <a:latin typeface="Arial" panose="020B0604020202020204" pitchFamily="34" charset="0"/>
                        <a:cs typeface="Arial" panose="020B0604020202020204" pitchFamily="34" charset="0"/>
                      </a:endParaRPr>
                    </a:p>
                  </a:txBody>
                  <a:tcPr/>
                </a:tc>
                <a:tc gridSpan="2">
                  <a:txBody>
                    <a:bodyPr/>
                    <a:lstStyle/>
                    <a:p>
                      <a:pPr algn="ctr"/>
                      <a:r>
                        <a:rPr lang="en-GB" sz="2000" b="1" dirty="0" smtClean="0">
                          <a:latin typeface="Arial" panose="020B0604020202020204" pitchFamily="34" charset="0"/>
                          <a:cs typeface="Arial" panose="020B0604020202020204" pitchFamily="34" charset="0"/>
                        </a:rPr>
                        <a:t>Males</a:t>
                      </a:r>
                      <a:endParaRPr lang="en-GB" sz="2000" b="1" dirty="0">
                        <a:latin typeface="Arial" panose="020B0604020202020204" pitchFamily="34" charset="0"/>
                        <a:cs typeface="Arial" panose="020B0604020202020204" pitchFamily="34" charset="0"/>
                      </a:endParaRPr>
                    </a:p>
                  </a:txBody>
                  <a:tcPr/>
                </a:tc>
                <a:tc hMerge="1">
                  <a:txBody>
                    <a:bodyPr/>
                    <a:lstStyle/>
                    <a:p>
                      <a:endParaRPr lang="en-GB" dirty="0"/>
                    </a:p>
                  </a:txBody>
                  <a:tcPr/>
                </a:tc>
                <a:tc gridSpan="2">
                  <a:txBody>
                    <a:bodyPr/>
                    <a:lstStyle/>
                    <a:p>
                      <a:pPr algn="ctr"/>
                      <a:r>
                        <a:rPr lang="en-GB" sz="2000" b="1" dirty="0" smtClean="0">
                          <a:latin typeface="Arial" panose="020B0604020202020204" pitchFamily="34" charset="0"/>
                          <a:cs typeface="Arial" panose="020B0604020202020204" pitchFamily="34" charset="0"/>
                        </a:rPr>
                        <a:t>Females</a:t>
                      </a:r>
                      <a:endParaRPr lang="en-GB" sz="2000" b="1"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70840">
                <a:tc>
                  <a:txBody>
                    <a:bodyPr/>
                    <a:lstStyle/>
                    <a:p>
                      <a:pPr algn="ctr"/>
                      <a:r>
                        <a:rPr lang="en-GB" sz="2000" b="1" dirty="0" smtClean="0">
                          <a:latin typeface="Arial" panose="020B0604020202020204" pitchFamily="34" charset="0"/>
                          <a:cs typeface="Arial" panose="020B0604020202020204" pitchFamily="34" charset="0"/>
                        </a:rPr>
                        <a:t>Year</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2011</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2012</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2011</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2012</a:t>
                      </a:r>
                      <a:endParaRPr lang="en-GB" sz="2000" b="1" dirty="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Median gross annual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28</a:t>
                      </a:r>
                      <a:r>
                        <a:rPr lang="en-GB" sz="2000" baseline="0" dirty="0" smtClean="0">
                          <a:latin typeface="Arial" panose="020B0604020202020204" pitchFamily="34" charset="0"/>
                          <a:cs typeface="Arial" panose="020B0604020202020204" pitchFamily="34" charset="0"/>
                        </a:rPr>
                        <a:t> </a:t>
                      </a:r>
                      <a:r>
                        <a:rPr lang="en-GB" sz="2000" dirty="0" smtClean="0">
                          <a:latin typeface="Arial" panose="020B0604020202020204" pitchFamily="34" charset="0"/>
                          <a:cs typeface="Arial" panose="020B0604020202020204" pitchFamily="34" charset="0"/>
                        </a:rPr>
                        <a:t>593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28 713</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22 765</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23 074</a:t>
                      </a:r>
                      <a:endParaRPr lang="en-GB" sz="2000" dirty="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Median gross weekly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538.4</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545.80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442.6</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448.60</a:t>
                      </a:r>
                      <a:endParaRPr lang="en-GB" sz="2000" dirty="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Mean hourly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16.44</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16.50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13.91</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14.05</a:t>
                      </a:r>
                      <a:endParaRPr lang="en-GB" sz="2000" dirty="0">
                        <a:latin typeface="Arial" panose="020B0604020202020204" pitchFamily="34" charset="0"/>
                        <a:cs typeface="Arial" panose="020B0604020202020204" pitchFamily="34" charset="0"/>
                      </a:endParaRPr>
                    </a:p>
                  </a:txBody>
                  <a:tcPr/>
                </a:tc>
              </a:tr>
              <a:tr h="370840">
                <a:tc>
                  <a:txBody>
                    <a:bodyPr/>
                    <a:lstStyle/>
                    <a:p>
                      <a:r>
                        <a:rPr lang="en-GB" sz="2000" dirty="0" smtClean="0">
                          <a:latin typeface="Arial" panose="020B0604020202020204" pitchFamily="34" charset="0"/>
                          <a:cs typeface="Arial" panose="020B0604020202020204" pitchFamily="34" charset="0"/>
                        </a:rPr>
                        <a:t>Median total weekly paid hours</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40.20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40.10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37.1</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37.30</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33241431"/>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300" dirty="0" smtClean="0"/>
              <a:t>3.2 – Difference in Earnings between Male &amp; Female Workers</a:t>
            </a:r>
            <a:endParaRPr lang="en-US" sz="2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19" y="1052736"/>
            <a:ext cx="6557289" cy="5755422"/>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300" dirty="0"/>
              <a:t>Table 7.8 shows that there is a noticeable difference between the average wage of </a:t>
            </a:r>
            <a:r>
              <a:rPr lang="en-US" sz="2300" dirty="0" smtClean="0"/>
              <a:t>male and </a:t>
            </a:r>
            <a:r>
              <a:rPr lang="en-US" sz="2300" dirty="0"/>
              <a:t>female workers. This pattern occurs throughout the world. Possible reasons </a:t>
            </a:r>
            <a:r>
              <a:rPr lang="en-US" sz="2300" dirty="0" smtClean="0"/>
              <a:t>for the </a:t>
            </a:r>
            <a:r>
              <a:rPr lang="en-US" sz="2300" dirty="0"/>
              <a:t>difference in male and female earnings include the following:</a:t>
            </a:r>
          </a:p>
          <a:p>
            <a:pPr marL="811213" indent="-371475">
              <a:buClr>
                <a:srgbClr val="00B050"/>
              </a:buClr>
              <a:buFont typeface="Arial" panose="020B0604020202020204" pitchFamily="34" charset="0"/>
              <a:buChar char="•"/>
            </a:pPr>
            <a:r>
              <a:rPr lang="en-US" sz="2300" dirty="0" smtClean="0"/>
              <a:t>There </a:t>
            </a:r>
            <a:r>
              <a:rPr lang="en-US" sz="2300" dirty="0"/>
              <a:t>are more women in </a:t>
            </a:r>
            <a:r>
              <a:rPr lang="en-US" sz="2300" dirty="0" smtClean="0"/>
              <a:t>part-time </a:t>
            </a:r>
            <a:r>
              <a:rPr lang="en-US" sz="2300" dirty="0"/>
              <a:t>work than men, so their earnings are lower </a:t>
            </a:r>
            <a:r>
              <a:rPr lang="en-US" sz="2300" dirty="0" smtClean="0"/>
              <a:t>on average</a:t>
            </a:r>
            <a:r>
              <a:rPr lang="en-US" sz="2300" dirty="0"/>
              <a:t>.</a:t>
            </a:r>
          </a:p>
          <a:p>
            <a:pPr marL="811213" indent="-371475">
              <a:buClr>
                <a:srgbClr val="00B050"/>
              </a:buClr>
              <a:buFont typeface="Arial" panose="020B0604020202020204" pitchFamily="34" charset="0"/>
              <a:buChar char="•"/>
            </a:pPr>
            <a:r>
              <a:rPr lang="en-US" sz="2300" dirty="0" smtClean="0"/>
              <a:t>Women </a:t>
            </a:r>
            <a:r>
              <a:rPr lang="en-US" sz="2300" dirty="0"/>
              <a:t>rake career breaks to have children and therefore miss out on </a:t>
            </a:r>
            <a:r>
              <a:rPr lang="en-US" sz="2300" dirty="0" smtClean="0"/>
              <a:t>promotional opportunities</a:t>
            </a:r>
            <a:r>
              <a:rPr lang="en-US" sz="2300" dirty="0"/>
              <a:t>.</a:t>
            </a:r>
          </a:p>
          <a:p>
            <a:pPr marL="811213" indent="-371475">
              <a:buClr>
                <a:srgbClr val="00B050"/>
              </a:buClr>
              <a:buFont typeface="Arial" panose="020B0604020202020204" pitchFamily="34" charset="0"/>
              <a:buChar char="•"/>
            </a:pPr>
            <a:r>
              <a:rPr lang="en-US" sz="2300" dirty="0" smtClean="0"/>
              <a:t>Women </a:t>
            </a:r>
            <a:r>
              <a:rPr lang="en-US" sz="2300" dirty="0"/>
              <a:t>may accept low-paid and part-time jobs, as hours are flexible and can fit </a:t>
            </a:r>
            <a:r>
              <a:rPr lang="en-US" sz="2300" dirty="0" smtClean="0"/>
              <a:t>in with </a:t>
            </a:r>
            <a:r>
              <a:rPr lang="en-US" sz="2300" dirty="0"/>
              <a:t>childcare arrangements.</a:t>
            </a:r>
          </a:p>
          <a:p>
            <a:pPr marL="811213" indent="-371475">
              <a:buClr>
                <a:srgbClr val="00B050"/>
              </a:buClr>
              <a:buFont typeface="Arial" panose="020B0604020202020204" pitchFamily="34" charset="0"/>
              <a:buChar char="•"/>
            </a:pPr>
            <a:r>
              <a:rPr lang="en-US" sz="2300" dirty="0" smtClean="0"/>
              <a:t>Women </a:t>
            </a:r>
            <a:r>
              <a:rPr lang="en-US" sz="2300" dirty="0"/>
              <a:t>may face discrimination at work.</a:t>
            </a:r>
          </a:p>
        </p:txBody>
      </p:sp>
      <p:pic>
        <p:nvPicPr>
          <p:cNvPr id="16386" name="Picture 2" descr="Image result for male female wage divi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163" b="8262"/>
          <a:stretch/>
        </p:blipFill>
        <p:spPr bwMode="auto">
          <a:xfrm>
            <a:off x="6808809" y="1094978"/>
            <a:ext cx="2011664" cy="1051362"/>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male female wage divi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0" t="4027" r="2712" b="7289"/>
          <a:stretch/>
        </p:blipFill>
        <p:spPr bwMode="auto">
          <a:xfrm>
            <a:off x="6808809" y="2276872"/>
            <a:ext cx="2011663" cy="155185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mage result for male female wage div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024" t="5061" r="9834" b="3436"/>
          <a:stretch/>
        </p:blipFill>
        <p:spPr bwMode="auto">
          <a:xfrm>
            <a:off x="6808809" y="4075267"/>
            <a:ext cx="2011664" cy="2522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0454304"/>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300" dirty="0" smtClean="0"/>
              <a:t>3.2 – Difference in Earnings between Male &amp; Female Workers</a:t>
            </a:r>
            <a:endParaRPr lang="en-US" sz="23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19" y="1052736"/>
            <a:ext cx="6557289" cy="5586145"/>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550" dirty="0"/>
              <a:t>However, times are changing for females, especially those in more </a:t>
            </a:r>
            <a:r>
              <a:rPr lang="en-US" sz="2550" dirty="0" smtClean="0"/>
              <a:t>economically developed </a:t>
            </a:r>
            <a:r>
              <a:rPr lang="en-US" sz="2550" dirty="0"/>
              <a:t>countries such as the UK:</a:t>
            </a:r>
          </a:p>
          <a:p>
            <a:pPr marL="811213" indent="-342900">
              <a:buClr>
                <a:srgbClr val="00B050"/>
              </a:buClr>
              <a:buFont typeface="Arial" panose="020B0604020202020204" pitchFamily="34" charset="0"/>
              <a:buChar char="•"/>
            </a:pPr>
            <a:r>
              <a:rPr lang="en-US" sz="2550" dirty="0" smtClean="0"/>
              <a:t>In </a:t>
            </a:r>
            <a:r>
              <a:rPr lang="en-US" sz="2550" dirty="0"/>
              <a:t>the UK's Financial Time Stock Exchange (FTSE) </a:t>
            </a:r>
            <a:r>
              <a:rPr lang="en-US" sz="2550" dirty="0" smtClean="0"/>
              <a:t>100 </a:t>
            </a:r>
            <a:r>
              <a:rPr lang="en-US" sz="2550" dirty="0"/>
              <a:t>firms, </a:t>
            </a:r>
            <a:r>
              <a:rPr lang="en-US" sz="2550" dirty="0" smtClean="0"/>
              <a:t>17.3% had female </a:t>
            </a:r>
            <a:r>
              <a:rPr lang="en-US" sz="2550" dirty="0"/>
              <a:t>directors in April 2013 - an increase from </a:t>
            </a:r>
            <a:r>
              <a:rPr lang="en-US" sz="2550" dirty="0" smtClean="0"/>
              <a:t>12.5% </a:t>
            </a:r>
            <a:r>
              <a:rPr lang="en-US" sz="2550" dirty="0"/>
              <a:t>in 2011.</a:t>
            </a:r>
          </a:p>
          <a:p>
            <a:pPr marL="811213" indent="-342900">
              <a:buClr>
                <a:srgbClr val="00B050"/>
              </a:buClr>
              <a:buFont typeface="Arial" panose="020B0604020202020204" pitchFamily="34" charset="0"/>
              <a:buChar char="•"/>
            </a:pPr>
            <a:r>
              <a:rPr lang="en-US" sz="2550" dirty="0" smtClean="0"/>
              <a:t>There </a:t>
            </a:r>
            <a:r>
              <a:rPr lang="en-US" sz="2550" dirty="0"/>
              <a:t>are more females than males in the UK enrolled on veterinary </a:t>
            </a:r>
            <a:r>
              <a:rPr lang="en-US" sz="2550" dirty="0" smtClean="0"/>
              <a:t>science courses </a:t>
            </a:r>
            <a:r>
              <a:rPr lang="en-US" sz="2550" dirty="0"/>
              <a:t>and in subjects associated with medicine at </a:t>
            </a:r>
            <a:r>
              <a:rPr lang="en-US" sz="2550" dirty="0" smtClean="0"/>
              <a:t>university</a:t>
            </a:r>
            <a:r>
              <a:rPr lang="en-US" sz="2550" dirty="0"/>
              <a:t>.</a:t>
            </a:r>
          </a:p>
          <a:p>
            <a:pPr marL="811213" indent="-342900">
              <a:buClr>
                <a:srgbClr val="00B050"/>
              </a:buClr>
              <a:buFont typeface="Arial" panose="020B0604020202020204" pitchFamily="34" charset="0"/>
              <a:buChar char="•"/>
            </a:pPr>
            <a:r>
              <a:rPr lang="en-US" sz="2550" dirty="0" smtClean="0"/>
              <a:t>More </a:t>
            </a:r>
            <a:r>
              <a:rPr lang="en-US" sz="2550" dirty="0"/>
              <a:t>than half of the </a:t>
            </a:r>
            <a:r>
              <a:rPr lang="en-US" sz="2550" dirty="0" smtClean="0"/>
              <a:t>head-teachers </a:t>
            </a:r>
            <a:r>
              <a:rPr lang="en-US" sz="2550" dirty="0"/>
              <a:t>(principals) in the UK are now females.</a:t>
            </a:r>
          </a:p>
        </p:txBody>
      </p:sp>
      <p:pic>
        <p:nvPicPr>
          <p:cNvPr id="16386" name="Picture 2" descr="Image result for male female wage divid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163" b="8262"/>
          <a:stretch/>
        </p:blipFill>
        <p:spPr bwMode="auto">
          <a:xfrm>
            <a:off x="6808809" y="1094978"/>
            <a:ext cx="2011664" cy="1051362"/>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Image result for male female wage divid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350" t="4027" r="2712" b="7289"/>
          <a:stretch/>
        </p:blipFill>
        <p:spPr bwMode="auto">
          <a:xfrm>
            <a:off x="6808809" y="2276872"/>
            <a:ext cx="2011663" cy="1551855"/>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Image result for male female wage divide"/>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1024" t="5061" r="9834" b="3436"/>
          <a:stretch/>
        </p:blipFill>
        <p:spPr bwMode="auto">
          <a:xfrm>
            <a:off x="6808809" y="4075267"/>
            <a:ext cx="2011664" cy="2522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8403582"/>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000" dirty="0" smtClean="0"/>
              <a:t>3.2 – Difference in Earnings between Private &amp; Public Sector Workers</a:t>
            </a:r>
            <a:endParaRPr lang="en-US" sz="2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83</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19" y="1052736"/>
            <a:ext cx="8568953" cy="5586145"/>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20" dirty="0" smtClean="0"/>
              <a:t>Workers </a:t>
            </a:r>
            <a:r>
              <a:rPr lang="en-US" sz="2120" dirty="0"/>
              <a:t>in the private and public sectors tend to earn different wages. Table </a:t>
            </a:r>
            <a:r>
              <a:rPr lang="en-US" sz="2120" dirty="0" smtClean="0"/>
              <a:t>7.9 shows </a:t>
            </a:r>
            <a:r>
              <a:rPr lang="en-US" sz="2120" dirty="0"/>
              <a:t>the differences in earnings between full -time workers in the public and </a:t>
            </a:r>
            <a:r>
              <a:rPr lang="en-US" sz="2120" dirty="0" smtClean="0"/>
              <a:t>private sectors of the </a:t>
            </a:r>
            <a:r>
              <a:rPr lang="en-US" sz="2120" dirty="0"/>
              <a:t>UK in 2012</a:t>
            </a:r>
            <a:r>
              <a:rPr lang="en-US" sz="2120" dirty="0" smtClean="0"/>
              <a:t>.</a:t>
            </a:r>
          </a:p>
          <a:p>
            <a:pPr marL="449263" indent="-430213">
              <a:buClr>
                <a:srgbClr val="00B050"/>
              </a:buClr>
              <a:buFont typeface="Wingdings 3" panose="05040102010807070707" pitchFamily="18" charset="2"/>
              <a:buChar char=""/>
            </a:pPr>
            <a:endParaRPr lang="en-US" sz="2120" dirty="0" smtClean="0"/>
          </a:p>
          <a:p>
            <a:pPr marL="449263" indent="-430213">
              <a:buClr>
                <a:srgbClr val="00B050"/>
              </a:buClr>
              <a:buFont typeface="Wingdings 3" panose="05040102010807070707" pitchFamily="18" charset="2"/>
              <a:buChar char=""/>
            </a:pPr>
            <a:endParaRPr lang="en-US" sz="2120" dirty="0"/>
          </a:p>
          <a:p>
            <a:pPr marL="449263" indent="-430213">
              <a:buClr>
                <a:srgbClr val="00B050"/>
              </a:buClr>
              <a:buFont typeface="Wingdings 3" panose="05040102010807070707" pitchFamily="18" charset="2"/>
              <a:buChar char=""/>
            </a:pPr>
            <a:endParaRPr lang="en-US" sz="2120" dirty="0" smtClean="0"/>
          </a:p>
          <a:p>
            <a:pPr marL="449263" indent="-430213">
              <a:buClr>
                <a:srgbClr val="00B050"/>
              </a:buClr>
              <a:buFont typeface="Wingdings 3" panose="05040102010807070707" pitchFamily="18" charset="2"/>
              <a:buChar char=""/>
            </a:pPr>
            <a:endParaRPr lang="en-US" sz="2120" dirty="0"/>
          </a:p>
          <a:p>
            <a:pPr marL="449263" indent="-430213">
              <a:buClr>
                <a:srgbClr val="00B050"/>
              </a:buClr>
              <a:buFont typeface="Wingdings 3" panose="05040102010807070707" pitchFamily="18" charset="2"/>
              <a:buChar char=""/>
            </a:pPr>
            <a:endParaRPr lang="en-US" sz="2120" dirty="0" smtClean="0"/>
          </a:p>
          <a:p>
            <a:pPr marL="449263" indent="-430213">
              <a:buClr>
                <a:srgbClr val="00B050"/>
              </a:buClr>
              <a:buFont typeface="Wingdings 3" panose="05040102010807070707" pitchFamily="18" charset="2"/>
              <a:buChar char=""/>
            </a:pPr>
            <a:endParaRPr lang="en-US" sz="2120" dirty="0"/>
          </a:p>
          <a:p>
            <a:pPr marL="449263" indent="-430213">
              <a:buClr>
                <a:srgbClr val="00B050"/>
              </a:buClr>
              <a:buFont typeface="Wingdings 3" panose="05040102010807070707" pitchFamily="18" charset="2"/>
              <a:buChar char=""/>
            </a:pPr>
            <a:endParaRPr lang="en-US" sz="2120" dirty="0" smtClean="0"/>
          </a:p>
          <a:p>
            <a:pPr marL="449263" indent="-430213">
              <a:buClr>
                <a:srgbClr val="00B050"/>
              </a:buClr>
              <a:buFont typeface="Wingdings 3" panose="05040102010807070707" pitchFamily="18" charset="2"/>
              <a:buChar char=""/>
            </a:pPr>
            <a:r>
              <a:rPr lang="en-US" sz="2120" dirty="0"/>
              <a:t>In theory, people in the private sector can earn more than workers in the </a:t>
            </a:r>
            <a:r>
              <a:rPr lang="en-US" sz="2120" dirty="0" smtClean="0"/>
              <a:t>public sector</a:t>
            </a:r>
            <a:r>
              <a:rPr lang="en-US" sz="2120" dirty="0"/>
              <a:t>. In many </a:t>
            </a:r>
            <a:r>
              <a:rPr lang="en-US" sz="2120" dirty="0" smtClean="0"/>
              <a:t>countries</a:t>
            </a:r>
            <a:r>
              <a:rPr lang="en-US" sz="2120" dirty="0"/>
              <a:t>, salaries in the public sector are typically less than </a:t>
            </a:r>
            <a:r>
              <a:rPr lang="en-US" sz="2120" dirty="0" smtClean="0"/>
              <a:t>those which </a:t>
            </a:r>
            <a:r>
              <a:rPr lang="en-US" sz="2120" dirty="0"/>
              <a:t>can be earned in the private sector, but public-sector jobs are more </a:t>
            </a:r>
            <a:r>
              <a:rPr lang="en-US" sz="2120" dirty="0" smtClean="0"/>
              <a:t>secure and are </a:t>
            </a:r>
            <a:r>
              <a:rPr lang="en-US" sz="2120" dirty="0"/>
              <a:t>accompanied by a pension in retirement. </a:t>
            </a:r>
            <a:endParaRPr lang="en-US" sz="2120" dirty="0" smtClean="0"/>
          </a:p>
          <a:p>
            <a:pPr marL="449263" indent="-430213">
              <a:buClr>
                <a:srgbClr val="00B050"/>
              </a:buClr>
              <a:buFont typeface="Wingdings 3" panose="05040102010807070707" pitchFamily="18" charset="2"/>
              <a:buChar char=""/>
            </a:pPr>
            <a:r>
              <a:rPr lang="en-US" sz="2120" dirty="0" smtClean="0"/>
              <a:t>Examples </a:t>
            </a:r>
            <a:r>
              <a:rPr lang="en-US" sz="2120" dirty="0"/>
              <a:t>of public-sector jobs </a:t>
            </a:r>
            <a:r>
              <a:rPr lang="en-US" sz="2120" dirty="0" smtClean="0"/>
              <a:t>are teachers</a:t>
            </a:r>
            <a:r>
              <a:rPr lang="en-US" sz="2120" dirty="0"/>
              <a:t>, nurses, police officers, fire service officers and </a:t>
            </a:r>
            <a:r>
              <a:rPr lang="en-US" sz="2120" dirty="0" smtClean="0"/>
              <a:t>civil </a:t>
            </a:r>
            <a:r>
              <a:rPr lang="en-US" sz="2120" dirty="0"/>
              <a:t>servants.</a:t>
            </a:r>
          </a:p>
        </p:txBody>
      </p:sp>
      <p:graphicFrame>
        <p:nvGraphicFramePr>
          <p:cNvPr id="9" name="Table 8"/>
          <p:cNvGraphicFramePr>
            <a:graphicFrameLocks noGrp="1"/>
          </p:cNvGraphicFramePr>
          <p:nvPr>
            <p:extLst>
              <p:ext uri="{D42A27DB-BD31-4B8C-83A1-F6EECF244321}">
                <p14:modId xmlns:p14="http://schemas.microsoft.com/office/powerpoint/2010/main" val="370606277"/>
              </p:ext>
            </p:extLst>
          </p:nvPr>
        </p:nvGraphicFramePr>
        <p:xfrm>
          <a:off x="282214" y="2167880"/>
          <a:ext cx="8538260" cy="1981200"/>
        </p:xfrm>
        <a:graphic>
          <a:graphicData uri="http://schemas.openxmlformats.org/drawingml/2006/table">
            <a:tbl>
              <a:tblPr firstRow="1" bandRow="1">
                <a:tableStyleId>{5C22544A-7EE6-4342-B048-85BDC9FD1C3A}</a:tableStyleId>
              </a:tblPr>
              <a:tblGrid>
                <a:gridCol w="4217778"/>
                <a:gridCol w="1224136"/>
                <a:gridCol w="1008112"/>
                <a:gridCol w="1080120"/>
                <a:gridCol w="1008114"/>
              </a:tblGrid>
              <a:tr h="345638">
                <a:tc>
                  <a:txBody>
                    <a:bodyPr/>
                    <a:lstStyle/>
                    <a:p>
                      <a:r>
                        <a:rPr lang="en-GB" sz="2000" b="1" dirty="0" smtClean="0">
                          <a:latin typeface="Arial" panose="020B0604020202020204" pitchFamily="34" charset="0"/>
                          <a:cs typeface="Arial" panose="020B0604020202020204" pitchFamily="34" charset="0"/>
                        </a:rPr>
                        <a:t>Sector</a:t>
                      </a:r>
                      <a:endParaRPr lang="en-GB" sz="2000" b="1" dirty="0">
                        <a:latin typeface="Arial" panose="020B0604020202020204" pitchFamily="34" charset="0"/>
                        <a:cs typeface="Arial" panose="020B0604020202020204" pitchFamily="34" charset="0"/>
                      </a:endParaRPr>
                    </a:p>
                  </a:txBody>
                  <a:tcPr/>
                </a:tc>
                <a:tc gridSpan="2">
                  <a:txBody>
                    <a:bodyPr/>
                    <a:lstStyle/>
                    <a:p>
                      <a:pPr algn="ctr"/>
                      <a:r>
                        <a:rPr lang="en-GB" sz="2000" b="1" dirty="0" smtClean="0">
                          <a:latin typeface="Arial" panose="020B0604020202020204" pitchFamily="34" charset="0"/>
                          <a:cs typeface="Arial" panose="020B0604020202020204" pitchFamily="34" charset="0"/>
                        </a:rPr>
                        <a:t>Private Sector</a:t>
                      </a:r>
                      <a:endParaRPr lang="en-GB" sz="2000" b="1" dirty="0">
                        <a:latin typeface="Arial" panose="020B0604020202020204" pitchFamily="34" charset="0"/>
                        <a:cs typeface="Arial" panose="020B0604020202020204" pitchFamily="34" charset="0"/>
                      </a:endParaRPr>
                    </a:p>
                  </a:txBody>
                  <a:tcPr/>
                </a:tc>
                <a:tc hMerge="1">
                  <a:txBody>
                    <a:bodyPr/>
                    <a:lstStyle/>
                    <a:p>
                      <a:endParaRPr lang="en-GB" dirty="0"/>
                    </a:p>
                  </a:txBody>
                  <a:tcPr/>
                </a:tc>
                <a:tc gridSpan="2">
                  <a:txBody>
                    <a:bodyPr/>
                    <a:lstStyle/>
                    <a:p>
                      <a:pPr algn="ctr"/>
                      <a:r>
                        <a:rPr lang="en-GB" sz="2000" b="1" dirty="0" smtClean="0">
                          <a:latin typeface="Arial" panose="020B0604020202020204" pitchFamily="34" charset="0"/>
                          <a:cs typeface="Arial" panose="020B0604020202020204" pitchFamily="34" charset="0"/>
                        </a:rPr>
                        <a:t>Pubic Sector</a:t>
                      </a:r>
                      <a:endParaRPr lang="en-GB" sz="2000" b="1" dirty="0">
                        <a:latin typeface="Arial" panose="020B0604020202020204" pitchFamily="34" charset="0"/>
                        <a:cs typeface="Arial" panose="020B0604020202020204" pitchFamily="34" charset="0"/>
                      </a:endParaRPr>
                    </a:p>
                  </a:txBody>
                  <a:tcPr/>
                </a:tc>
                <a:tc hMerge="1">
                  <a:txBody>
                    <a:bodyPr/>
                    <a:lstStyle/>
                    <a:p>
                      <a:endParaRPr lang="en-GB" dirty="0"/>
                    </a:p>
                  </a:txBody>
                  <a:tcPr/>
                </a:tc>
              </a:tr>
              <a:tr h="345638">
                <a:tc>
                  <a:txBody>
                    <a:bodyPr/>
                    <a:lstStyle/>
                    <a:p>
                      <a:pPr algn="ctr"/>
                      <a:r>
                        <a:rPr lang="en-GB" sz="2000" b="1" dirty="0" smtClean="0">
                          <a:latin typeface="Arial" panose="020B0604020202020204" pitchFamily="34" charset="0"/>
                          <a:cs typeface="Arial" panose="020B0604020202020204" pitchFamily="34" charset="0"/>
                        </a:rPr>
                        <a:t>Year</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2011</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2012</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2011</a:t>
                      </a:r>
                      <a:endParaRPr lang="en-GB" sz="2000" b="1" dirty="0">
                        <a:latin typeface="Arial" panose="020B0604020202020204" pitchFamily="34" charset="0"/>
                        <a:cs typeface="Arial" panose="020B0604020202020204" pitchFamily="34" charset="0"/>
                      </a:endParaRPr>
                    </a:p>
                  </a:txBody>
                  <a:tcPr/>
                </a:tc>
                <a:tc>
                  <a:txBody>
                    <a:bodyPr/>
                    <a:lstStyle/>
                    <a:p>
                      <a:pPr algn="ctr"/>
                      <a:r>
                        <a:rPr lang="en-GB" sz="2000" b="1" dirty="0" smtClean="0">
                          <a:latin typeface="Arial" panose="020B0604020202020204" pitchFamily="34" charset="0"/>
                          <a:cs typeface="Arial" panose="020B0604020202020204" pitchFamily="34" charset="0"/>
                        </a:rPr>
                        <a:t>2012</a:t>
                      </a:r>
                      <a:endParaRPr lang="en-GB" sz="2000" b="1" dirty="0">
                        <a:latin typeface="Arial" panose="020B0604020202020204" pitchFamily="34" charset="0"/>
                        <a:cs typeface="Arial" panose="020B0604020202020204" pitchFamily="34" charset="0"/>
                      </a:endParaRPr>
                    </a:p>
                  </a:txBody>
                  <a:tcPr/>
                </a:tc>
              </a:tr>
              <a:tr h="345638">
                <a:tc>
                  <a:txBody>
                    <a:bodyPr/>
                    <a:lstStyle/>
                    <a:p>
                      <a:r>
                        <a:rPr lang="en-GB" sz="2000" dirty="0" smtClean="0">
                          <a:latin typeface="Arial" panose="020B0604020202020204" pitchFamily="34" charset="0"/>
                          <a:cs typeface="Arial" panose="020B0604020202020204" pitchFamily="34" charset="0"/>
                        </a:rPr>
                        <a:t>Median gross annual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24 895</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25 240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28 774</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28 930</a:t>
                      </a:r>
                      <a:endParaRPr lang="en-GB" sz="2000" dirty="0">
                        <a:latin typeface="Arial" panose="020B0604020202020204" pitchFamily="34" charset="0"/>
                        <a:cs typeface="Arial" panose="020B0604020202020204" pitchFamily="34" charset="0"/>
                      </a:endParaRPr>
                    </a:p>
                  </a:txBody>
                  <a:tcPr/>
                </a:tc>
              </a:tr>
              <a:tr h="345638">
                <a:tc>
                  <a:txBody>
                    <a:bodyPr/>
                    <a:lstStyle/>
                    <a:p>
                      <a:r>
                        <a:rPr lang="en-GB" sz="2000" dirty="0" smtClean="0">
                          <a:latin typeface="Arial" panose="020B0604020202020204" pitchFamily="34" charset="0"/>
                          <a:cs typeface="Arial" panose="020B0604020202020204" pitchFamily="34" charset="0"/>
                        </a:rPr>
                        <a:t>Median gross weekly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474.10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479.10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555.80</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564.60</a:t>
                      </a:r>
                      <a:endParaRPr lang="en-GB" sz="2000" dirty="0">
                        <a:latin typeface="Arial" panose="020B0604020202020204" pitchFamily="34" charset="0"/>
                        <a:cs typeface="Arial" panose="020B0604020202020204" pitchFamily="34" charset="0"/>
                      </a:endParaRPr>
                    </a:p>
                  </a:txBody>
                  <a:tcPr/>
                </a:tc>
              </a:tr>
              <a:tr h="345638">
                <a:tc>
                  <a:txBody>
                    <a:bodyPr/>
                    <a:lstStyle/>
                    <a:p>
                      <a:r>
                        <a:rPr lang="en-GB" sz="2000" dirty="0" smtClean="0">
                          <a:latin typeface="Arial" panose="020B0604020202020204" pitchFamily="34" charset="0"/>
                          <a:cs typeface="Arial" panose="020B0604020202020204" pitchFamily="34" charset="0"/>
                        </a:rPr>
                        <a:t>Mean hourly earnings (£)</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11.55</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11.75</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14.86</a:t>
                      </a:r>
                      <a:endParaRPr lang="en-GB" sz="2000" dirty="0">
                        <a:latin typeface="Arial" panose="020B0604020202020204" pitchFamily="34" charset="0"/>
                        <a:cs typeface="Arial" panose="020B0604020202020204" pitchFamily="34" charset="0"/>
                      </a:endParaRPr>
                    </a:p>
                  </a:txBody>
                  <a:tcPr/>
                </a:tc>
                <a:tc>
                  <a:txBody>
                    <a:bodyPr/>
                    <a:lstStyle/>
                    <a:p>
                      <a:pPr algn="ctr"/>
                      <a:r>
                        <a:rPr lang="en-GB" sz="2000" dirty="0" smtClean="0">
                          <a:latin typeface="Arial" panose="020B0604020202020204" pitchFamily="34" charset="0"/>
                          <a:cs typeface="Arial" panose="020B0604020202020204" pitchFamily="34" charset="0"/>
                        </a:rPr>
                        <a:t>15.07</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953032516"/>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000" dirty="0" smtClean="0"/>
              <a:t>3.2 – Difference in Earnings between Private &amp; Public Sector Workers</a:t>
            </a:r>
            <a:endParaRPr lang="en-US" sz="2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84</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19" y="2780928"/>
            <a:ext cx="8568953" cy="400725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00" dirty="0"/>
              <a:t>Private-sector jobs typically have higher earning potential as private individuals </a:t>
            </a:r>
            <a:r>
              <a:rPr lang="en-US" sz="2100" dirty="0" smtClean="0"/>
              <a:t>and firms strive for </a:t>
            </a:r>
            <a:r>
              <a:rPr lang="en-US" sz="2100" dirty="0"/>
              <a:t>profit </a:t>
            </a:r>
            <a:r>
              <a:rPr lang="en-US" sz="2100" dirty="0" err="1"/>
              <a:t>maximisation</a:t>
            </a:r>
            <a:r>
              <a:rPr lang="en-US" sz="2100" dirty="0"/>
              <a:t> (see Chapter 10). </a:t>
            </a:r>
            <a:r>
              <a:rPr lang="en-US" sz="2100" dirty="0" smtClean="0"/>
              <a:t>E.g., Lloyd </a:t>
            </a:r>
            <a:r>
              <a:rPr lang="en-US" sz="2100" dirty="0" err="1" smtClean="0"/>
              <a:t>Blankfein</a:t>
            </a:r>
            <a:r>
              <a:rPr lang="en-US" sz="2100" dirty="0" smtClean="0"/>
              <a:t>, the </a:t>
            </a:r>
            <a:r>
              <a:rPr lang="en-US" sz="2100" dirty="0"/>
              <a:t>chief executive of the Goldman Sachs Group, </a:t>
            </a:r>
            <a:r>
              <a:rPr lang="en-US" sz="2100" dirty="0" smtClean="0"/>
              <a:t>received </a:t>
            </a:r>
            <a:r>
              <a:rPr lang="en-US" sz="2100" dirty="0"/>
              <a:t>a </a:t>
            </a:r>
            <a:r>
              <a:rPr lang="en-US" sz="2100" dirty="0" smtClean="0"/>
              <a:t>75% </a:t>
            </a:r>
            <a:r>
              <a:rPr lang="en-US" sz="2100" dirty="0"/>
              <a:t>pay rise </a:t>
            </a:r>
            <a:r>
              <a:rPr lang="en-US" sz="2100" dirty="0" smtClean="0"/>
              <a:t>in 2012 </a:t>
            </a:r>
            <a:r>
              <a:rPr lang="en-US" sz="2100" dirty="0"/>
              <a:t>and earned $21 million, which included pay ($</a:t>
            </a:r>
            <a:r>
              <a:rPr lang="en-US" sz="2100" dirty="0" smtClean="0"/>
              <a:t>2m), </a:t>
            </a:r>
            <a:r>
              <a:rPr lang="en-US" sz="2100" dirty="0"/>
              <a:t>bonus ($</a:t>
            </a:r>
            <a:r>
              <a:rPr lang="en-US" sz="2100" dirty="0" smtClean="0"/>
              <a:t>5.7m) and </a:t>
            </a:r>
            <a:r>
              <a:rPr lang="en-US" sz="2100" dirty="0"/>
              <a:t>shares ($</a:t>
            </a:r>
            <a:r>
              <a:rPr lang="en-US" sz="2100" dirty="0" smtClean="0"/>
              <a:t>13.3m).</a:t>
            </a:r>
            <a:endParaRPr lang="en-US" sz="2100" dirty="0"/>
          </a:p>
          <a:p>
            <a:pPr marL="449263" indent="-430213">
              <a:buClr>
                <a:srgbClr val="00B050"/>
              </a:buClr>
              <a:buFont typeface="Wingdings 3" panose="05040102010807070707" pitchFamily="18" charset="2"/>
              <a:buChar char=""/>
            </a:pPr>
            <a:r>
              <a:rPr lang="en-US" sz="2100" dirty="0"/>
              <a:t>However, this comes with more risk as jobs are Jess secure in the private sector </a:t>
            </a:r>
            <a:r>
              <a:rPr lang="en-US" sz="2100" dirty="0" smtClean="0"/>
              <a:t>and workers </a:t>
            </a:r>
            <a:r>
              <a:rPr lang="en-US" sz="2100" dirty="0"/>
              <a:t>often have to </a:t>
            </a:r>
            <a:r>
              <a:rPr lang="en-US" sz="2100" dirty="0" smtClean="0"/>
              <a:t>save </a:t>
            </a:r>
            <a:r>
              <a:rPr lang="en-US" sz="2100" dirty="0"/>
              <a:t>up </a:t>
            </a:r>
            <a:r>
              <a:rPr lang="en-US" sz="2100" dirty="0" smtClean="0"/>
              <a:t>for </a:t>
            </a:r>
            <a:r>
              <a:rPr lang="en-US" sz="2100" dirty="0"/>
              <a:t>their own pensions in retirement. </a:t>
            </a:r>
            <a:r>
              <a:rPr lang="en-US" sz="2100" dirty="0" smtClean="0"/>
              <a:t>E.g., the global </a:t>
            </a:r>
            <a:r>
              <a:rPr lang="en-US" sz="2100" dirty="0"/>
              <a:t>financial crisis </a:t>
            </a:r>
            <a:r>
              <a:rPr lang="en-US" sz="2100" dirty="0" smtClean="0"/>
              <a:t>which </a:t>
            </a:r>
            <a:r>
              <a:rPr lang="en-US" sz="2100" dirty="0"/>
              <a:t>started in late 2008 had caused over </a:t>
            </a:r>
            <a:r>
              <a:rPr lang="en-US" sz="2100" dirty="0" smtClean="0"/>
              <a:t>11000 </a:t>
            </a:r>
            <a:r>
              <a:rPr lang="en-US" sz="2100" dirty="0"/>
              <a:t>job </a:t>
            </a:r>
            <a:r>
              <a:rPr lang="en-US" sz="2100" dirty="0" smtClean="0"/>
              <a:t>losses at Citibank </a:t>
            </a:r>
            <a:r>
              <a:rPr lang="en-US" sz="2100" dirty="0"/>
              <a:t>Group by the end of 2013. US investment bank </a:t>
            </a:r>
            <a:r>
              <a:rPr lang="en-US" sz="2100" dirty="0" smtClean="0"/>
              <a:t>JP Morgan </a:t>
            </a:r>
            <a:r>
              <a:rPr lang="en-US" sz="2100" dirty="0"/>
              <a:t>Chase </a:t>
            </a:r>
            <a:r>
              <a:rPr lang="en-US" sz="2100" dirty="0" smtClean="0"/>
              <a:t>cut 19000 </a:t>
            </a:r>
            <a:r>
              <a:rPr lang="en-US" sz="2100" dirty="0"/>
              <a:t>jobs during the same period.</a:t>
            </a:r>
          </a:p>
        </p:txBody>
      </p:sp>
      <p:sp>
        <p:nvSpPr>
          <p:cNvPr id="7" name="Rectangle 6"/>
          <p:cNvSpPr/>
          <p:nvPr/>
        </p:nvSpPr>
        <p:spPr>
          <a:xfrm>
            <a:off x="251520" y="1052736"/>
            <a:ext cx="8568952" cy="1708160"/>
          </a:xfrm>
          <a:prstGeom prst="rect">
            <a:avLst/>
          </a:prstGeom>
          <a:solidFill>
            <a:schemeClr val="accent1">
              <a:lumMod val="40000"/>
              <a:lumOff val="60000"/>
            </a:schemeClr>
          </a:solidFill>
          <a:ln w="57150">
            <a:solidFill>
              <a:srgbClr val="002060"/>
            </a:solidFill>
          </a:ln>
        </p:spPr>
        <p:txBody>
          <a:bodyPr wrap="square">
            <a:spAutoFit/>
          </a:bodyPr>
          <a:lstStyle/>
          <a:p>
            <a:pPr>
              <a:buClr>
                <a:srgbClr val="002060"/>
              </a:buClr>
            </a:pPr>
            <a:r>
              <a:rPr lang="en-US" sz="2100" b="1" dirty="0"/>
              <a:t>Study tips</a:t>
            </a:r>
          </a:p>
          <a:p>
            <a:pPr>
              <a:buClr>
                <a:srgbClr val="002060"/>
              </a:buClr>
            </a:pPr>
            <a:r>
              <a:rPr lang="en-US" sz="2100" dirty="0"/>
              <a:t>As </a:t>
            </a:r>
            <a:r>
              <a:rPr lang="en-US" sz="2100" dirty="0" smtClean="0"/>
              <a:t>Table7.9 shows</a:t>
            </a:r>
            <a:r>
              <a:rPr lang="en-US" sz="2100" dirty="0"/>
              <a:t>, </a:t>
            </a:r>
            <a:r>
              <a:rPr lang="en-US" sz="2100" dirty="0" smtClean="0"/>
              <a:t>it is incorrect to assume that those </a:t>
            </a:r>
            <a:r>
              <a:rPr lang="en-US" sz="2100" dirty="0"/>
              <a:t>in </a:t>
            </a:r>
            <a:r>
              <a:rPr lang="en-US" sz="2100" dirty="0" smtClean="0"/>
              <a:t>the private sector get </a:t>
            </a:r>
            <a:r>
              <a:rPr lang="en-US" sz="2100" dirty="0"/>
              <a:t>paid </a:t>
            </a:r>
            <a:r>
              <a:rPr lang="en-US" sz="2100" dirty="0" smtClean="0"/>
              <a:t>more than </a:t>
            </a:r>
            <a:r>
              <a:rPr lang="en-US" sz="2100" dirty="0"/>
              <a:t>those </a:t>
            </a:r>
            <a:r>
              <a:rPr lang="en-US" sz="2100" dirty="0" smtClean="0"/>
              <a:t>in the </a:t>
            </a:r>
            <a:r>
              <a:rPr lang="en-US" sz="2100" dirty="0"/>
              <a:t>public sector.</a:t>
            </a:r>
          </a:p>
          <a:p>
            <a:pPr>
              <a:buClr>
                <a:srgbClr val="002060"/>
              </a:buClr>
            </a:pPr>
            <a:r>
              <a:rPr lang="en-US" sz="2100" dirty="0"/>
              <a:t>This depends </a:t>
            </a:r>
            <a:r>
              <a:rPr lang="en-US" sz="2100" dirty="0" smtClean="0"/>
              <a:t>on many variables, such </a:t>
            </a:r>
            <a:r>
              <a:rPr lang="en-US" sz="2100" dirty="0"/>
              <a:t>as the </a:t>
            </a:r>
            <a:r>
              <a:rPr lang="en-US" sz="2100" dirty="0" smtClean="0"/>
              <a:t>level of qualifications, skills and experience </a:t>
            </a:r>
            <a:r>
              <a:rPr lang="en-US" sz="2100" dirty="0"/>
              <a:t>of </a:t>
            </a:r>
            <a:r>
              <a:rPr lang="en-US" sz="2100" dirty="0" smtClean="0"/>
              <a:t>the workers</a:t>
            </a:r>
            <a:r>
              <a:rPr lang="en-US" sz="2100" dirty="0"/>
              <a:t>.</a:t>
            </a:r>
          </a:p>
        </p:txBody>
      </p:sp>
    </p:spTree>
    <p:extLst>
      <p:ext uri="{BB962C8B-B14F-4D97-AF65-F5344CB8AC3E}">
        <p14:creationId xmlns:p14="http://schemas.microsoft.com/office/powerpoint/2010/main" val="1690931510"/>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500" dirty="0" smtClean="0"/>
              <a:t>3.2 – </a:t>
            </a:r>
            <a:r>
              <a:rPr lang="en-US" sz="2500" dirty="0"/>
              <a:t>Differences in earn </a:t>
            </a:r>
            <a:r>
              <a:rPr lang="en-US" sz="2500" dirty="0" err="1"/>
              <a:t>ings</a:t>
            </a:r>
            <a:r>
              <a:rPr lang="en-US" sz="2500" dirty="0"/>
              <a:t> between industrial sectors</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84</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1384995"/>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00" dirty="0"/>
              <a:t>Table 7.10 shows the differences in per-hour earnings between </a:t>
            </a:r>
            <a:r>
              <a:rPr lang="en-US" sz="2100" dirty="0" smtClean="0"/>
              <a:t>full-time </a:t>
            </a:r>
            <a:r>
              <a:rPr lang="en-US" sz="2100" dirty="0"/>
              <a:t>workers </a:t>
            </a:r>
            <a:r>
              <a:rPr lang="en-US" sz="2100" dirty="0" smtClean="0"/>
              <a:t>in the </a:t>
            </a:r>
            <a:r>
              <a:rPr lang="en-US" sz="2100" dirty="0"/>
              <a:t>three industrial sectors (primary, secondary and tertiary) of the UK in 2012</a:t>
            </a:r>
            <a:r>
              <a:rPr lang="en-US" sz="2100" dirty="0" smtClean="0"/>
              <a:t>.</a:t>
            </a:r>
          </a:p>
          <a:p>
            <a:pPr marL="449263" indent="-430213">
              <a:buClr>
                <a:srgbClr val="00B050"/>
              </a:buClr>
              <a:buFont typeface="Wingdings 3" panose="05040102010807070707" pitchFamily="18" charset="2"/>
              <a:buChar char=""/>
            </a:pPr>
            <a:r>
              <a:rPr lang="en-US" sz="2100" dirty="0" smtClean="0"/>
              <a:t>Table 7.10 </a:t>
            </a:r>
            <a:r>
              <a:rPr lang="en-US" sz="2100" dirty="0"/>
              <a:t>Hourly earnings in selected </a:t>
            </a:r>
            <a:r>
              <a:rPr lang="en-US" sz="2100" dirty="0" smtClean="0"/>
              <a:t>industries (</a:t>
            </a:r>
            <a:r>
              <a:rPr lang="en-US" sz="2100" dirty="0"/>
              <a:t>UK,2012)</a:t>
            </a:r>
          </a:p>
        </p:txBody>
      </p:sp>
      <p:graphicFrame>
        <p:nvGraphicFramePr>
          <p:cNvPr id="2" name="Table 1"/>
          <p:cNvGraphicFramePr>
            <a:graphicFrameLocks noGrp="1"/>
          </p:cNvGraphicFramePr>
          <p:nvPr>
            <p:extLst>
              <p:ext uri="{D42A27DB-BD31-4B8C-83A1-F6EECF244321}">
                <p14:modId xmlns:p14="http://schemas.microsoft.com/office/powerpoint/2010/main" val="1687333712"/>
              </p:ext>
            </p:extLst>
          </p:nvPr>
        </p:nvGraphicFramePr>
        <p:xfrm>
          <a:off x="283751" y="2555270"/>
          <a:ext cx="8536720" cy="3825240"/>
        </p:xfrm>
        <a:graphic>
          <a:graphicData uri="http://schemas.openxmlformats.org/drawingml/2006/table">
            <a:tbl>
              <a:tblPr firstRow="1" bandRow="1">
                <a:tableStyleId>{5C22544A-7EE6-4342-B048-85BDC9FD1C3A}</a:tableStyleId>
              </a:tblPr>
              <a:tblGrid>
                <a:gridCol w="1551945"/>
                <a:gridCol w="864096"/>
                <a:gridCol w="216024"/>
                <a:gridCol w="1944216"/>
                <a:gridCol w="792088"/>
                <a:gridCol w="216024"/>
                <a:gridCol w="2088232"/>
                <a:gridCol w="864095"/>
              </a:tblGrid>
              <a:tr h="370840">
                <a:tc gridSpan="2">
                  <a:txBody>
                    <a:bodyPr/>
                    <a:lstStyle/>
                    <a:p>
                      <a:r>
                        <a:rPr lang="en-GB" sz="1700" dirty="0" smtClean="0">
                          <a:latin typeface="Arial" panose="020B0604020202020204" pitchFamily="34" charset="0"/>
                          <a:cs typeface="Arial" panose="020B0604020202020204" pitchFamily="34" charset="0"/>
                        </a:rPr>
                        <a:t>Primary Sector (</a:t>
                      </a:r>
                      <a:r>
                        <a:rPr kumimoji="0" lang="en-GB" sz="1700" b="0"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Secondary Sector (</a:t>
                      </a:r>
                      <a:r>
                        <a:rPr kumimoji="0" lang="en-GB" sz="1700" b="0"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sz="1700" dirty="0" smtClean="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latin typeface="Arial" panose="020B0604020202020204" pitchFamily="34" charset="0"/>
                        <a:cs typeface="Arial" panose="020B0604020202020204" pitchFamily="34" charset="0"/>
                      </a:endParaRPr>
                    </a:p>
                  </a:txBody>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dirty="0" smtClean="0">
                          <a:latin typeface="Arial" panose="020B0604020202020204" pitchFamily="34" charset="0"/>
                          <a:cs typeface="Arial" panose="020B0604020202020204" pitchFamily="34" charset="0"/>
                        </a:rPr>
                        <a:t>Tertiary Sector (</a:t>
                      </a:r>
                      <a:r>
                        <a:rPr kumimoji="0" lang="en-GB" sz="1700" b="0" i="0" u="none" strike="noStrike" kern="1200" baseline="0" dirty="0" smtClean="0">
                          <a:solidFill>
                            <a:schemeClr val="lt1"/>
                          </a:solidFill>
                          <a:latin typeface="Arial" panose="020B0604020202020204" pitchFamily="34" charset="0"/>
                          <a:ea typeface="+mn-ea"/>
                          <a:cs typeface="Arial" panose="020B0604020202020204" pitchFamily="34" charset="0"/>
                        </a:rPr>
                        <a:t>£)</a:t>
                      </a:r>
                      <a:endParaRPr lang="en-GB" sz="1700" dirty="0" smtClean="0">
                        <a:latin typeface="Arial" panose="020B0604020202020204" pitchFamily="34" charset="0"/>
                        <a:cs typeface="Arial" panose="020B0604020202020204" pitchFamily="34" charset="0"/>
                      </a:endParaRPr>
                    </a:p>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GB" dirty="0">
                        <a:latin typeface="Arial" panose="020B0604020202020204" pitchFamily="34" charset="0"/>
                        <a:cs typeface="Arial" panose="020B0604020202020204" pitchFamily="34" charset="0"/>
                      </a:endParaRPr>
                    </a:p>
                  </a:txBody>
                  <a:tcPr/>
                </a:tc>
              </a:tr>
              <a:tr h="370840">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Agriculture, forestry and fishing</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8.41</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GB" sz="1700" dirty="0" smtClean="0">
                          <a:latin typeface="Arial" panose="020B0604020202020204" pitchFamily="34" charset="0"/>
                          <a:cs typeface="Arial" panose="020B0604020202020204" pitchFamily="34" charset="0"/>
                        </a:rPr>
                        <a:t>Construction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12.60</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Wholesale and Retail Trade</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9.66</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Mining and quarrying</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17.06</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lang="en-GB" sz="1700" dirty="0" smtClean="0">
                          <a:latin typeface="Arial" panose="020B0604020202020204" pitchFamily="34" charset="0"/>
                          <a:cs typeface="Arial" panose="020B0604020202020204" pitchFamily="34" charset="0"/>
                        </a:rPr>
                        <a:t>Manufacturing</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12.19</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Accommodation and food services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7.43</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GB" sz="1700" dirty="0">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endParaRPr lang="en-GB" sz="1700" dirty="0">
                        <a:latin typeface="Arial" panose="020B0604020202020204" pitchFamily="34" charset="0"/>
                        <a:cs typeface="Arial" panose="020B0604020202020204" pitchFamily="34" charset="0"/>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endParaRPr lang="en-GB" sz="17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Electricity, gas, air conditioning supply and steam.</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16.38</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Information and communication</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17.88</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endParaRPr lang="en-GB" sz="1700">
                        <a:latin typeface="Arial" panose="020B0604020202020204" pitchFamily="34" charset="0"/>
                        <a:cs typeface="Arial" panose="020B0604020202020204" pitchFamily="34" charset="0"/>
                      </a:endParaRPr>
                    </a:p>
                  </a:txBody>
                  <a:tcPr>
                    <a:solidFill>
                      <a:schemeClr val="bg1"/>
                    </a:solidFill>
                  </a:tcPr>
                </a:tc>
                <a:tc>
                  <a:txBody>
                    <a:bodyPr/>
                    <a:lstStyle/>
                    <a:p>
                      <a:endParaRPr lang="en-GB" sz="1700" dirty="0">
                        <a:latin typeface="Arial" panose="020B0604020202020204" pitchFamily="34" charset="0"/>
                        <a:cs typeface="Arial" panose="020B0604020202020204" pitchFamily="34" charset="0"/>
                      </a:endParaRPr>
                    </a:p>
                  </a:txBody>
                  <a:tcPr>
                    <a:solidFill>
                      <a:schemeClr val="bg1"/>
                    </a:solidFill>
                  </a:tcPr>
                </a:tc>
                <a:tc>
                  <a:txBody>
                    <a:bodyPr/>
                    <a:lstStyle/>
                    <a:p>
                      <a:endParaRPr lang="en-GB" sz="1700" dirty="0">
                        <a:latin typeface="Arial" panose="020B0604020202020204" pitchFamily="34" charset="0"/>
                        <a:cs typeface="Arial" panose="020B0604020202020204" pitchFamily="34" charset="0"/>
                      </a:endParaRPr>
                    </a:p>
                  </a:txBody>
                  <a:tcPr>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Water supply;</a:t>
                      </a:r>
                    </a:p>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sewage. waste</a:t>
                      </a:r>
                    </a:p>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management</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11.94</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1"/>
                    </a:solidFill>
                  </a:tcPr>
                </a:tc>
                <a:tc>
                  <a:txBody>
                    <a:bodyPr/>
                    <a:lstStyle/>
                    <a:p>
                      <a:r>
                        <a:rPr kumimoji="0" lang="en-GB" sz="1700" b="0" i="0" u="none" strike="noStrike" kern="1200" baseline="0" dirty="0" smtClean="0">
                          <a:solidFill>
                            <a:schemeClr val="dk1"/>
                          </a:solidFill>
                          <a:latin typeface="Arial" panose="020B0604020202020204" pitchFamily="34" charset="0"/>
                          <a:ea typeface="+mn-ea"/>
                          <a:cs typeface="Arial" panose="020B0604020202020204" pitchFamily="34" charset="0"/>
                        </a:rPr>
                        <a:t>Financial and insurance activities</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700" dirty="0" smtClean="0">
                          <a:latin typeface="Arial" panose="020B0604020202020204" pitchFamily="34" charset="0"/>
                          <a:cs typeface="Arial" panose="020B0604020202020204" pitchFamily="34" charset="0"/>
                        </a:rPr>
                        <a:t>17.60</a:t>
                      </a:r>
                      <a:endParaRPr lang="en-GB" sz="1700" dirty="0">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83548071"/>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500" dirty="0" smtClean="0"/>
              <a:t>3.2 – </a:t>
            </a:r>
            <a:r>
              <a:rPr lang="en-US" sz="2500" dirty="0"/>
              <a:t>Differences in </a:t>
            </a:r>
            <a:r>
              <a:rPr lang="en-US" sz="2500" dirty="0" smtClean="0"/>
              <a:t>earnings </a:t>
            </a:r>
            <a:r>
              <a:rPr lang="en-US" sz="2500" dirty="0"/>
              <a:t>between industrial sectors</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63231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000" dirty="0"/>
              <a:t>Table 7.10 shows that workers in the agricultural, fishery and forestry </a:t>
            </a:r>
            <a:r>
              <a:rPr lang="en-US" sz="2000" dirty="0" smtClean="0"/>
              <a:t>industries in </a:t>
            </a:r>
            <a:r>
              <a:rPr lang="en-US" sz="2000" dirty="0"/>
              <a:t>2012 earned the lowest wages in the UK with the exception of occupations </a:t>
            </a:r>
            <a:r>
              <a:rPr lang="en-US" sz="2000" dirty="0" smtClean="0"/>
              <a:t>in accommodation </a:t>
            </a:r>
            <a:r>
              <a:rPr lang="en-US" sz="2000" dirty="0"/>
              <a:t>and food services, which generally offer unskilled work. The </a:t>
            </a:r>
            <a:r>
              <a:rPr lang="en-US" sz="2000" dirty="0" smtClean="0"/>
              <a:t>main reason </a:t>
            </a:r>
            <a:r>
              <a:rPr lang="en-US" sz="2000" dirty="0"/>
              <a:t>fur the low earnings in these industries is that the products produced, such </a:t>
            </a:r>
            <a:r>
              <a:rPr lang="en-US" sz="2000" dirty="0" smtClean="0"/>
              <a:t>as fish </a:t>
            </a:r>
            <a:r>
              <a:rPr lang="en-US" sz="2000" dirty="0"/>
              <a:t>and food products, have a low sales value. </a:t>
            </a:r>
            <a:endParaRPr lang="en-US" sz="2000" dirty="0" smtClean="0"/>
          </a:p>
          <a:p>
            <a:pPr marL="449263" indent="-430213">
              <a:buClr>
                <a:srgbClr val="00B050"/>
              </a:buClr>
              <a:buFont typeface="Wingdings 3" panose="05040102010807070707" pitchFamily="18" charset="2"/>
              <a:buChar char=""/>
            </a:pPr>
            <a:r>
              <a:rPr lang="en-US" sz="2000" dirty="0" smtClean="0"/>
              <a:t>In </a:t>
            </a:r>
            <a:r>
              <a:rPr lang="en-US" sz="2000" dirty="0"/>
              <a:t>general, as the value of a good </a:t>
            </a:r>
            <a:r>
              <a:rPr lang="en-US" sz="2000" dirty="0" smtClean="0"/>
              <a:t>or service </a:t>
            </a:r>
            <a:r>
              <a:rPr lang="en-US" sz="2000" dirty="0"/>
              <a:t>increases, so does the wage of the person who produces it</a:t>
            </a:r>
            <a:r>
              <a:rPr lang="en-US" sz="2000" dirty="0" smtClean="0"/>
              <a:t>.</a:t>
            </a:r>
          </a:p>
          <a:p>
            <a:pPr marL="449263" indent="-430213">
              <a:buClr>
                <a:srgbClr val="00B050"/>
              </a:buClr>
              <a:buFont typeface="Wingdings 3" panose="05040102010807070707" pitchFamily="18" charset="2"/>
              <a:buChar char=""/>
            </a:pPr>
            <a:r>
              <a:rPr lang="en-US" sz="2000" dirty="0"/>
              <a:t>Table 7.10 also shows that occupations in the finance, insurance, information </a:t>
            </a:r>
            <a:r>
              <a:rPr lang="en-US" sz="2000" dirty="0" smtClean="0"/>
              <a:t>and communication </a:t>
            </a:r>
            <a:r>
              <a:rPr lang="en-US" sz="2000" dirty="0"/>
              <a:t>industries typically earn the highest wages. These tertiary </a:t>
            </a:r>
            <a:r>
              <a:rPr lang="en-US" sz="2000" dirty="0" smtClean="0"/>
              <a:t>sector occupations </a:t>
            </a:r>
            <a:r>
              <a:rPr lang="en-US" sz="2000" dirty="0"/>
              <a:t>produce </a:t>
            </a:r>
            <a:r>
              <a:rPr lang="en-US" sz="2000" dirty="0" smtClean="0"/>
              <a:t>services </a:t>
            </a:r>
            <a:r>
              <a:rPr lang="en-US" sz="2000" dirty="0"/>
              <a:t>of a higher value than those in the primary sector.</a:t>
            </a:r>
          </a:p>
          <a:p>
            <a:pPr marL="449263" indent="-430213">
              <a:buClr>
                <a:srgbClr val="00B050"/>
              </a:buClr>
              <a:buFont typeface="Wingdings 3" panose="05040102010807070707" pitchFamily="18" charset="2"/>
              <a:buChar char=""/>
            </a:pPr>
            <a:r>
              <a:rPr lang="en-US" sz="2000" dirty="0"/>
              <a:t>A rise in the price of minerals and metals in recent years may help to explain </a:t>
            </a:r>
            <a:r>
              <a:rPr lang="en-US" sz="2000" dirty="0" smtClean="0"/>
              <a:t>the high </a:t>
            </a:r>
            <a:r>
              <a:rPr lang="en-US" sz="2000" dirty="0"/>
              <a:t>earnings of people working in mining and quarrying. Skilled trades such </a:t>
            </a:r>
            <a:r>
              <a:rPr lang="en-US" sz="2000" dirty="0" smtClean="0"/>
              <a:t>as electricians </a:t>
            </a:r>
            <a:r>
              <a:rPr lang="en-US" sz="2000" dirty="0"/>
              <a:t>and gas technicians </a:t>
            </a:r>
            <a:r>
              <a:rPr lang="en-US" sz="2000" dirty="0" smtClean="0"/>
              <a:t>have </a:t>
            </a:r>
            <a:r>
              <a:rPr lang="en-US" sz="2000" dirty="0"/>
              <a:t>been in short supply in </a:t>
            </a:r>
            <a:r>
              <a:rPr lang="en-US" sz="2000" dirty="0" smtClean="0"/>
              <a:t>recent </a:t>
            </a:r>
            <a:r>
              <a:rPr lang="en-US" sz="2000" dirty="0"/>
              <a:t>years in the </a:t>
            </a:r>
            <a:r>
              <a:rPr lang="en-US" sz="2000" dirty="0" smtClean="0"/>
              <a:t>UK, partly </a:t>
            </a:r>
            <a:r>
              <a:rPr lang="en-US" sz="2000" dirty="0"/>
              <a:t>due to the lengthy </a:t>
            </a:r>
            <a:r>
              <a:rPr lang="en-US" sz="2000" dirty="0" smtClean="0"/>
              <a:t>training </a:t>
            </a:r>
            <a:r>
              <a:rPr lang="en-US" sz="2000" dirty="0"/>
              <a:t>period required, and this may have Jed to </a:t>
            </a:r>
            <a:r>
              <a:rPr lang="en-US" sz="2000" dirty="0" smtClean="0"/>
              <a:t>increased earnings </a:t>
            </a:r>
            <a:r>
              <a:rPr lang="en-US" sz="2000" dirty="0"/>
              <a:t>for workers in these occupations.</a:t>
            </a:r>
          </a:p>
        </p:txBody>
      </p:sp>
    </p:spTree>
    <p:extLst>
      <p:ext uri="{BB962C8B-B14F-4D97-AF65-F5344CB8AC3E}">
        <p14:creationId xmlns:p14="http://schemas.microsoft.com/office/powerpoint/2010/main" val="3900753670"/>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500" dirty="0" smtClean="0"/>
              <a:t>3.2 – </a:t>
            </a:r>
            <a:r>
              <a:rPr lang="en-US" sz="2500" dirty="0"/>
              <a:t>Differences in </a:t>
            </a:r>
            <a:r>
              <a:rPr lang="en-US" sz="2500" dirty="0" smtClean="0"/>
              <a:t>earnings </a:t>
            </a:r>
            <a:r>
              <a:rPr lang="en-US" sz="2500" dirty="0"/>
              <a:t>between industrial sectors</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3631763"/>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300" dirty="0"/>
              <a:t>People in tertiary sector professions tend to have high earnings because </a:t>
            </a:r>
            <a:r>
              <a:rPr lang="en-US" sz="2300" dirty="0" smtClean="0"/>
              <a:t>to become </a:t>
            </a:r>
            <a:r>
              <a:rPr lang="en-US" sz="2300" dirty="0"/>
              <a:t>a fully qualified accountant, doctor or lawyer requires postgraduate </a:t>
            </a:r>
            <a:r>
              <a:rPr lang="en-US" sz="2300" dirty="0" smtClean="0"/>
              <a:t>level study</a:t>
            </a:r>
            <a:r>
              <a:rPr lang="en-US" sz="2300" dirty="0"/>
              <a:t>, professional examinations and many years of experience. The reward for </a:t>
            </a:r>
            <a:r>
              <a:rPr lang="en-US" sz="2300" dirty="0" smtClean="0"/>
              <a:t>this time </a:t>
            </a:r>
            <a:r>
              <a:rPr lang="en-US" sz="2300" dirty="0"/>
              <a:t>and effort is higher wages, which attract people to those professions</a:t>
            </a:r>
            <a:r>
              <a:rPr lang="en-US" sz="2300" dirty="0" smtClean="0"/>
              <a:t>.</a:t>
            </a:r>
          </a:p>
          <a:p>
            <a:pPr marL="449263" indent="-430213">
              <a:buClr>
                <a:srgbClr val="00B050"/>
              </a:buClr>
              <a:buFont typeface="Wingdings 3" panose="05040102010807070707" pitchFamily="18" charset="2"/>
              <a:buChar char=""/>
            </a:pPr>
            <a:r>
              <a:rPr lang="en-US" sz="2300" dirty="0" smtClean="0"/>
              <a:t>In many economies</a:t>
            </a:r>
            <a:r>
              <a:rPr lang="en-US" sz="2300" dirty="0"/>
              <a:t>, </a:t>
            </a:r>
            <a:r>
              <a:rPr lang="en-US" sz="2300" dirty="0" smtClean="0"/>
              <a:t>students </a:t>
            </a:r>
            <a:r>
              <a:rPr lang="en-US" sz="2300" dirty="0"/>
              <a:t>have to take out </a:t>
            </a:r>
            <a:r>
              <a:rPr lang="en-US" sz="2300" dirty="0" smtClean="0"/>
              <a:t>loans </a:t>
            </a:r>
            <a:r>
              <a:rPr lang="en-US" sz="2300" dirty="0"/>
              <a:t>for </a:t>
            </a:r>
            <a:r>
              <a:rPr lang="en-US" sz="2300" dirty="0" smtClean="0"/>
              <a:t>university </a:t>
            </a:r>
            <a:r>
              <a:rPr lang="en-US" sz="2300" dirty="0"/>
              <a:t>and postgraduate </a:t>
            </a:r>
            <a:r>
              <a:rPr lang="en-US" sz="2300" dirty="0" smtClean="0"/>
              <a:t>training and </a:t>
            </a:r>
            <a:r>
              <a:rPr lang="en-US" sz="2300" dirty="0"/>
              <a:t>they ·would only be prepared to do this because of the potential reward of </a:t>
            </a:r>
            <a:r>
              <a:rPr lang="en-US" sz="2300" dirty="0" smtClean="0"/>
              <a:t>high future earnings</a:t>
            </a:r>
            <a:r>
              <a:rPr lang="en-US" sz="2300" dirty="0"/>
              <a:t>.</a:t>
            </a:r>
          </a:p>
        </p:txBody>
      </p:sp>
      <p:sp>
        <p:nvSpPr>
          <p:cNvPr id="5" name="Rectangle 4"/>
          <p:cNvSpPr/>
          <p:nvPr/>
        </p:nvSpPr>
        <p:spPr>
          <a:xfrm>
            <a:off x="251520" y="4725144"/>
            <a:ext cx="8568952" cy="1862048"/>
          </a:xfrm>
          <a:prstGeom prst="rect">
            <a:avLst/>
          </a:prstGeom>
          <a:solidFill>
            <a:schemeClr val="accent6">
              <a:lumMod val="60000"/>
              <a:lumOff val="40000"/>
            </a:schemeClr>
          </a:solidFill>
          <a:ln w="57150">
            <a:solidFill>
              <a:srgbClr val="002060"/>
            </a:solidFill>
          </a:ln>
        </p:spPr>
        <p:txBody>
          <a:bodyPr wrap="square">
            <a:spAutoFit/>
          </a:bodyPr>
          <a:lstStyle/>
          <a:p>
            <a:pPr>
              <a:buClr>
                <a:srgbClr val="002060"/>
              </a:buClr>
            </a:pPr>
            <a:r>
              <a:rPr lang="en-US" sz="2300" b="1" dirty="0"/>
              <a:t>Activity</a:t>
            </a:r>
          </a:p>
          <a:p>
            <a:pPr>
              <a:buClr>
                <a:srgbClr val="002060"/>
              </a:buClr>
            </a:pPr>
            <a:r>
              <a:rPr lang="en-US" sz="2300" dirty="0"/>
              <a:t>Discuss in small groups the possible reasons why people who produce food, which </a:t>
            </a:r>
            <a:r>
              <a:rPr lang="en-US" sz="2300" dirty="0" smtClean="0"/>
              <a:t>is essential </a:t>
            </a:r>
            <a:r>
              <a:rPr lang="en-US" sz="2300" dirty="0"/>
              <a:t>for life, get paid the lowest wages on Earth, while bankers, who produce </a:t>
            </a:r>
            <a:r>
              <a:rPr lang="en-US" sz="2300" dirty="0" smtClean="0"/>
              <a:t>nothing of substance, get paid the highest</a:t>
            </a:r>
            <a:r>
              <a:rPr lang="en-US" sz="2300" dirty="0"/>
              <a:t>.</a:t>
            </a:r>
          </a:p>
        </p:txBody>
      </p:sp>
    </p:spTree>
    <p:extLst>
      <p:ext uri="{BB962C8B-B14F-4D97-AF65-F5344CB8AC3E}">
        <p14:creationId xmlns:p14="http://schemas.microsoft.com/office/powerpoint/2010/main" val="2933477737"/>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C</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C</a:t>
            </a:r>
            <a:r>
              <a:rPr lang="en-US" sz="2000" dirty="0"/>
              <a:t>, a candidate must show a good understanding of the syllabus and some ability </a:t>
            </a:r>
            <a:r>
              <a:rPr lang="en-US" sz="2000" dirty="0" smtClean="0"/>
              <a:t>to answer </a:t>
            </a:r>
            <a:r>
              <a:rPr lang="en-US" sz="2000" dirty="0"/>
              <a:t>questions that are pitched at a more academic level. Within the separate assessment </a:t>
            </a:r>
            <a:r>
              <a:rPr lang="en-US" sz="2000" dirty="0" smtClean="0"/>
              <a:t>objectives, a</a:t>
            </a:r>
            <a:r>
              <a:rPr lang="en-US" sz="2000" dirty="0"/>
              <a:t> candidate awarded a Grade C must show:</a:t>
            </a:r>
          </a:p>
          <a:p>
            <a:pPr>
              <a:buClr>
                <a:srgbClr val="00B050"/>
              </a:buClr>
            </a:pPr>
            <a:r>
              <a:rPr lang="en-US" sz="2000" b="1" dirty="0"/>
              <a:t>AO1: Knowledge with understanding</a:t>
            </a:r>
          </a:p>
          <a:p>
            <a:pPr marL="744538" indent="-355600">
              <a:buClr>
                <a:srgbClr val="00B050"/>
              </a:buClr>
              <a:buFont typeface="Arial" panose="020B0604020202020204" pitchFamily="34" charset="0"/>
              <a:buChar char="•"/>
            </a:pPr>
            <a:r>
              <a:rPr lang="en-US" sz="2000" dirty="0" smtClean="0"/>
              <a:t>A </a:t>
            </a:r>
            <a:r>
              <a:rPr lang="en-US" sz="2000" dirty="0"/>
              <a:t>sound ability to identify detailed facts and principles in relation to the content of the syllabus</a:t>
            </a:r>
          </a:p>
          <a:p>
            <a:pPr marL="744538" indent="-355600">
              <a:buClr>
                <a:srgbClr val="00B050"/>
              </a:buClr>
              <a:buFont typeface="Arial" panose="020B0604020202020204" pitchFamily="34" charset="0"/>
              <a:buChar char="•"/>
            </a:pPr>
            <a:r>
              <a:rPr lang="en-US" sz="2000" dirty="0" smtClean="0"/>
              <a:t>A </a:t>
            </a:r>
            <a:r>
              <a:rPr lang="en-US" sz="2000" dirty="0"/>
              <a:t>sound ability to describe clearly graphs, diagrams, tables</a:t>
            </a:r>
          </a:p>
          <a:p>
            <a:pPr marL="744538" indent="-355600">
              <a:buClr>
                <a:srgbClr val="00B050"/>
              </a:buClr>
              <a:buFont typeface="Arial" panose="020B0604020202020204" pitchFamily="34" charset="0"/>
              <a:buChar char="•"/>
            </a:pPr>
            <a:r>
              <a:rPr lang="en-US" sz="2000" dirty="0" smtClean="0"/>
              <a:t>A </a:t>
            </a:r>
            <a:r>
              <a:rPr lang="en-US" sz="2000" dirty="0"/>
              <a:t>sound ability to define the concepts and ideas of the syllabus.</a:t>
            </a:r>
          </a:p>
          <a:p>
            <a:pPr>
              <a:buClr>
                <a:srgbClr val="00B050"/>
              </a:buClr>
            </a:pPr>
            <a:r>
              <a:rPr lang="en-US" sz="2000" b="1" dirty="0"/>
              <a:t>AO2: Analysis</a:t>
            </a:r>
          </a:p>
          <a:p>
            <a:pPr marL="744538" indent="-355600">
              <a:buClr>
                <a:srgbClr val="00B050"/>
              </a:buClr>
              <a:buFont typeface="Arial" panose="020B0604020202020204" pitchFamily="34" charset="0"/>
              <a:buChar char="•"/>
            </a:pPr>
            <a:r>
              <a:rPr lang="en-US" sz="2000" dirty="0" smtClean="0"/>
              <a:t>An </a:t>
            </a:r>
            <a:r>
              <a:rPr lang="en-US" sz="2000" dirty="0"/>
              <a:t>ability to use and comment on information</a:t>
            </a:r>
          </a:p>
          <a:p>
            <a:pPr marL="744538" indent="-355600">
              <a:buClr>
                <a:srgbClr val="00B050"/>
              </a:buClr>
              <a:buFont typeface="Arial" panose="020B0604020202020204" pitchFamily="34" charset="0"/>
              <a:buChar char="•"/>
            </a:pPr>
            <a:r>
              <a:rPr lang="en-US" sz="2000" dirty="0" smtClean="0"/>
              <a:t>An </a:t>
            </a:r>
            <a:r>
              <a:rPr lang="en-US" sz="2000" dirty="0"/>
              <a:t>ability to apply this information to illustrate the application of economic analysis to a </a:t>
            </a:r>
            <a:r>
              <a:rPr lang="en-US" sz="2000" dirty="0" smtClean="0"/>
              <a:t>particular situation</a:t>
            </a:r>
            <a:r>
              <a:rPr lang="en-US" sz="2000" dirty="0"/>
              <a:t>.</a:t>
            </a:r>
          </a:p>
          <a:p>
            <a:pPr>
              <a:buClr>
                <a:srgbClr val="00B050"/>
              </a:buClr>
            </a:pPr>
            <a:r>
              <a:rPr lang="en-US" sz="2000" b="1" dirty="0"/>
              <a:t>AO3: Critical evaluation and decision-making</a:t>
            </a:r>
          </a:p>
          <a:p>
            <a:pPr marL="744538" indent="-355600">
              <a:buClr>
                <a:srgbClr val="00B050"/>
              </a:buClr>
              <a:buFont typeface="Arial" panose="020B0604020202020204" pitchFamily="34" charset="0"/>
              <a:buChar char="•"/>
            </a:pPr>
            <a:r>
              <a:rPr lang="en-US" sz="2000" dirty="0" smtClean="0"/>
              <a:t>An </a:t>
            </a:r>
            <a:r>
              <a:rPr lang="en-US" sz="2000" dirty="0"/>
              <a:t>ability to interpret information accurately</a:t>
            </a:r>
          </a:p>
          <a:p>
            <a:pPr marL="744538" indent="-355600">
              <a:buClr>
                <a:srgbClr val="00B050"/>
              </a:buClr>
              <a:buFont typeface="Arial" panose="020B0604020202020204" pitchFamily="34" charset="0"/>
              <a:buChar char="•"/>
            </a:pPr>
            <a:r>
              <a:rPr lang="en-US" sz="2000" dirty="0" smtClean="0"/>
              <a:t>An </a:t>
            </a:r>
            <a:r>
              <a:rPr lang="en-US" sz="2000" dirty="0"/>
              <a:t>ability to discriminate between varied sources of information and to distinguish clearly </a:t>
            </a:r>
            <a:r>
              <a:rPr lang="en-US" sz="2000" dirty="0" smtClean="0"/>
              <a:t>between facts </a:t>
            </a:r>
            <a:r>
              <a:rPr lang="en-US" sz="2000" dirty="0"/>
              <a:t>and opinions</a:t>
            </a:r>
          </a:p>
          <a:p>
            <a:pPr marL="744538" indent="-355600">
              <a:buClr>
                <a:srgbClr val="00B050"/>
              </a:buClr>
              <a:buFont typeface="Arial" panose="020B0604020202020204" pitchFamily="34" charset="0"/>
              <a:buChar char="•"/>
            </a:pPr>
            <a:r>
              <a:rPr lang="en-US" sz="2000" dirty="0" smtClean="0"/>
              <a:t>An </a:t>
            </a:r>
            <a:r>
              <a:rPr lang="en-US" sz="2000" dirty="0"/>
              <a:t>ability to evaluate and make reasoned judgements.</a:t>
            </a:r>
            <a:endParaRPr lang="en-US" dirty="0"/>
          </a:p>
        </p:txBody>
      </p:sp>
    </p:spTree>
    <p:extLst>
      <p:ext uri="{BB962C8B-B14F-4D97-AF65-F5344CB8AC3E}">
        <p14:creationId xmlns:p14="http://schemas.microsoft.com/office/powerpoint/2010/main" val="1529881245"/>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300" dirty="0" smtClean="0"/>
              <a:t>3.2 – </a:t>
            </a:r>
            <a:r>
              <a:rPr lang="en-US" sz="2300" dirty="0"/>
              <a:t>Earnings of people with special </a:t>
            </a:r>
            <a:r>
              <a:rPr lang="en-US" sz="2300" dirty="0" smtClean="0"/>
              <a:t>talents </a:t>
            </a:r>
            <a:r>
              <a:rPr lang="en-US" sz="2300" dirty="0"/>
              <a:t>or </a:t>
            </a:r>
            <a:r>
              <a:rPr lang="en-US" sz="2300" dirty="0" smtClean="0"/>
              <a:t>celebrity </a:t>
            </a:r>
            <a:r>
              <a:rPr lang="en-US" sz="2300" dirty="0"/>
              <a:t>status</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795433"/>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180" dirty="0"/>
              <a:t>There are some people with special talents or qualities who earn exceptionally </a:t>
            </a:r>
            <a:r>
              <a:rPr lang="en-US" sz="2180" dirty="0" smtClean="0"/>
              <a:t>high wages</a:t>
            </a:r>
            <a:r>
              <a:rPr lang="en-US" sz="2180" dirty="0"/>
              <a:t>. Examples are supermodels, top footballers and tennis players, and </a:t>
            </a:r>
            <a:r>
              <a:rPr lang="en-US" sz="2180" dirty="0" smtClean="0"/>
              <a:t>famous celebrities </a:t>
            </a:r>
            <a:r>
              <a:rPr lang="en-US" sz="2180" dirty="0"/>
              <a:t>and actors. This is because their skills are exceptional and are in </a:t>
            </a:r>
            <a:r>
              <a:rPr lang="en-US" sz="2180" dirty="0" smtClean="0"/>
              <a:t>short supply</a:t>
            </a:r>
            <a:r>
              <a:rPr lang="en-US" sz="2180" dirty="0"/>
              <a:t>, thus their labour supply curve is price inelastic, as shown in Figure 7.7</a:t>
            </a:r>
            <a:r>
              <a:rPr lang="en-US" sz="2180" dirty="0" smtClean="0"/>
              <a:t>.</a:t>
            </a:r>
          </a:p>
          <a:p>
            <a:pPr marL="449263" indent="-430213">
              <a:buClr>
                <a:srgbClr val="00B050"/>
              </a:buClr>
              <a:buFont typeface="Wingdings 3" panose="05040102010807070707" pitchFamily="18" charset="2"/>
              <a:buChar char=""/>
            </a:pPr>
            <a:r>
              <a:rPr lang="en-US" sz="2180" dirty="0" smtClean="0"/>
              <a:t>There </a:t>
            </a:r>
            <a:r>
              <a:rPr lang="en-US" sz="2180" dirty="0"/>
              <a:t>are only a finite number </a:t>
            </a:r>
            <a:r>
              <a:rPr lang="en-US" sz="2180" dirty="0" smtClean="0"/>
              <a:t/>
            </a:r>
            <a:br>
              <a:rPr lang="en-US" sz="2180" dirty="0" smtClean="0"/>
            </a:br>
            <a:r>
              <a:rPr lang="en-US" sz="2180" dirty="0" smtClean="0"/>
              <a:t>of </a:t>
            </a:r>
            <a:r>
              <a:rPr lang="en-US" sz="2180" dirty="0"/>
              <a:t>top Hollywood movie stars </a:t>
            </a:r>
            <a:r>
              <a:rPr lang="en-US" sz="2180" dirty="0" smtClean="0"/>
              <a:t/>
            </a:r>
            <a:br>
              <a:rPr lang="en-US" sz="2180" dirty="0" smtClean="0"/>
            </a:br>
            <a:r>
              <a:rPr lang="en-US" sz="2180" dirty="0" smtClean="0"/>
              <a:t>(N</a:t>
            </a:r>
            <a:r>
              <a:rPr lang="en-US" sz="2180" baseline="-25000" dirty="0" smtClean="0"/>
              <a:t>e</a:t>
            </a:r>
            <a:r>
              <a:rPr lang="en-US" sz="2180" dirty="0" smtClean="0"/>
              <a:t>), </a:t>
            </a:r>
            <a:r>
              <a:rPr lang="en-US" sz="2180" dirty="0"/>
              <a:t>so the </a:t>
            </a:r>
            <a:r>
              <a:rPr lang="en-US" sz="2180" dirty="0" smtClean="0"/>
              <a:t>equilibrium wage </a:t>
            </a:r>
            <a:br>
              <a:rPr lang="en-US" sz="2180" dirty="0" smtClean="0"/>
            </a:br>
            <a:r>
              <a:rPr lang="en-US" sz="2180" dirty="0" smtClean="0"/>
              <a:t>rate </a:t>
            </a:r>
            <a:r>
              <a:rPr lang="en-US" sz="2180" dirty="0"/>
              <a:t>will be relatively high </a:t>
            </a:r>
            <a:r>
              <a:rPr lang="en-US" sz="2180" dirty="0" smtClean="0"/>
              <a:t>(W</a:t>
            </a:r>
            <a:r>
              <a:rPr lang="en-US" sz="2180" baseline="-25000" dirty="0" smtClean="0"/>
              <a:t>e</a:t>
            </a:r>
            <a:r>
              <a:rPr lang="en-US" sz="2180" dirty="0" smtClean="0"/>
              <a:t>).</a:t>
            </a:r>
          </a:p>
          <a:p>
            <a:pPr marL="449263" indent="-430213">
              <a:buClr>
                <a:srgbClr val="00B050"/>
              </a:buClr>
              <a:buFont typeface="Wingdings 3" panose="05040102010807070707" pitchFamily="18" charset="2"/>
              <a:buChar char=""/>
            </a:pPr>
            <a:r>
              <a:rPr lang="en-US" sz="2180" dirty="0" smtClean="0"/>
              <a:t>Such </a:t>
            </a:r>
            <a:r>
              <a:rPr lang="en-US" sz="2180" dirty="0"/>
              <a:t>special talents </a:t>
            </a:r>
            <a:r>
              <a:rPr lang="en-US" sz="2180" dirty="0" smtClean="0"/>
              <a:t>allowed </a:t>
            </a:r>
            <a:br>
              <a:rPr lang="en-US" sz="2180" dirty="0" smtClean="0"/>
            </a:br>
            <a:r>
              <a:rPr lang="en-US" sz="2180" dirty="0" smtClean="0"/>
              <a:t>Johnny </a:t>
            </a:r>
            <a:r>
              <a:rPr lang="en-US" sz="2180" dirty="0"/>
              <a:t>Depp to </a:t>
            </a:r>
            <a:r>
              <a:rPr lang="en-US" sz="2180" dirty="0" smtClean="0"/>
              <a:t>be paid </a:t>
            </a:r>
            <a:r>
              <a:rPr lang="en-US" sz="2180" dirty="0"/>
              <a:t>$</a:t>
            </a:r>
            <a:r>
              <a:rPr lang="en-US" sz="2180" dirty="0" smtClean="0"/>
              <a:t>35m</a:t>
            </a:r>
            <a:br>
              <a:rPr lang="en-US" sz="2180" dirty="0" smtClean="0"/>
            </a:br>
            <a:r>
              <a:rPr lang="en-US" sz="2180" dirty="0" smtClean="0"/>
              <a:t>for </a:t>
            </a:r>
            <a:r>
              <a:rPr lang="en-US" sz="2180" dirty="0"/>
              <a:t>the movie </a:t>
            </a:r>
            <a:r>
              <a:rPr lang="en-US" sz="2180" dirty="0" smtClean="0"/>
              <a:t>Pirates </a:t>
            </a:r>
            <a:r>
              <a:rPr lang="en-US" sz="2180" dirty="0"/>
              <a:t>of the </a:t>
            </a:r>
            <a:r>
              <a:rPr lang="en-US" sz="2180" dirty="0" smtClean="0"/>
              <a:t/>
            </a:r>
            <a:br>
              <a:rPr lang="en-US" sz="2180" dirty="0" smtClean="0"/>
            </a:br>
            <a:r>
              <a:rPr lang="en-US" sz="2180" dirty="0" smtClean="0"/>
              <a:t>Caribbean </a:t>
            </a:r>
            <a:r>
              <a:rPr lang="en-US" sz="2180" dirty="0"/>
              <a:t>in </a:t>
            </a:r>
            <a:r>
              <a:rPr lang="en-US" sz="2180" dirty="0" smtClean="0"/>
              <a:t>2011</a:t>
            </a:r>
            <a:r>
              <a:rPr lang="en-US" sz="2180" dirty="0"/>
              <a:t>, and J. K. </a:t>
            </a:r>
            <a:r>
              <a:rPr lang="en-US" sz="2180" dirty="0" smtClean="0"/>
              <a:t/>
            </a:r>
            <a:br>
              <a:rPr lang="en-US" sz="2180" dirty="0" smtClean="0"/>
            </a:br>
            <a:r>
              <a:rPr lang="en-US" sz="2180" dirty="0" smtClean="0"/>
              <a:t>Rowling, the author </a:t>
            </a:r>
            <a:r>
              <a:rPr lang="en-US" sz="2180" dirty="0"/>
              <a:t>of the Harry </a:t>
            </a:r>
            <a:r>
              <a:rPr lang="en-US" sz="2180" dirty="0" smtClean="0"/>
              <a:t/>
            </a:r>
            <a:br>
              <a:rPr lang="en-US" sz="2180" dirty="0" smtClean="0"/>
            </a:br>
            <a:r>
              <a:rPr lang="en-US" sz="2180" dirty="0" smtClean="0"/>
              <a:t>Potter Books</a:t>
            </a:r>
            <a:r>
              <a:rPr lang="en-US" sz="2180" dirty="0"/>
              <a:t>, to earn £</a:t>
            </a:r>
            <a:r>
              <a:rPr lang="en-US" sz="2180" dirty="0" smtClean="0"/>
              <a:t>45.4m</a:t>
            </a:r>
            <a:br>
              <a:rPr lang="en-US" sz="2180" dirty="0" smtClean="0"/>
            </a:br>
            <a:r>
              <a:rPr lang="en-US" sz="2180" dirty="0" smtClean="0"/>
              <a:t>($</a:t>
            </a:r>
            <a:r>
              <a:rPr lang="en-US" sz="2180" dirty="0"/>
              <a:t>71m) in 2012.</a:t>
            </a:r>
          </a:p>
        </p:txBody>
      </p:sp>
      <p:pic>
        <p:nvPicPr>
          <p:cNvPr id="2" name="Picture 1"/>
          <p:cNvPicPr>
            <a:picLocks noChangeAspect="1"/>
          </p:cNvPicPr>
          <p:nvPr/>
        </p:nvPicPr>
        <p:blipFill rotWithShape="1">
          <a:blip r:embed="rId3"/>
          <a:srcRect l="31545" t="41530" r="38569" b="16142"/>
          <a:stretch/>
        </p:blipFill>
        <p:spPr>
          <a:xfrm>
            <a:off x="4881736" y="2852936"/>
            <a:ext cx="3888432" cy="2977268"/>
          </a:xfrm>
          <a:prstGeom prst="rect">
            <a:avLst/>
          </a:prstGeom>
        </p:spPr>
      </p:pic>
      <p:sp>
        <p:nvSpPr>
          <p:cNvPr id="3" name="Rectangle 2"/>
          <p:cNvSpPr/>
          <p:nvPr/>
        </p:nvSpPr>
        <p:spPr>
          <a:xfrm>
            <a:off x="4881736" y="5930696"/>
            <a:ext cx="4010744" cy="738664"/>
          </a:xfrm>
          <a:prstGeom prst="rect">
            <a:avLst/>
          </a:prstGeom>
        </p:spPr>
        <p:txBody>
          <a:bodyPr wrap="square">
            <a:spAutoFit/>
          </a:bodyPr>
          <a:lstStyle/>
          <a:p>
            <a:pPr marL="19050" algn="ctr">
              <a:buClr>
                <a:srgbClr val="00B050"/>
              </a:buClr>
            </a:pPr>
            <a:r>
              <a:rPr lang="en-US" sz="2100" dirty="0"/>
              <a:t>Figure 7.7 Price inelastic supply </a:t>
            </a:r>
            <a:r>
              <a:rPr lang="en-US" sz="2100" dirty="0" smtClean="0"/>
              <a:t/>
            </a:r>
            <a:br>
              <a:rPr lang="en-US" sz="2100" dirty="0" smtClean="0"/>
            </a:br>
            <a:r>
              <a:rPr lang="en-US" sz="2100" dirty="0" smtClean="0"/>
              <a:t>of </a:t>
            </a:r>
            <a:r>
              <a:rPr lang="en-US" sz="2100" dirty="0"/>
              <a:t>Hollywood movie stars</a:t>
            </a:r>
          </a:p>
        </p:txBody>
      </p:sp>
    </p:spTree>
    <p:extLst>
      <p:ext uri="{BB962C8B-B14F-4D97-AF65-F5344CB8AC3E}">
        <p14:creationId xmlns:p14="http://schemas.microsoft.com/office/powerpoint/2010/main" val="1116565343"/>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2600" dirty="0" smtClean="0"/>
              <a:t>3.2 – </a:t>
            </a:r>
            <a:r>
              <a:rPr lang="en-US" sz="2600" dirty="0"/>
              <a:t>Differences in </a:t>
            </a:r>
            <a:r>
              <a:rPr lang="en-US" sz="2600" dirty="0" smtClean="0"/>
              <a:t>earnings </a:t>
            </a:r>
            <a:r>
              <a:rPr lang="en-US" sz="2600" dirty="0"/>
              <a:t>between industrial sectors</a:t>
            </a:r>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86</a:t>
            </a:r>
            <a:endParaRPr lang="en-GB" sz="1800" b="1" dirty="0">
              <a:latin typeface="Arial" panose="020B0604020202020204" pitchFamily="34" charset="0"/>
              <a:cs typeface="Arial" panose="020B0604020202020204" pitchFamily="34" charset="0"/>
            </a:endParaRPr>
          </a:p>
        </p:txBody>
      </p:sp>
      <p:sp>
        <p:nvSpPr>
          <p:cNvPr id="5" name="Rectangle 4"/>
          <p:cNvSpPr/>
          <p:nvPr/>
        </p:nvSpPr>
        <p:spPr>
          <a:xfrm>
            <a:off x="251520" y="1124744"/>
            <a:ext cx="4680520" cy="5453801"/>
          </a:xfrm>
          <a:prstGeom prst="rect">
            <a:avLst/>
          </a:prstGeom>
          <a:solidFill>
            <a:schemeClr val="accent6">
              <a:lumMod val="60000"/>
              <a:lumOff val="40000"/>
            </a:schemeClr>
          </a:solidFill>
          <a:ln w="57150">
            <a:solidFill>
              <a:srgbClr val="002060"/>
            </a:solidFill>
          </a:ln>
        </p:spPr>
        <p:txBody>
          <a:bodyPr wrap="square">
            <a:spAutoFit/>
          </a:bodyPr>
          <a:lstStyle/>
          <a:p>
            <a:pPr>
              <a:buClr>
                <a:srgbClr val="002060"/>
              </a:buClr>
            </a:pPr>
            <a:r>
              <a:rPr lang="en-US" sz="2680" b="1" dirty="0"/>
              <a:t>Activity</a:t>
            </a:r>
          </a:p>
          <a:p>
            <a:pPr marL="457200" indent="-457200">
              <a:buClr>
                <a:srgbClr val="002060"/>
              </a:buClr>
              <a:buFont typeface="+mj-lt"/>
              <a:buAutoNum type="arabicPeriod"/>
            </a:pPr>
            <a:r>
              <a:rPr lang="en-US" sz="2680" dirty="0" smtClean="0"/>
              <a:t>Investigate the highest-earning male and female</a:t>
            </a:r>
            <a:r>
              <a:rPr lang="en-US" sz="2680" dirty="0"/>
              <a:t>:</a:t>
            </a:r>
          </a:p>
          <a:p>
            <a:pPr marL="898525" indent="-457200">
              <a:buClr>
                <a:srgbClr val="002060"/>
              </a:buClr>
              <a:buFont typeface="+mj-lt"/>
              <a:buAutoNum type="alphaLcParenR"/>
            </a:pPr>
            <a:r>
              <a:rPr lang="en-US" sz="2680" dirty="0" smtClean="0"/>
              <a:t>Film stars</a:t>
            </a:r>
            <a:endParaRPr lang="en-US" sz="2680" dirty="0"/>
          </a:p>
          <a:p>
            <a:pPr marL="898525" indent="-457200">
              <a:buClr>
                <a:srgbClr val="002060"/>
              </a:buClr>
              <a:buFont typeface="+mj-lt"/>
              <a:buAutoNum type="alphaLcParenR"/>
            </a:pPr>
            <a:r>
              <a:rPr lang="en-US" sz="2680" dirty="0" smtClean="0"/>
              <a:t>Tennis players</a:t>
            </a:r>
            <a:endParaRPr lang="en-US" sz="2680" dirty="0"/>
          </a:p>
          <a:p>
            <a:pPr marL="898525" indent="-457200">
              <a:buClr>
                <a:srgbClr val="002060"/>
              </a:buClr>
              <a:buFont typeface="+mj-lt"/>
              <a:buAutoNum type="alphaLcParenR"/>
            </a:pPr>
            <a:r>
              <a:rPr lang="en-US" sz="2680" dirty="0" smtClean="0"/>
              <a:t>Pop </a:t>
            </a:r>
            <a:r>
              <a:rPr lang="en-US" sz="2680" dirty="0"/>
              <a:t>singers</a:t>
            </a:r>
          </a:p>
          <a:p>
            <a:pPr marL="898525" indent="-457200">
              <a:buClr>
                <a:srgbClr val="002060"/>
              </a:buClr>
              <a:buFont typeface="+mj-lt"/>
              <a:buAutoNum type="alphaLcParenR"/>
            </a:pPr>
            <a:r>
              <a:rPr lang="en-US" sz="2680" dirty="0" smtClean="0"/>
              <a:t>Individuals in another category of your choice</a:t>
            </a:r>
            <a:r>
              <a:rPr lang="en-US" sz="2680" dirty="0"/>
              <a:t>.</a:t>
            </a:r>
          </a:p>
          <a:p>
            <a:pPr marL="457200" indent="-457200">
              <a:buClr>
                <a:srgbClr val="002060"/>
              </a:buClr>
              <a:buFont typeface="+mj-lt"/>
              <a:buAutoNum type="arabicPeriod" startAt="2"/>
            </a:pPr>
            <a:r>
              <a:rPr lang="en-US" sz="2680" dirty="0" smtClean="0"/>
              <a:t>Discuss the possible reasons for any differences in their earnings</a:t>
            </a:r>
            <a:r>
              <a:rPr lang="en-US" sz="2680" dirty="0"/>
              <a:t>.</a:t>
            </a:r>
          </a:p>
        </p:txBody>
      </p:sp>
      <p:pic>
        <p:nvPicPr>
          <p:cNvPr id="23554" name="Picture 2" descr="Image result for johnny dep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866" r="12608"/>
          <a:stretch/>
        </p:blipFill>
        <p:spPr bwMode="auto">
          <a:xfrm>
            <a:off x="5141104" y="1109178"/>
            <a:ext cx="1806852" cy="1725723"/>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Image result for sigourney weav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76253" y="1109178"/>
            <a:ext cx="1772212" cy="1731935"/>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Image result for serena william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361" r="5226"/>
          <a:stretch/>
        </p:blipFill>
        <p:spPr bwMode="auto">
          <a:xfrm>
            <a:off x="5085531" y="3014354"/>
            <a:ext cx="2366789" cy="1638782"/>
          </a:xfrm>
          <a:prstGeom prst="rect">
            <a:avLst/>
          </a:prstGeom>
          <a:noFill/>
          <a:extLst>
            <a:ext uri="{909E8E84-426E-40DD-AFC4-6F175D3DCCD1}">
              <a14:hiddenFill xmlns:a14="http://schemas.microsoft.com/office/drawing/2010/main">
                <a:solidFill>
                  <a:srgbClr val="FFFFFF"/>
                </a:solidFill>
              </a14:hiddenFill>
            </a:ext>
          </a:extLst>
        </p:spPr>
      </p:pic>
      <p:pic>
        <p:nvPicPr>
          <p:cNvPr id="23560" name="Picture 8" descr="Related image"/>
          <p:cNvPicPr>
            <a:picLocks noChangeAspect="1" noChangeArrowheads="1"/>
          </p:cNvPicPr>
          <p:nvPr/>
        </p:nvPicPr>
        <p:blipFill rotWithShape="1">
          <a:blip r:embed="rId6">
            <a:extLst>
              <a:ext uri="{28A0092B-C50C-407E-A947-70E740481C1C}">
                <a14:useLocalDpi xmlns:a14="http://schemas.microsoft.com/office/drawing/2010/main" val="0"/>
              </a:ext>
            </a:extLst>
          </a:blip>
          <a:srcRect l="16702" r="7698"/>
          <a:stretch/>
        </p:blipFill>
        <p:spPr bwMode="auto">
          <a:xfrm>
            <a:off x="7533754" y="3039942"/>
            <a:ext cx="1254368" cy="1659240"/>
          </a:xfrm>
          <a:prstGeom prst="rect">
            <a:avLst/>
          </a:prstGeom>
          <a:noFill/>
          <a:extLst>
            <a:ext uri="{909E8E84-426E-40DD-AFC4-6F175D3DCCD1}">
              <a14:hiddenFill xmlns:a14="http://schemas.microsoft.com/office/drawing/2010/main">
                <a:solidFill>
                  <a:srgbClr val="FFFFFF"/>
                </a:solidFill>
              </a14:hiddenFill>
            </a:ext>
          </a:extLst>
        </p:spPr>
      </p:pic>
      <p:pic>
        <p:nvPicPr>
          <p:cNvPr id="23564" name="Picture 12" descr="Image result for egypt male singe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639" r="1656" b="13276"/>
          <a:stretch/>
        </p:blipFill>
        <p:spPr bwMode="auto">
          <a:xfrm>
            <a:off x="6947956" y="4851965"/>
            <a:ext cx="1871000" cy="1745387"/>
          </a:xfrm>
          <a:prstGeom prst="rect">
            <a:avLst/>
          </a:prstGeom>
          <a:noFill/>
          <a:extLst>
            <a:ext uri="{909E8E84-426E-40DD-AFC4-6F175D3DCCD1}">
              <a14:hiddenFill xmlns:a14="http://schemas.microsoft.com/office/drawing/2010/main">
                <a:solidFill>
                  <a:srgbClr val="FFFFFF"/>
                </a:solidFill>
              </a14:hiddenFill>
            </a:ext>
          </a:extLst>
        </p:spPr>
      </p:pic>
      <p:pic>
        <p:nvPicPr>
          <p:cNvPr id="23566" name="Picture 14" descr="Image result for egypt female sing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35860" y="4830574"/>
            <a:ext cx="1768388" cy="1766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553914"/>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600" dirty="0" smtClean="0"/>
              <a:t>3.2 – Specialisation of Labour</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50150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850" b="1" dirty="0">
                <a:solidFill>
                  <a:srgbClr val="FF0000"/>
                </a:solidFill>
              </a:rPr>
              <a:t>Specialisation of labour </a:t>
            </a:r>
            <a:r>
              <a:rPr lang="en-US" sz="1850" dirty="0"/>
              <a:t>occurs when a worker becomes an expert in a </a:t>
            </a:r>
            <a:r>
              <a:rPr lang="en-US" sz="1850" dirty="0" smtClean="0"/>
              <a:t>particular profession</a:t>
            </a:r>
            <a:r>
              <a:rPr lang="en-US" sz="1850" dirty="0"/>
              <a:t>, such as a landscape architect, a psychiatric nurse, an electrical engineer </a:t>
            </a:r>
            <a:r>
              <a:rPr lang="en-US" sz="1850" dirty="0" smtClean="0"/>
              <a:t>or an </a:t>
            </a:r>
            <a:r>
              <a:rPr lang="en-US" sz="1850" dirty="0"/>
              <a:t>economics professor.</a:t>
            </a:r>
          </a:p>
          <a:p>
            <a:pPr marL="361950" indent="-342900">
              <a:buClr>
                <a:srgbClr val="00B050"/>
              </a:buClr>
              <a:buFont typeface="Wingdings 3" panose="05040102010807070707" pitchFamily="18" charset="2"/>
              <a:buChar char=""/>
            </a:pPr>
            <a:r>
              <a:rPr lang="en-US" sz="1850" dirty="0"/>
              <a:t>Specialisation of labour can also occur when a worker becomes an expert in </a:t>
            </a:r>
            <a:r>
              <a:rPr lang="en-US" sz="1850" dirty="0" smtClean="0"/>
              <a:t>a part </a:t>
            </a:r>
            <a:r>
              <a:rPr lang="en-US" sz="1850" dirty="0"/>
              <a:t>of a production process. Examples arc supermarket checkout operators, </a:t>
            </a:r>
            <a:r>
              <a:rPr lang="en-US" sz="1850" dirty="0" smtClean="0"/>
              <a:t>waiters serving </a:t>
            </a:r>
            <a:r>
              <a:rPr lang="en-US" sz="1850" dirty="0"/>
              <a:t>people in a restaurant, and factory workers who operate machinery.</a:t>
            </a:r>
          </a:p>
          <a:p>
            <a:pPr marL="361950" indent="-342900">
              <a:buClr>
                <a:srgbClr val="00B050"/>
              </a:buClr>
              <a:buFont typeface="Wingdings 3" panose="05040102010807070707" pitchFamily="18" charset="2"/>
              <a:buChar char=""/>
            </a:pPr>
            <a:r>
              <a:rPr lang="en-US" sz="1850" dirty="0"/>
              <a:t>Advantages of specialisation for the individual (worker) include the following:</a:t>
            </a:r>
          </a:p>
          <a:p>
            <a:pPr marL="725488" indent="-334963">
              <a:buClr>
                <a:srgbClr val="00B050"/>
              </a:buClr>
              <a:buFont typeface="Arial" panose="020B0604020202020204" pitchFamily="34" charset="0"/>
              <a:buChar char="•"/>
            </a:pPr>
            <a:r>
              <a:rPr lang="en-US" sz="1850" dirty="0" smtClean="0"/>
              <a:t>Workers </a:t>
            </a:r>
            <a:r>
              <a:rPr lang="en-US" sz="1850" dirty="0"/>
              <a:t>become experts in their field, so their productivity increases.</a:t>
            </a:r>
          </a:p>
          <a:p>
            <a:pPr marL="725488" indent="-334963">
              <a:buClr>
                <a:srgbClr val="00B050"/>
              </a:buClr>
              <a:buFont typeface="Arial" panose="020B0604020202020204" pitchFamily="34" charset="0"/>
              <a:buChar char="•"/>
            </a:pPr>
            <a:r>
              <a:rPr lang="en-US" sz="1850" dirty="0" smtClean="0"/>
              <a:t>The </a:t>
            </a:r>
            <a:r>
              <a:rPr lang="en-US" sz="1850" dirty="0"/>
              <a:t>quality of the product or service increases.</a:t>
            </a:r>
          </a:p>
          <a:p>
            <a:pPr marL="725488" indent="-334963">
              <a:buClr>
                <a:srgbClr val="00B050"/>
              </a:buClr>
              <a:buFont typeface="Arial" panose="020B0604020202020204" pitchFamily="34" charset="0"/>
              <a:buChar char="•"/>
            </a:pPr>
            <a:r>
              <a:rPr lang="en-US" sz="1850" dirty="0" smtClean="0"/>
              <a:t>Workers </a:t>
            </a:r>
            <a:r>
              <a:rPr lang="en-US" sz="1850" dirty="0"/>
              <a:t>can become very </a:t>
            </a:r>
            <a:r>
              <a:rPr lang="en-US" sz="1850" dirty="0" smtClean="0"/>
              <a:t>skillful</a:t>
            </a:r>
            <a:r>
              <a:rPr lang="en-US" sz="1850" dirty="0"/>
              <a:t>, so their earning potential may increase.</a:t>
            </a:r>
          </a:p>
          <a:p>
            <a:pPr marL="361950" indent="-342900">
              <a:buClr>
                <a:srgbClr val="00B050"/>
              </a:buClr>
              <a:buFont typeface="Wingdings 3" panose="05040102010807070707" pitchFamily="18" charset="2"/>
              <a:buChar char=""/>
            </a:pPr>
            <a:r>
              <a:rPr lang="en-US" sz="1850" dirty="0"/>
              <a:t>Disadvantages of specialisation for the individual include the following:</a:t>
            </a:r>
          </a:p>
          <a:p>
            <a:pPr marL="725488" indent="-334963">
              <a:buClr>
                <a:srgbClr val="00B050"/>
              </a:buClr>
              <a:buFont typeface="Arial" panose="020B0604020202020204" pitchFamily="34" charset="0"/>
              <a:buChar char="•"/>
            </a:pPr>
            <a:r>
              <a:rPr lang="en-US" sz="1850" dirty="0" smtClean="0"/>
              <a:t>The work </a:t>
            </a:r>
            <a:r>
              <a:rPr lang="en-US" sz="1850" dirty="0"/>
              <a:t>may become </a:t>
            </a:r>
            <a:r>
              <a:rPr lang="en-US" sz="1850" dirty="0" smtClean="0"/>
              <a:t>repetitive </a:t>
            </a:r>
            <a:r>
              <a:rPr lang="en-US" sz="1850" dirty="0"/>
              <a:t>and boring.</a:t>
            </a:r>
          </a:p>
          <a:p>
            <a:pPr marL="725488" indent="-334963">
              <a:buClr>
                <a:srgbClr val="00B050"/>
              </a:buClr>
              <a:buFont typeface="Arial" panose="020B0604020202020204" pitchFamily="34" charset="0"/>
              <a:buChar char="•"/>
            </a:pPr>
            <a:r>
              <a:rPr lang="en-US" sz="1850" dirty="0" smtClean="0"/>
              <a:t>Workers </a:t>
            </a:r>
            <a:r>
              <a:rPr lang="en-US" sz="1850" dirty="0"/>
              <a:t>may become alienated, especially those specialising in low-skilled work.</a:t>
            </a:r>
          </a:p>
          <a:p>
            <a:pPr marL="725488" indent="-334963">
              <a:buClr>
                <a:srgbClr val="00B050"/>
              </a:buClr>
              <a:buFont typeface="Arial" panose="020B0604020202020204" pitchFamily="34" charset="0"/>
              <a:buChar char="•"/>
            </a:pPr>
            <a:r>
              <a:rPr lang="en-US" sz="1850" dirty="0" smtClean="0"/>
              <a:t>The </a:t>
            </a:r>
            <a:r>
              <a:rPr lang="en-US" sz="1850" dirty="0"/>
              <a:t>production process may become </a:t>
            </a:r>
            <a:r>
              <a:rPr lang="en-US" sz="1850" dirty="0" smtClean="0"/>
              <a:t>over-specialised </a:t>
            </a:r>
            <a:r>
              <a:rPr lang="en-US" sz="1850" dirty="0"/>
              <a:t>- that </a:t>
            </a:r>
            <a:r>
              <a:rPr lang="en-US" sz="1850" dirty="0" smtClean="0"/>
              <a:t>is, too </a:t>
            </a:r>
            <a:r>
              <a:rPr lang="en-US" sz="1850" dirty="0"/>
              <a:t>dependent on </a:t>
            </a:r>
            <a:r>
              <a:rPr lang="en-US" sz="1850" dirty="0" smtClean="0"/>
              <a:t>an individual worker </a:t>
            </a:r>
            <a:r>
              <a:rPr lang="en-US" sz="1850" dirty="0"/>
              <a:t>or group </a:t>
            </a:r>
            <a:r>
              <a:rPr lang="en-US" sz="1850" dirty="0" smtClean="0"/>
              <a:t>of workers</a:t>
            </a:r>
            <a:r>
              <a:rPr lang="en-US" sz="1850" dirty="0"/>
              <a:t>.</a:t>
            </a:r>
          </a:p>
          <a:p>
            <a:pPr marL="725488" indent="-334963">
              <a:buClr>
                <a:srgbClr val="00B050"/>
              </a:buClr>
              <a:buFont typeface="Arial" panose="020B0604020202020204" pitchFamily="34" charset="0"/>
              <a:buChar char="•"/>
            </a:pPr>
            <a:r>
              <a:rPr lang="en-US" sz="1850" dirty="0" smtClean="0"/>
              <a:t>The workers </a:t>
            </a:r>
            <a:r>
              <a:rPr lang="en-US" sz="1850" dirty="0"/>
              <a:t>may become </a:t>
            </a:r>
            <a:r>
              <a:rPr lang="en-US" sz="1850" dirty="0" smtClean="0"/>
              <a:t>deskilled </a:t>
            </a:r>
            <a:r>
              <a:rPr lang="en-US" sz="1850" dirty="0"/>
              <a:t>in other areas - in other </a:t>
            </a:r>
            <a:r>
              <a:rPr lang="en-US" sz="1850" dirty="0" smtClean="0"/>
              <a:t>words</a:t>
            </a:r>
            <a:r>
              <a:rPr lang="en-US" sz="1850" dirty="0"/>
              <a:t>, there is a </a:t>
            </a:r>
            <a:r>
              <a:rPr lang="en-US" sz="1850" dirty="0" smtClean="0"/>
              <a:t>lack of </a:t>
            </a:r>
            <a:r>
              <a:rPr lang="en-US" sz="1850" dirty="0"/>
              <a:t>flexibility</a:t>
            </a:r>
            <a:r>
              <a:rPr lang="en-US" sz="1850" dirty="0" smtClean="0"/>
              <a:t>.</a:t>
            </a:r>
            <a:endParaRPr lang="en-US" sz="1850" dirty="0"/>
          </a:p>
        </p:txBody>
      </p:sp>
    </p:spTree>
    <p:extLst>
      <p:ext uri="{BB962C8B-B14F-4D97-AF65-F5344CB8AC3E}">
        <p14:creationId xmlns:p14="http://schemas.microsoft.com/office/powerpoint/2010/main" val="3013990076"/>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600" dirty="0" smtClean="0"/>
              <a:t>3.2 – Specialisation of Labour</a:t>
            </a:r>
            <a:endParaRPr lang="en-US" sz="36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847755"/>
          </a:xfrm>
          <a:prstGeom prst="rect">
            <a:avLst/>
          </a:prstGeom>
        </p:spPr>
        <p:txBody>
          <a:bodyPr wrap="square">
            <a:spAutoFit/>
          </a:bodyPr>
          <a:lstStyle/>
          <a:p>
            <a:pPr marL="19050">
              <a:buClr>
                <a:srgbClr val="00B050"/>
              </a:buClr>
            </a:pPr>
            <a:r>
              <a:rPr lang="en-US" sz="2160" b="1" dirty="0" smtClean="0">
                <a:solidFill>
                  <a:srgbClr val="FF0000"/>
                </a:solidFill>
              </a:rPr>
              <a:t>Chapter </a:t>
            </a:r>
            <a:r>
              <a:rPr lang="en-US" sz="2160" b="1" dirty="0">
                <a:solidFill>
                  <a:srgbClr val="FF0000"/>
                </a:solidFill>
              </a:rPr>
              <a:t>review </a:t>
            </a:r>
            <a:r>
              <a:rPr lang="en-US" sz="2160" b="1" dirty="0" smtClean="0">
                <a:solidFill>
                  <a:srgbClr val="FF0000"/>
                </a:solidFill>
              </a:rPr>
              <a:t>questions</a:t>
            </a:r>
            <a:endParaRPr lang="en-US" sz="2160" b="1" dirty="0">
              <a:solidFill>
                <a:srgbClr val="FF0000"/>
              </a:solidFill>
            </a:endParaRPr>
          </a:p>
          <a:p>
            <a:pPr marL="630238" indent="-611188">
              <a:buClr>
                <a:srgbClr val="00B050"/>
              </a:buClr>
              <a:buFont typeface="+mj-lt"/>
              <a:buAutoNum type="arabicPeriod"/>
            </a:pPr>
            <a:r>
              <a:rPr lang="en-US" sz="2160" dirty="0" smtClean="0">
                <a:solidFill>
                  <a:srgbClr val="FF0000"/>
                </a:solidFill>
              </a:rPr>
              <a:t>What </a:t>
            </a:r>
            <a:r>
              <a:rPr lang="en-US" sz="2160" dirty="0">
                <a:solidFill>
                  <a:srgbClr val="FF0000"/>
                </a:solidFill>
              </a:rPr>
              <a:t>are the wage and non-wage factors that affect people's choice </a:t>
            </a:r>
            <a:r>
              <a:rPr lang="en-US" sz="2160" dirty="0" smtClean="0">
                <a:solidFill>
                  <a:srgbClr val="FF0000"/>
                </a:solidFill>
              </a:rPr>
              <a:t>of occupation</a:t>
            </a:r>
            <a:r>
              <a:rPr lang="en-US" sz="2160" dirty="0">
                <a:solidFill>
                  <a:srgbClr val="FF0000"/>
                </a:solidFill>
              </a:rPr>
              <a:t>?</a:t>
            </a:r>
          </a:p>
          <a:p>
            <a:pPr marL="630238" indent="-611188">
              <a:buClr>
                <a:srgbClr val="00B050"/>
              </a:buClr>
              <a:buFont typeface="+mj-lt"/>
              <a:buAutoNum type="arabicPeriod"/>
            </a:pPr>
            <a:r>
              <a:rPr lang="en-US" sz="2160" dirty="0" smtClean="0">
                <a:solidFill>
                  <a:srgbClr val="FF0000"/>
                </a:solidFill>
              </a:rPr>
              <a:t>Why </a:t>
            </a:r>
            <a:r>
              <a:rPr lang="en-US" sz="2160" dirty="0">
                <a:solidFill>
                  <a:srgbClr val="FF0000"/>
                </a:solidFill>
              </a:rPr>
              <a:t>do an individual's earnings change over their lifetime?</a:t>
            </a:r>
          </a:p>
          <a:p>
            <a:pPr marL="630238" indent="-611188">
              <a:buClr>
                <a:srgbClr val="00B050"/>
              </a:buClr>
              <a:buFont typeface="+mj-lt"/>
              <a:buAutoNum type="arabicPeriod"/>
            </a:pPr>
            <a:r>
              <a:rPr lang="en-US" sz="2160" dirty="0">
                <a:solidFill>
                  <a:srgbClr val="FF0000"/>
                </a:solidFill>
              </a:rPr>
              <a:t>What are the factors that affect the demand for labour?</a:t>
            </a:r>
          </a:p>
          <a:p>
            <a:pPr marL="630238" indent="-611188">
              <a:buClr>
                <a:srgbClr val="00B050"/>
              </a:buClr>
              <a:buFont typeface="+mj-lt"/>
              <a:buAutoNum type="arabicPeriod"/>
            </a:pPr>
            <a:r>
              <a:rPr lang="en-US" sz="2160" dirty="0">
                <a:solidFill>
                  <a:srgbClr val="FF0000"/>
                </a:solidFill>
              </a:rPr>
              <a:t>What are the factors that affect the supply of labour in an economy?</a:t>
            </a:r>
          </a:p>
          <a:p>
            <a:pPr marL="630238" indent="-611188">
              <a:buClr>
                <a:srgbClr val="00B050"/>
              </a:buClr>
              <a:buFont typeface="+mj-lt"/>
              <a:buAutoNum type="arabicPeriod"/>
            </a:pPr>
            <a:r>
              <a:rPr lang="en-US" sz="2160" dirty="0" smtClean="0">
                <a:solidFill>
                  <a:srgbClr val="FF0000"/>
                </a:solidFill>
              </a:rPr>
              <a:t>What </a:t>
            </a:r>
            <a:r>
              <a:rPr lang="en-US" sz="2160" dirty="0">
                <a:solidFill>
                  <a:srgbClr val="FF0000"/>
                </a:solidFill>
              </a:rPr>
              <a:t>are the advantages and disadvantages of a national minimum wage?</a:t>
            </a:r>
          </a:p>
          <a:p>
            <a:pPr marL="630238" indent="-611188">
              <a:buClr>
                <a:srgbClr val="00B050"/>
              </a:buClr>
              <a:buFont typeface="+mj-lt"/>
              <a:buAutoNum type="arabicPeriod"/>
            </a:pPr>
            <a:r>
              <a:rPr lang="en-US" sz="2160" dirty="0" smtClean="0">
                <a:solidFill>
                  <a:srgbClr val="FF0000"/>
                </a:solidFill>
              </a:rPr>
              <a:t>How </a:t>
            </a:r>
            <a:r>
              <a:rPr lang="en-US" sz="2160" dirty="0">
                <a:solidFill>
                  <a:srgbClr val="FF0000"/>
                </a:solidFill>
              </a:rPr>
              <a:t>might the government intervene in labour markets?</a:t>
            </a:r>
          </a:p>
          <a:p>
            <a:pPr marL="630238" indent="-611188">
              <a:buClr>
                <a:srgbClr val="00B050"/>
              </a:buClr>
              <a:buFont typeface="+mj-lt"/>
              <a:buAutoNum type="arabicPeriod"/>
            </a:pPr>
            <a:r>
              <a:rPr lang="en-US" sz="2160" dirty="0" smtClean="0">
                <a:solidFill>
                  <a:srgbClr val="FF0000"/>
                </a:solidFill>
              </a:rPr>
              <a:t>What </a:t>
            </a:r>
            <a:r>
              <a:rPr lang="en-US" sz="2160" dirty="0">
                <a:solidFill>
                  <a:srgbClr val="FF0000"/>
                </a:solidFill>
              </a:rPr>
              <a:t>is meant by geographical and occupational mobility?</a:t>
            </a:r>
          </a:p>
          <a:p>
            <a:pPr marL="630238" indent="-611188">
              <a:buClr>
                <a:srgbClr val="00B050"/>
              </a:buClr>
              <a:buFont typeface="+mj-lt"/>
              <a:buAutoNum type="arabicPeriod"/>
            </a:pPr>
            <a:r>
              <a:rPr lang="en-US" sz="2160" dirty="0">
                <a:solidFill>
                  <a:srgbClr val="FF0000"/>
                </a:solidFill>
              </a:rPr>
              <a:t>Why do male workers in general earn more than female workers?</a:t>
            </a:r>
          </a:p>
          <a:p>
            <a:pPr marL="630238" indent="-611188">
              <a:buClr>
                <a:srgbClr val="00B050"/>
              </a:buClr>
              <a:buFont typeface="+mj-lt"/>
              <a:buAutoNum type="arabicPeriod"/>
            </a:pPr>
            <a:r>
              <a:rPr lang="en-US" sz="2160" dirty="0">
                <a:solidFill>
                  <a:srgbClr val="FF0000"/>
                </a:solidFill>
              </a:rPr>
              <a:t>Why might a public-sector worker earn less than a worker in the private sector?</a:t>
            </a:r>
          </a:p>
          <a:p>
            <a:pPr marL="630238" indent="-611188">
              <a:buClr>
                <a:srgbClr val="00B050"/>
              </a:buClr>
              <a:buFont typeface="+mj-lt"/>
              <a:buAutoNum type="arabicPeriod"/>
            </a:pPr>
            <a:r>
              <a:rPr lang="en-US" sz="2160" dirty="0" smtClean="0">
                <a:solidFill>
                  <a:srgbClr val="FF0000"/>
                </a:solidFill>
              </a:rPr>
              <a:t>What </a:t>
            </a:r>
            <a:r>
              <a:rPr lang="en-US" sz="2160" dirty="0">
                <a:solidFill>
                  <a:srgbClr val="FF0000"/>
                </a:solidFill>
              </a:rPr>
              <a:t>are the advantages and disadvantages of specialisation of labour?</a:t>
            </a:r>
          </a:p>
        </p:txBody>
      </p:sp>
      <p:sp>
        <p:nvSpPr>
          <p:cNvPr id="2" name="TextBox 1">
            <a:hlinkClick r:id="rId3" action="ppaction://hlinkfile"/>
          </p:cNvPr>
          <p:cNvSpPr txBox="1"/>
          <p:nvPr/>
        </p:nvSpPr>
        <p:spPr>
          <a:xfrm>
            <a:off x="8244408" y="2924944"/>
            <a:ext cx="607859" cy="923330"/>
          </a:xfrm>
          <a:prstGeom prst="rect">
            <a:avLst/>
          </a:prstGeom>
          <a:noFill/>
        </p:spPr>
        <p:txBody>
          <a:bodyPr wrap="non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14157977"/>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Key Terms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95</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20" y="1052736"/>
            <a:ext cx="8568953" cy="5586145"/>
          </a:xfrm>
          <a:prstGeom prst="rect">
            <a:avLst/>
          </a:prstGeom>
        </p:spPr>
        <p:txBody>
          <a:bodyPr wrap="square">
            <a:spAutoFit/>
          </a:bodyPr>
          <a:lstStyle/>
          <a:p>
            <a:r>
              <a:rPr lang="en-GB" sz="2100" b="1" dirty="0" smtClean="0">
                <a:solidFill>
                  <a:srgbClr val="FF0000"/>
                </a:solidFill>
              </a:rPr>
              <a:t>Collective bargaining </a:t>
            </a:r>
            <a:r>
              <a:rPr lang="en-GB" sz="2100" dirty="0" smtClean="0"/>
              <a:t>occurs when a trade union representative negotiates on behalf of the </a:t>
            </a:r>
            <a:r>
              <a:rPr lang="en-US" sz="2100" dirty="0" smtClean="0"/>
              <a:t>union's </a:t>
            </a:r>
            <a:r>
              <a:rPr lang="en-US" sz="2100" dirty="0"/>
              <a:t>members with the employer to reach an agreement that both sides find acceptable.</a:t>
            </a:r>
          </a:p>
          <a:p>
            <a:r>
              <a:rPr lang="en-US" sz="2100" b="1" dirty="0">
                <a:solidFill>
                  <a:srgbClr val="FF0000"/>
                </a:solidFill>
              </a:rPr>
              <a:t>A go-slow </a:t>
            </a:r>
            <a:r>
              <a:rPr lang="en-US" sz="2100" dirty="0"/>
              <a:t>occurs when workers decide to complete their work in a leisurely way </a:t>
            </a:r>
            <a:r>
              <a:rPr lang="en-US" sz="2100" dirty="0" smtClean="0"/>
              <a:t>and </a:t>
            </a:r>
            <a:r>
              <a:rPr lang="en-GB" sz="2100" dirty="0" smtClean="0"/>
              <a:t>therefore </a:t>
            </a:r>
            <a:r>
              <a:rPr lang="en-GB" sz="2100" dirty="0"/>
              <a:t>productivity falls .</a:t>
            </a:r>
          </a:p>
          <a:p>
            <a:r>
              <a:rPr lang="en-GB" sz="2100" dirty="0" smtClean="0"/>
              <a:t>Industrial action is any deliberate act to disrupt the operations of a firm in order to force </a:t>
            </a:r>
            <a:r>
              <a:rPr lang="en-US" sz="2100" dirty="0" smtClean="0"/>
              <a:t>the </a:t>
            </a:r>
            <a:r>
              <a:rPr lang="en-US" sz="2100" dirty="0"/>
              <a:t>management to negotiate better terms and conditions of employment, e.g. strike</a:t>
            </a:r>
          </a:p>
          <a:p>
            <a:r>
              <a:rPr lang="en-US" sz="2100" b="1" dirty="0">
                <a:solidFill>
                  <a:srgbClr val="FF0000"/>
                </a:solidFill>
              </a:rPr>
              <a:t>A sit-in </a:t>
            </a:r>
            <a:r>
              <a:rPr lang="en-US" sz="2100" dirty="0"/>
              <a:t>is when union members go to their place of work, occupy the premises but do </a:t>
            </a:r>
            <a:r>
              <a:rPr lang="en-US" sz="2100" dirty="0" smtClean="0"/>
              <a:t>not </a:t>
            </a:r>
            <a:r>
              <a:rPr lang="en-GB" sz="2100" dirty="0" smtClean="0"/>
              <a:t>undertake </a:t>
            </a:r>
            <a:r>
              <a:rPr lang="en-GB" sz="2100" dirty="0"/>
              <a:t>their normal work.</a:t>
            </a:r>
          </a:p>
          <a:p>
            <a:r>
              <a:rPr lang="en-US" sz="2100" b="1" dirty="0">
                <a:solidFill>
                  <a:srgbClr val="FF0000"/>
                </a:solidFill>
              </a:rPr>
              <a:t>A </a:t>
            </a:r>
            <a:r>
              <a:rPr lang="en-US" sz="2100" b="1" dirty="0" smtClean="0">
                <a:solidFill>
                  <a:srgbClr val="FF0000"/>
                </a:solidFill>
              </a:rPr>
              <a:t>strike </a:t>
            </a:r>
            <a:r>
              <a:rPr lang="en-US" sz="2100" dirty="0"/>
              <a:t>occurs when union members withdraw their labour services by refusing to work.</a:t>
            </a:r>
          </a:p>
          <a:p>
            <a:r>
              <a:rPr lang="en-US" sz="2100" dirty="0"/>
              <a:t>A </a:t>
            </a:r>
            <a:r>
              <a:rPr lang="en-US" sz="2100" b="1" dirty="0">
                <a:solidFill>
                  <a:srgbClr val="FF0000"/>
                </a:solidFill>
              </a:rPr>
              <a:t>trade union </a:t>
            </a:r>
            <a:r>
              <a:rPr lang="en-US" sz="2100" dirty="0"/>
              <a:t>is an organisation that aims to protect the interests of its members: </a:t>
            </a:r>
            <a:r>
              <a:rPr lang="en-US" sz="2100" dirty="0" smtClean="0"/>
              <a:t>namely, the </a:t>
            </a:r>
            <a:r>
              <a:rPr lang="en-US" sz="2100" dirty="0"/>
              <a:t>terms of pay and conditions of employment.</a:t>
            </a:r>
          </a:p>
          <a:p>
            <a:r>
              <a:rPr lang="en-US" sz="2100" b="1" dirty="0" smtClean="0">
                <a:solidFill>
                  <a:srgbClr val="FF0000"/>
                </a:solidFill>
              </a:rPr>
              <a:t>Work-to-rule</a:t>
            </a:r>
            <a:r>
              <a:rPr lang="en-US" sz="2100" dirty="0" smtClean="0"/>
              <a:t> </a:t>
            </a:r>
            <a:r>
              <a:rPr lang="en-US" sz="2100" dirty="0"/>
              <a:t>means that workers literally work to fulfil the minimum requirements of </a:t>
            </a:r>
            <a:r>
              <a:rPr lang="en-US" sz="2100" dirty="0" smtClean="0"/>
              <a:t>their job </a:t>
            </a:r>
            <a:r>
              <a:rPr lang="en-US" sz="2100" dirty="0"/>
              <a:t>and do nothing outside what is written in their contract of employment.</a:t>
            </a:r>
          </a:p>
        </p:txBody>
      </p:sp>
    </p:spTree>
    <p:extLst>
      <p:ext uri="{BB962C8B-B14F-4D97-AF65-F5344CB8AC3E}">
        <p14:creationId xmlns:p14="http://schemas.microsoft.com/office/powerpoint/2010/main" val="2574392373"/>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Role</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5786199"/>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850" dirty="0"/>
              <a:t>A trade union (or labour union) is an organisation that exists to protect </a:t>
            </a:r>
            <a:r>
              <a:rPr lang="en-US" sz="1850" dirty="0" smtClean="0"/>
              <a:t>the rights of workers</a:t>
            </a:r>
            <a:r>
              <a:rPr lang="en-US" sz="1850" dirty="0"/>
              <a:t>. Trade unions originated in the nineteenth century in the </a:t>
            </a:r>
            <a:r>
              <a:rPr lang="en-US" sz="1850" dirty="0" smtClean="0"/>
              <a:t>UK and </a:t>
            </a:r>
            <a:r>
              <a:rPr lang="en-US" sz="1850" dirty="0"/>
              <a:t>the USA. Workers often worked in very poor conditions, so trade unions </a:t>
            </a:r>
            <a:r>
              <a:rPr lang="en-US" sz="1850" dirty="0" smtClean="0"/>
              <a:t>were created </a:t>
            </a:r>
            <a:r>
              <a:rPr lang="en-US" sz="1850" dirty="0"/>
              <a:t>to bargain for better terms and working environments for their </a:t>
            </a:r>
            <a:r>
              <a:rPr lang="en-US" sz="1850" dirty="0" smtClean="0"/>
              <a:t>members.</a:t>
            </a:r>
          </a:p>
          <a:p>
            <a:pPr marL="361950" indent="-342900">
              <a:buClr>
                <a:srgbClr val="00B050"/>
              </a:buClr>
              <a:buFont typeface="Wingdings 3" panose="05040102010807070707" pitchFamily="18" charset="2"/>
              <a:buChar char=""/>
            </a:pPr>
            <a:r>
              <a:rPr lang="en-US" sz="1850" dirty="0" smtClean="0"/>
              <a:t>A worker </a:t>
            </a:r>
            <a:r>
              <a:rPr lang="en-US" sz="1850" dirty="0"/>
              <a:t>becomes a member of a trade union by paying a weekly, monthly or </a:t>
            </a:r>
            <a:r>
              <a:rPr lang="en-US" sz="1850" dirty="0" smtClean="0"/>
              <a:t>yearly subscription </a:t>
            </a:r>
            <a:r>
              <a:rPr lang="en-US" sz="1850" dirty="0"/>
              <a:t>fee. The membership fees help to pay for the administrative and </a:t>
            </a:r>
            <a:r>
              <a:rPr lang="en-US" sz="1850" dirty="0" smtClean="0"/>
              <a:t>legal expenses </a:t>
            </a:r>
            <a:r>
              <a:rPr lang="en-US" sz="1850" dirty="0"/>
              <a:t>of the union.</a:t>
            </a:r>
          </a:p>
          <a:p>
            <a:pPr marL="361950" indent="-342900">
              <a:buClr>
                <a:srgbClr val="00B050"/>
              </a:buClr>
              <a:buFont typeface="Wingdings 3" panose="05040102010807070707" pitchFamily="18" charset="2"/>
              <a:buChar char=""/>
            </a:pPr>
            <a:r>
              <a:rPr lang="en-US" sz="1850" dirty="0"/>
              <a:t>Employees (workers) and employers often have different aims and objectives. </a:t>
            </a:r>
            <a:r>
              <a:rPr lang="en-US" sz="1850" dirty="0" smtClean="0"/>
              <a:t>E.g., </a:t>
            </a:r>
            <a:r>
              <a:rPr lang="en-US" sz="1850" dirty="0"/>
              <a:t>in addition to maintaining a happy and well-motivated workforce, </a:t>
            </a:r>
            <a:r>
              <a:rPr lang="en-US" sz="1850" dirty="0" smtClean="0"/>
              <a:t>employers may want to</a:t>
            </a:r>
            <a:r>
              <a:rPr lang="en-US" sz="1850" dirty="0"/>
              <a:t>:</a:t>
            </a:r>
          </a:p>
          <a:p>
            <a:pPr marL="725488" indent="-342900">
              <a:buClr>
                <a:srgbClr val="00B050"/>
              </a:buClr>
              <a:buFont typeface="Arial" panose="020B0604020202020204" pitchFamily="34" charset="0"/>
              <a:buChar char="•"/>
            </a:pPr>
            <a:r>
              <a:rPr lang="en-US" sz="1850" dirty="0" smtClean="0"/>
              <a:t>Maximise profits</a:t>
            </a:r>
            <a:endParaRPr lang="en-US" sz="1850" dirty="0"/>
          </a:p>
          <a:p>
            <a:pPr marL="725488" indent="-342900">
              <a:buClr>
                <a:srgbClr val="00B050"/>
              </a:buClr>
              <a:buFont typeface="Arial" panose="020B0604020202020204" pitchFamily="34" charset="0"/>
              <a:buChar char="•"/>
            </a:pPr>
            <a:r>
              <a:rPr lang="en-US" sz="1850" dirty="0" smtClean="0"/>
              <a:t>Minimise costs</a:t>
            </a:r>
            <a:endParaRPr lang="en-US" sz="1850" dirty="0"/>
          </a:p>
          <a:p>
            <a:pPr marL="725488" indent="-342900">
              <a:buClr>
                <a:srgbClr val="00B050"/>
              </a:buClr>
              <a:buFont typeface="Arial" panose="020B0604020202020204" pitchFamily="34" charset="0"/>
              <a:buChar char="•"/>
            </a:pPr>
            <a:r>
              <a:rPr lang="en-US" sz="1850" dirty="0" smtClean="0"/>
              <a:t>Maximise sales</a:t>
            </a:r>
            <a:r>
              <a:rPr lang="en-US" sz="1850" dirty="0"/>
              <a:t>.</a:t>
            </a:r>
          </a:p>
          <a:p>
            <a:pPr marL="361950" indent="-342900">
              <a:buClr>
                <a:srgbClr val="00B050"/>
              </a:buClr>
              <a:buFont typeface="Wingdings 3" panose="05040102010807070707" pitchFamily="18" charset="2"/>
              <a:buChar char=""/>
            </a:pPr>
            <a:r>
              <a:rPr lang="en-US" sz="1850" dirty="0"/>
              <a:t>On the other hand, employees may </a:t>
            </a:r>
            <a:r>
              <a:rPr lang="en-US" sz="1850" dirty="0" smtClean="0"/>
              <a:t>want </a:t>
            </a:r>
            <a:r>
              <a:rPr lang="en-US" sz="1850" dirty="0"/>
              <a:t>to:</a:t>
            </a:r>
          </a:p>
          <a:p>
            <a:pPr marL="725488" indent="-342900">
              <a:buClr>
                <a:srgbClr val="00B050"/>
              </a:buClr>
              <a:buFont typeface="Arial" panose="020B0604020202020204" pitchFamily="34" charset="0"/>
              <a:buChar char="•"/>
            </a:pPr>
            <a:r>
              <a:rPr lang="en-US" sz="1850" dirty="0" err="1" smtClean="0"/>
              <a:t>maximise</a:t>
            </a:r>
            <a:r>
              <a:rPr lang="en-US" sz="1850" dirty="0" smtClean="0"/>
              <a:t> </a:t>
            </a:r>
            <a:r>
              <a:rPr lang="en-US" sz="1850" dirty="0"/>
              <a:t>wages/salaries</a:t>
            </a:r>
          </a:p>
          <a:p>
            <a:pPr marL="725488" indent="-342900">
              <a:buClr>
                <a:srgbClr val="00B050"/>
              </a:buClr>
              <a:buFont typeface="Arial" panose="020B0604020202020204" pitchFamily="34" charset="0"/>
              <a:buChar char="•"/>
            </a:pPr>
            <a:r>
              <a:rPr lang="en-US" sz="1850" dirty="0" smtClean="0"/>
              <a:t>work </a:t>
            </a:r>
            <a:r>
              <a:rPr lang="en-US" sz="1850" dirty="0"/>
              <a:t>in a safe and healthy environment</a:t>
            </a:r>
          </a:p>
          <a:p>
            <a:pPr marL="725488" indent="-342900">
              <a:buClr>
                <a:srgbClr val="00B050"/>
              </a:buClr>
              <a:buFont typeface="Arial" panose="020B0604020202020204" pitchFamily="34" charset="0"/>
              <a:buChar char="•"/>
            </a:pPr>
            <a:r>
              <a:rPr lang="en-US" sz="1850" dirty="0" smtClean="0"/>
              <a:t>have </a:t>
            </a:r>
            <a:r>
              <a:rPr lang="en-US" sz="1850" dirty="0"/>
              <a:t>good terms and conditions at work</a:t>
            </a:r>
          </a:p>
          <a:p>
            <a:pPr marL="725488" indent="-342900">
              <a:buClr>
                <a:srgbClr val="00B050"/>
              </a:buClr>
              <a:buFont typeface="Arial" panose="020B0604020202020204" pitchFamily="34" charset="0"/>
              <a:buChar char="•"/>
            </a:pPr>
            <a:r>
              <a:rPr lang="en-US" sz="1850" dirty="0" err="1" smtClean="0"/>
              <a:t>maximise</a:t>
            </a:r>
            <a:r>
              <a:rPr lang="en-US" sz="1850" dirty="0" smtClean="0"/>
              <a:t> </a:t>
            </a:r>
            <a:r>
              <a:rPr lang="en-US" sz="1850" dirty="0"/>
              <a:t>their non-wage benefits</a:t>
            </a:r>
          </a:p>
          <a:p>
            <a:pPr marL="725488" indent="-342900">
              <a:buClr>
                <a:srgbClr val="00B050"/>
              </a:buClr>
              <a:buFont typeface="Arial" panose="020B0604020202020204" pitchFamily="34" charset="0"/>
              <a:buChar char="•"/>
            </a:pPr>
            <a:r>
              <a:rPr lang="en-US" sz="1850" dirty="0" smtClean="0"/>
              <a:t>enjoy </a:t>
            </a:r>
            <a:r>
              <a:rPr lang="en-US" sz="1850" dirty="0"/>
              <a:t>job security.</a:t>
            </a:r>
          </a:p>
        </p:txBody>
      </p:sp>
    </p:spTree>
    <p:extLst>
      <p:ext uri="{BB962C8B-B14F-4D97-AF65-F5344CB8AC3E}">
        <p14:creationId xmlns:p14="http://schemas.microsoft.com/office/powerpoint/2010/main" val="536686335"/>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Role</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88</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946413"/>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850" dirty="0"/>
              <a:t>There is often a conflict between the aims of employees and employers. </a:t>
            </a:r>
            <a:r>
              <a:rPr lang="en-US" sz="1850" dirty="0" smtClean="0"/>
              <a:t>E.g., an increase in wages along with a decrease in working hours will increase costs to employers but improve the terms of employment for workers.</a:t>
            </a:r>
            <a:endParaRPr lang="en-US" sz="1850" dirty="0"/>
          </a:p>
        </p:txBody>
      </p:sp>
      <p:sp>
        <p:nvSpPr>
          <p:cNvPr id="2" name="Rectangle 1"/>
          <p:cNvSpPr/>
          <p:nvPr/>
        </p:nvSpPr>
        <p:spPr>
          <a:xfrm>
            <a:off x="251518" y="5445224"/>
            <a:ext cx="8568953" cy="1253402"/>
          </a:xfrm>
          <a:prstGeom prst="rect">
            <a:avLst/>
          </a:prstGeom>
          <a:solidFill>
            <a:schemeClr val="accent5">
              <a:lumMod val="60000"/>
              <a:lumOff val="40000"/>
            </a:schemeClr>
          </a:solidFill>
          <a:ln w="57150">
            <a:solidFill>
              <a:srgbClr val="002060"/>
            </a:solidFill>
          </a:ln>
        </p:spPr>
        <p:txBody>
          <a:bodyPr wrap="square" lIns="72000" tIns="72000" rIns="72000" bIns="72000">
            <a:spAutoFit/>
          </a:bodyPr>
          <a:lstStyle/>
          <a:p>
            <a:r>
              <a:rPr lang="en-GB" b="1" dirty="0">
                <a:latin typeface="Arial" panose="020B0604020202020204" pitchFamily="34" charset="0"/>
                <a:cs typeface="Arial" panose="020B0604020202020204" pitchFamily="34" charset="0"/>
              </a:rPr>
              <a:t>Study tips</a:t>
            </a:r>
          </a:p>
          <a:p>
            <a:r>
              <a:rPr lang="en-GB" dirty="0">
                <a:latin typeface="Arial" panose="020B0604020202020204" pitchFamily="34" charset="0"/>
                <a:cs typeface="Arial" panose="020B0604020202020204" pitchFamily="34" charset="0"/>
              </a:rPr>
              <a:t>It is possible </a:t>
            </a:r>
            <a:r>
              <a:rPr lang="en-GB" dirty="0" smtClean="0">
                <a:latin typeface="Arial" panose="020B0604020202020204" pitchFamily="34" charset="0"/>
                <a:cs typeface="Arial" panose="020B0604020202020204" pitchFamily="34" charset="0"/>
              </a:rPr>
              <a:t>for </a:t>
            </a:r>
            <a:r>
              <a:rPr lang="en-US" dirty="0" smtClean="0">
                <a:latin typeface="Arial" panose="020B0604020202020204" pitchFamily="34" charset="0"/>
                <a:cs typeface="Arial" panose="020B0604020202020204" pitchFamily="34" charset="0"/>
              </a:rPr>
              <a:t>the aims </a:t>
            </a:r>
            <a:r>
              <a:rPr lang="en-US" dirty="0">
                <a:latin typeface="Arial" panose="020B0604020202020204" pitchFamily="34" charset="0"/>
                <a:cs typeface="Arial" panose="020B0604020202020204" pitchFamily="34" charset="0"/>
              </a:rPr>
              <a:t>of </a:t>
            </a:r>
            <a:r>
              <a:rPr lang="en-US" dirty="0" smtClean="0">
                <a:latin typeface="Arial" panose="020B0604020202020204" pitchFamily="34" charset="0"/>
                <a:cs typeface="Arial" panose="020B0604020202020204" pitchFamily="34" charset="0"/>
              </a:rPr>
              <a:t>both </a:t>
            </a:r>
            <a:r>
              <a:rPr lang="en-GB" dirty="0" smtClean="0">
                <a:latin typeface="Arial" panose="020B0604020202020204" pitchFamily="34" charset="0"/>
                <a:cs typeface="Arial" panose="020B0604020202020204" pitchFamily="34" charset="0"/>
              </a:rPr>
              <a:t>employees and employers to be </a:t>
            </a:r>
            <a:r>
              <a:rPr lang="en-GB" dirty="0">
                <a:latin typeface="Arial" panose="020B0604020202020204" pitchFamily="34" charset="0"/>
                <a:cs typeface="Arial" panose="020B0604020202020204" pitchFamily="34" charset="0"/>
              </a:rPr>
              <a:t>met at </a:t>
            </a:r>
            <a:r>
              <a:rPr lang="en-GB" dirty="0" smtClean="0">
                <a:latin typeface="Arial" panose="020B0604020202020204" pitchFamily="34" charset="0"/>
                <a:cs typeface="Arial" panose="020B0604020202020204" pitchFamily="34" charset="0"/>
              </a:rPr>
              <a:t>the instance. Firms may </a:t>
            </a:r>
            <a:r>
              <a:rPr lang="en-GB" dirty="0">
                <a:latin typeface="Arial" panose="020B0604020202020204" pitchFamily="34" charset="0"/>
                <a:cs typeface="Arial" panose="020B0604020202020204" pitchFamily="34" charset="0"/>
              </a:rPr>
              <a:t>agree to </a:t>
            </a:r>
            <a:r>
              <a:rPr lang="en-GB" dirty="0" smtClean="0">
                <a:latin typeface="Arial" panose="020B0604020202020204" pitchFamily="34" charset="0"/>
                <a:cs typeface="Arial" panose="020B0604020202020204" pitchFamily="34" charset="0"/>
              </a:rPr>
              <a:t>the demands </a:t>
            </a:r>
            <a:r>
              <a:rPr lang="en-GB" dirty="0">
                <a:latin typeface="Arial" panose="020B0604020202020204" pitchFamily="34" charset="0"/>
                <a:cs typeface="Arial" panose="020B0604020202020204" pitchFamily="34" charset="0"/>
              </a:rPr>
              <a:t>of </a:t>
            </a:r>
            <a:r>
              <a:rPr lang="en-GB" dirty="0" smtClean="0">
                <a:latin typeface="Arial" panose="020B0604020202020204" pitchFamily="34" charset="0"/>
                <a:cs typeface="Arial" panose="020B0604020202020204" pitchFamily="34" charset="0"/>
              </a:rPr>
              <a:t>trade unions </a:t>
            </a:r>
            <a:r>
              <a:rPr lang="en-GB" dirty="0">
                <a:latin typeface="Arial" panose="020B0604020202020204" pitchFamily="34" charset="0"/>
                <a:cs typeface="Arial" panose="020B0604020202020204" pitchFamily="34" charset="0"/>
              </a:rPr>
              <a:t>in </a:t>
            </a:r>
            <a:r>
              <a:rPr lang="en-GB" dirty="0" smtClean="0">
                <a:latin typeface="Arial" panose="020B0604020202020204" pitchFamily="34" charset="0"/>
                <a:cs typeface="Arial" panose="020B0604020202020204" pitchFamily="34" charset="0"/>
              </a:rPr>
              <a:t>return for productivity gains </a:t>
            </a:r>
            <a:r>
              <a:rPr lang="en-GB" dirty="0">
                <a:latin typeface="Arial" panose="020B0604020202020204" pitchFamily="34" charset="0"/>
                <a:cs typeface="Arial" panose="020B0604020202020204" pitchFamily="34" charset="0"/>
              </a:rPr>
              <a:t>from </a:t>
            </a:r>
            <a:r>
              <a:rPr lang="en-GB" dirty="0" smtClean="0">
                <a:latin typeface="Arial" panose="020B0604020202020204" pitchFamily="34" charset="0"/>
                <a:cs typeface="Arial" panose="020B0604020202020204" pitchFamily="34" charset="0"/>
              </a:rPr>
              <a:t>their workforce</a:t>
            </a:r>
            <a:r>
              <a:rPr lang="en-GB" dirty="0">
                <a:latin typeface="Arial" panose="020B0604020202020204" pitchFamily="34" charset="0"/>
                <a:cs typeface="Arial" panose="020B0604020202020204" pitchFamily="34" charset="0"/>
              </a:rPr>
              <a:t>.</a:t>
            </a:r>
          </a:p>
        </p:txBody>
      </p:sp>
      <p:sp>
        <p:nvSpPr>
          <p:cNvPr id="7" name="Rounded Rectangle 6"/>
          <p:cNvSpPr/>
          <p:nvPr/>
        </p:nvSpPr>
        <p:spPr>
          <a:xfrm>
            <a:off x="323528" y="3092388"/>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Improved working conditions</a:t>
            </a:r>
            <a:endParaRPr lang="en-GB" b="1" dirty="0">
              <a:solidFill>
                <a:schemeClr val="tx1"/>
              </a:solidFill>
              <a:latin typeface="Arial" panose="020B0604020202020204" pitchFamily="34" charset="0"/>
              <a:cs typeface="Arial" panose="020B0604020202020204" pitchFamily="34" charset="0"/>
            </a:endParaRPr>
          </a:p>
        </p:txBody>
      </p:sp>
      <p:sp>
        <p:nvSpPr>
          <p:cNvPr id="9" name="Rounded Rectangle 8"/>
          <p:cNvSpPr/>
          <p:nvPr/>
        </p:nvSpPr>
        <p:spPr>
          <a:xfrm>
            <a:off x="6372199" y="3649309"/>
            <a:ext cx="2448272" cy="451191"/>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10000"/>
          </a:bodyPr>
          <a:lstStyle/>
          <a:p>
            <a:pPr algn="ctr"/>
            <a:r>
              <a:rPr lang="en-GB" b="1" dirty="0" smtClean="0">
                <a:solidFill>
                  <a:schemeClr val="tx1"/>
                </a:solidFill>
                <a:latin typeface="Arial" panose="020B0604020202020204" pitchFamily="34" charset="0"/>
                <a:cs typeface="Arial" panose="020B0604020202020204" pitchFamily="34" charset="0"/>
              </a:rPr>
              <a:t>Advice if unfairly treated</a:t>
            </a:r>
            <a:endParaRPr lang="en-GB" b="1" dirty="0">
              <a:solidFill>
                <a:schemeClr val="tx1"/>
              </a:solidFill>
              <a:latin typeface="Arial" panose="020B0604020202020204" pitchFamily="34" charset="0"/>
              <a:cs typeface="Arial" panose="020B0604020202020204" pitchFamily="34" charset="0"/>
            </a:endParaRPr>
          </a:p>
        </p:txBody>
      </p:sp>
      <p:sp>
        <p:nvSpPr>
          <p:cNvPr id="11" name="Rounded Rectangle 10"/>
          <p:cNvSpPr/>
          <p:nvPr/>
        </p:nvSpPr>
        <p:spPr>
          <a:xfrm>
            <a:off x="6372199" y="2957497"/>
            <a:ext cx="2448272" cy="422923"/>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Improved pay</a:t>
            </a:r>
            <a:endParaRPr lang="en-GB" b="1" dirty="0">
              <a:solidFill>
                <a:schemeClr val="tx1"/>
              </a:solidFill>
              <a:latin typeface="Arial" panose="020B0604020202020204" pitchFamily="34" charset="0"/>
              <a:cs typeface="Arial" panose="020B0604020202020204" pitchFamily="34" charset="0"/>
            </a:endParaRPr>
          </a:p>
        </p:txBody>
      </p:sp>
      <p:sp>
        <p:nvSpPr>
          <p:cNvPr id="12" name="Rounded Rectangle 11"/>
          <p:cNvSpPr/>
          <p:nvPr/>
        </p:nvSpPr>
        <p:spPr>
          <a:xfrm>
            <a:off x="6355430" y="4397165"/>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Improved conditions of employment</a:t>
            </a:r>
            <a:endParaRPr lang="en-GB" b="1" dirty="0">
              <a:solidFill>
                <a:schemeClr val="tx1"/>
              </a:solidFill>
              <a:latin typeface="Arial" panose="020B0604020202020204" pitchFamily="34" charset="0"/>
              <a:cs typeface="Arial" panose="020B0604020202020204" pitchFamily="34" charset="0"/>
            </a:endParaRPr>
          </a:p>
        </p:txBody>
      </p:sp>
      <p:sp>
        <p:nvSpPr>
          <p:cNvPr id="13" name="Rounded Rectangle 12"/>
          <p:cNvSpPr/>
          <p:nvPr/>
        </p:nvSpPr>
        <p:spPr>
          <a:xfrm>
            <a:off x="3347864" y="4433418"/>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92500"/>
          </a:bodyPr>
          <a:lstStyle/>
          <a:p>
            <a:pPr algn="ctr"/>
            <a:r>
              <a:rPr lang="en-GB" b="1" dirty="0" smtClean="0">
                <a:solidFill>
                  <a:schemeClr val="tx1"/>
                </a:solidFill>
                <a:latin typeface="Arial" panose="020B0604020202020204" pitchFamily="34" charset="0"/>
                <a:cs typeface="Arial" panose="020B0604020202020204" pitchFamily="34" charset="0"/>
              </a:rPr>
              <a:t>Possible influence on government decisions</a:t>
            </a:r>
            <a:endParaRPr lang="en-GB" b="1" dirty="0">
              <a:solidFill>
                <a:schemeClr val="tx1"/>
              </a:solidFill>
              <a:latin typeface="Arial" panose="020B0604020202020204" pitchFamily="34" charset="0"/>
              <a:cs typeface="Arial" panose="020B0604020202020204" pitchFamily="34" charset="0"/>
            </a:endParaRPr>
          </a:p>
        </p:txBody>
      </p:sp>
      <p:sp>
        <p:nvSpPr>
          <p:cNvPr id="14" name="Rounded Rectangle 13"/>
          <p:cNvSpPr/>
          <p:nvPr/>
        </p:nvSpPr>
        <p:spPr>
          <a:xfrm>
            <a:off x="323528" y="4437112"/>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20000"/>
          </a:bodyPr>
          <a:lstStyle/>
          <a:p>
            <a:pPr algn="ctr"/>
            <a:r>
              <a:rPr lang="en-GB" b="1" dirty="0" smtClean="0">
                <a:solidFill>
                  <a:schemeClr val="tx1"/>
                </a:solidFill>
                <a:latin typeface="Arial" panose="020B0604020202020204" pitchFamily="34" charset="0"/>
                <a:cs typeface="Arial" panose="020B0604020202020204" pitchFamily="34" charset="0"/>
              </a:rPr>
              <a:t>Services such as Insurance, social facilities</a:t>
            </a:r>
            <a:endParaRPr lang="en-GB" b="1" dirty="0">
              <a:solidFill>
                <a:schemeClr val="tx1"/>
              </a:solidFill>
              <a:latin typeface="Arial" panose="020B0604020202020204" pitchFamily="34" charset="0"/>
              <a:cs typeface="Arial" panose="020B0604020202020204" pitchFamily="34" charset="0"/>
            </a:endParaRPr>
          </a:p>
        </p:txBody>
      </p:sp>
      <p:sp>
        <p:nvSpPr>
          <p:cNvPr id="15" name="Rounded Rectangle 14"/>
          <p:cNvSpPr/>
          <p:nvPr/>
        </p:nvSpPr>
        <p:spPr>
          <a:xfrm>
            <a:off x="6372199" y="2060848"/>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77500" lnSpcReduction="20000"/>
          </a:bodyPr>
          <a:lstStyle/>
          <a:p>
            <a:pPr algn="ctr"/>
            <a:r>
              <a:rPr lang="en-GB" b="1" dirty="0" smtClean="0">
                <a:solidFill>
                  <a:schemeClr val="tx1"/>
                </a:solidFill>
                <a:latin typeface="Arial" panose="020B0604020202020204" pitchFamily="34" charset="0"/>
                <a:cs typeface="Arial" panose="020B0604020202020204" pitchFamily="34" charset="0"/>
              </a:rPr>
              <a:t>Improved communications between employees and management</a:t>
            </a:r>
            <a:endParaRPr lang="en-GB" b="1" dirty="0">
              <a:solidFill>
                <a:schemeClr val="tx1"/>
              </a:solidFill>
              <a:latin typeface="Arial" panose="020B0604020202020204" pitchFamily="34" charset="0"/>
              <a:cs typeface="Arial" panose="020B0604020202020204" pitchFamily="34" charset="0"/>
            </a:endParaRPr>
          </a:p>
        </p:txBody>
      </p:sp>
      <p:sp>
        <p:nvSpPr>
          <p:cNvPr id="16" name="Rounded Rectangle 15"/>
          <p:cNvSpPr/>
          <p:nvPr/>
        </p:nvSpPr>
        <p:spPr>
          <a:xfrm>
            <a:off x="3347864" y="2060848"/>
            <a:ext cx="2448272" cy="7200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fontScale="85000" lnSpcReduction="20000"/>
          </a:bodyPr>
          <a:lstStyle/>
          <a:p>
            <a:pPr algn="ctr"/>
            <a:r>
              <a:rPr lang="en-GB" b="1" dirty="0" smtClean="0">
                <a:solidFill>
                  <a:schemeClr val="tx1"/>
                </a:solidFill>
                <a:latin typeface="Arial" panose="020B0604020202020204" pitchFamily="34" charset="0"/>
                <a:cs typeface="Arial" panose="020B0604020202020204" pitchFamily="34" charset="0"/>
              </a:rPr>
              <a:t>Advice if dismissed (unfairly or made redundant)</a:t>
            </a:r>
            <a:endParaRPr lang="en-GB" b="1" dirty="0">
              <a:solidFill>
                <a:schemeClr val="tx1"/>
              </a:solidFill>
              <a:latin typeface="Arial" panose="020B0604020202020204" pitchFamily="34" charset="0"/>
              <a:cs typeface="Arial" panose="020B0604020202020204" pitchFamily="34" charset="0"/>
            </a:endParaRPr>
          </a:p>
        </p:txBody>
      </p:sp>
      <p:sp>
        <p:nvSpPr>
          <p:cNvPr id="17" name="Rounded Rectangle 16"/>
          <p:cNvSpPr/>
          <p:nvPr/>
        </p:nvSpPr>
        <p:spPr>
          <a:xfrm>
            <a:off x="323528" y="2134932"/>
            <a:ext cx="2448272" cy="50198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Strength in numbers</a:t>
            </a:r>
            <a:endParaRPr lang="en-GB" b="1" dirty="0">
              <a:solidFill>
                <a:schemeClr val="tx1"/>
              </a:solidFill>
              <a:latin typeface="Arial" panose="020B0604020202020204" pitchFamily="34" charset="0"/>
              <a:cs typeface="Arial" panose="020B0604020202020204" pitchFamily="34" charset="0"/>
            </a:endParaRPr>
          </a:p>
        </p:txBody>
      </p:sp>
      <p:cxnSp>
        <p:nvCxnSpPr>
          <p:cNvPr id="5" name="Straight Connector 4"/>
          <p:cNvCxnSpPr>
            <a:endCxn id="13" idx="0"/>
          </p:cNvCxnSpPr>
          <p:nvPr/>
        </p:nvCxnSpPr>
        <p:spPr>
          <a:xfrm>
            <a:off x="4572000" y="2715082"/>
            <a:ext cx="0" cy="171833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5" idx="1"/>
          </p:cNvCxnSpPr>
          <p:nvPr/>
        </p:nvCxnSpPr>
        <p:spPr>
          <a:xfrm flipH="1">
            <a:off x="2771800" y="2420888"/>
            <a:ext cx="3600399" cy="201253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7" idx="3"/>
          </p:cNvCxnSpPr>
          <p:nvPr/>
        </p:nvCxnSpPr>
        <p:spPr>
          <a:xfrm>
            <a:off x="2771800" y="2385922"/>
            <a:ext cx="3604944" cy="2047496"/>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7" idx="3"/>
          </p:cNvCxnSpPr>
          <p:nvPr/>
        </p:nvCxnSpPr>
        <p:spPr>
          <a:xfrm>
            <a:off x="2771800" y="3452428"/>
            <a:ext cx="559294" cy="28482"/>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3" idx="3"/>
            <a:endCxn id="9" idx="1"/>
          </p:cNvCxnSpPr>
          <p:nvPr/>
        </p:nvCxnSpPr>
        <p:spPr>
          <a:xfrm>
            <a:off x="5798408" y="3468804"/>
            <a:ext cx="573791" cy="406101"/>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3" idx="3"/>
            <a:endCxn id="11" idx="1"/>
          </p:cNvCxnSpPr>
          <p:nvPr/>
        </p:nvCxnSpPr>
        <p:spPr>
          <a:xfrm flipV="1">
            <a:off x="5798408" y="3168959"/>
            <a:ext cx="573791" cy="299845"/>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Rounded Rectangle 2"/>
          <p:cNvSpPr/>
          <p:nvPr/>
        </p:nvSpPr>
        <p:spPr>
          <a:xfrm>
            <a:off x="3350136" y="3108764"/>
            <a:ext cx="2448272" cy="720080"/>
          </a:xfrm>
          <a:prstGeom prst="roundRect">
            <a:avLst/>
          </a:prstGeom>
          <a:solidFill>
            <a:schemeClr val="accent5">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rmAutofit/>
          </a:bodyPr>
          <a:lstStyle/>
          <a:p>
            <a:pPr algn="ctr"/>
            <a:r>
              <a:rPr lang="en-GB" b="1" dirty="0" smtClean="0">
                <a:solidFill>
                  <a:schemeClr val="tx1"/>
                </a:solidFill>
                <a:latin typeface="Arial" panose="020B0604020202020204" pitchFamily="34" charset="0"/>
                <a:cs typeface="Arial" panose="020B0604020202020204" pitchFamily="34" charset="0"/>
              </a:rPr>
              <a:t>Benefits of Joining a Trade Union</a:t>
            </a:r>
            <a:endParaRPr lang="en-GB" b="1" dirty="0">
              <a:solidFill>
                <a:schemeClr val="tx1"/>
              </a:solidFill>
              <a:latin typeface="Arial" panose="020B0604020202020204" pitchFamily="34" charset="0"/>
              <a:cs typeface="Arial" panose="020B0604020202020204" pitchFamily="34" charset="0"/>
            </a:endParaRPr>
          </a:p>
        </p:txBody>
      </p:sp>
      <p:sp>
        <p:nvSpPr>
          <p:cNvPr id="33" name="Rectangle 32"/>
          <p:cNvSpPr/>
          <p:nvPr/>
        </p:nvSpPr>
        <p:spPr>
          <a:xfrm>
            <a:off x="3707904" y="4725144"/>
            <a:ext cx="5143396" cy="830997"/>
          </a:xfrm>
          <a:prstGeom prst="rect">
            <a:avLst/>
          </a:prstGeom>
        </p:spPr>
        <p:txBody>
          <a:bodyPr wrap="none">
            <a:spAutoFit/>
          </a:bodyPr>
          <a:lstStyle/>
          <a:p>
            <a:r>
              <a:rPr lang="en-GB" b="1" dirty="0" smtClean="0">
                <a:solidFill>
                  <a:srgbClr val="202427"/>
                </a:solidFill>
                <a:latin typeface="Arial" panose="020B0604020202020204" pitchFamily="34" charset="0"/>
              </a:rPr>
              <a:t>Figure 8.1</a:t>
            </a:r>
            <a:r>
              <a:rPr lang="en-GB" dirty="0" smtClean="0">
                <a:solidFill>
                  <a:srgbClr val="202427"/>
                </a:solidFill>
                <a:latin typeface="Arial" panose="020B0604020202020204" pitchFamily="34" charset="0"/>
              </a:rPr>
              <a:t> - </a:t>
            </a:r>
            <a:r>
              <a:rPr lang="en-GB" dirty="0" smtClean="0">
                <a:solidFill>
                  <a:srgbClr val="343536"/>
                </a:solidFill>
                <a:latin typeface="Arial" panose="020B0604020202020204" pitchFamily="34" charset="0"/>
              </a:rPr>
              <a:t>T</a:t>
            </a:r>
            <a:r>
              <a:rPr lang="en-GB" dirty="0" smtClean="0">
                <a:solidFill>
                  <a:srgbClr val="4F5151"/>
                </a:solidFill>
                <a:latin typeface="Arial" panose="020B0604020202020204" pitchFamily="34" charset="0"/>
              </a:rPr>
              <a:t>he benefits of joining a trade union</a:t>
            </a:r>
            <a:endParaRPr lang="en-GB" sz="4800" dirty="0"/>
          </a:p>
        </p:txBody>
      </p:sp>
    </p:spTree>
    <p:extLst>
      <p:ext uri="{BB962C8B-B14F-4D97-AF65-F5344CB8AC3E}">
        <p14:creationId xmlns:p14="http://schemas.microsoft.com/office/powerpoint/2010/main" val="2651394220"/>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Role</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89</a:t>
            </a:r>
            <a:endParaRPr lang="en-GB" sz="1800" b="1" dirty="0">
              <a:latin typeface="Arial" panose="020B0604020202020204" pitchFamily="34" charset="0"/>
              <a:cs typeface="Arial" panose="020B0604020202020204" pitchFamily="34" charset="0"/>
            </a:endParaRPr>
          </a:p>
        </p:txBody>
      </p:sp>
      <p:pic>
        <p:nvPicPr>
          <p:cNvPr id="31748" name="Picture 4" descr="Image result for countries without trade un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456" y="1124745"/>
            <a:ext cx="4489248" cy="5472608"/>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Image result for world map trade un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124745"/>
            <a:ext cx="3869060" cy="150323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hlinkClick r:id="rId5"/>
          </p:cNvPr>
          <p:cNvPicPr>
            <a:picLocks noChangeAspect="1"/>
          </p:cNvPicPr>
          <p:nvPr/>
        </p:nvPicPr>
        <p:blipFill rotWithShape="1">
          <a:blip r:embed="rId6"/>
          <a:srcRect l="13805" t="12408" r="38599" b="5890"/>
          <a:stretch/>
        </p:blipFill>
        <p:spPr>
          <a:xfrm>
            <a:off x="4921344" y="2761039"/>
            <a:ext cx="3879756" cy="3744416"/>
          </a:xfrm>
          <a:prstGeom prst="rect">
            <a:avLst/>
          </a:prstGeom>
        </p:spPr>
      </p:pic>
    </p:spTree>
    <p:extLst>
      <p:ext uri="{BB962C8B-B14F-4D97-AF65-F5344CB8AC3E}">
        <p14:creationId xmlns:p14="http://schemas.microsoft.com/office/powerpoint/2010/main" val="1096143310"/>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Types of Union</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6840761" cy="5632311"/>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000" dirty="0" smtClean="0"/>
              <a:t>Trade </a:t>
            </a:r>
            <a:r>
              <a:rPr lang="en-US" sz="2000" dirty="0"/>
              <a:t>unions can be classified as follows:</a:t>
            </a:r>
          </a:p>
          <a:p>
            <a:pPr marL="627063" indent="-271463">
              <a:buClr>
                <a:srgbClr val="00B050"/>
              </a:buClr>
              <a:buFont typeface="Arial" panose="020B0604020202020204" pitchFamily="34" charset="0"/>
              <a:buChar char="•"/>
            </a:pPr>
            <a:r>
              <a:rPr lang="en-US" sz="2000" b="1" dirty="0" smtClean="0">
                <a:solidFill>
                  <a:srgbClr val="FF0000"/>
                </a:solidFill>
              </a:rPr>
              <a:t>Craft </a:t>
            </a:r>
            <a:r>
              <a:rPr lang="en-US" sz="2000" b="1" dirty="0">
                <a:solidFill>
                  <a:srgbClr val="FF0000"/>
                </a:solidFill>
              </a:rPr>
              <a:t>unions </a:t>
            </a:r>
            <a:r>
              <a:rPr lang="en-US" sz="2000" dirty="0"/>
              <a:t>- These are the oldest type of labour unions, which were </a:t>
            </a:r>
            <a:r>
              <a:rPr lang="en-US" sz="2000" dirty="0" smtClean="0"/>
              <a:t>originally formed </a:t>
            </a:r>
            <a:r>
              <a:rPr lang="en-US" sz="2000" dirty="0"/>
              <a:t>to organise workers according to their particular skill. </a:t>
            </a:r>
            <a:r>
              <a:rPr lang="en-US" sz="2000" dirty="0" smtClean="0"/>
              <a:t>E.g., engineers </a:t>
            </a:r>
            <a:r>
              <a:rPr lang="en-US" sz="2000" dirty="0"/>
              <a:t>and primers formed their own unions, as did carpenters, </a:t>
            </a:r>
            <a:r>
              <a:rPr lang="en-US" sz="2000" dirty="0" smtClean="0"/>
              <a:t>plasterers and </a:t>
            </a:r>
            <a:r>
              <a:rPr lang="en-US" sz="2000" dirty="0"/>
              <a:t>electricians. Craft unions try to restrict membership to only those with </a:t>
            </a:r>
            <a:r>
              <a:rPr lang="en-US" sz="2000" dirty="0" smtClean="0"/>
              <a:t>the particular skills</a:t>
            </a:r>
            <a:r>
              <a:rPr lang="en-US" sz="2000" dirty="0"/>
              <a:t>.</a:t>
            </a:r>
          </a:p>
          <a:p>
            <a:pPr marL="627063" indent="-271463">
              <a:buClr>
                <a:srgbClr val="00B050"/>
              </a:buClr>
              <a:buFont typeface="Arial" panose="020B0604020202020204" pitchFamily="34" charset="0"/>
              <a:buChar char="•"/>
            </a:pPr>
            <a:r>
              <a:rPr lang="en-US" sz="2000" b="1" dirty="0">
                <a:solidFill>
                  <a:srgbClr val="FF0000"/>
                </a:solidFill>
              </a:rPr>
              <a:t>General unions </a:t>
            </a:r>
            <a:r>
              <a:rPr lang="en-US" sz="2000" dirty="0"/>
              <a:t>- These trade unions are usually prepared to accept anyone into membership regardless of the place they work, the nature of their work or their industrial qualifications. These labour unions have a very large membership of unskilled workers. The Transport and General Workers' Union (TGWU) is a very large general union in the UK. Its members include drivers, warehouse workers, hotel employees and shop workers. In Australia the largest general union is called the Australian Workers' Union</a:t>
            </a:r>
            <a:r>
              <a:rPr lang="en-US" sz="2000" dirty="0" smtClean="0"/>
              <a:t>.</a:t>
            </a:r>
            <a:endParaRPr lang="en-US" sz="2000" dirty="0"/>
          </a:p>
        </p:txBody>
      </p:sp>
      <p:pic>
        <p:nvPicPr>
          <p:cNvPr id="34818" name="Picture 2" descr="Image result for craft union"/>
          <p:cNvPicPr>
            <a:picLocks noChangeAspect="1" noChangeArrowheads="1"/>
          </p:cNvPicPr>
          <p:nvPr/>
        </p:nvPicPr>
        <p:blipFill rotWithShape="1">
          <a:blip r:embed="rId3">
            <a:extLst>
              <a:ext uri="{28A0092B-C50C-407E-A947-70E740481C1C}">
                <a14:useLocalDpi xmlns:a14="http://schemas.microsoft.com/office/drawing/2010/main" val="0"/>
              </a:ext>
            </a:extLst>
          </a:blip>
          <a:srcRect t="19852" b="9164"/>
          <a:stretch/>
        </p:blipFill>
        <p:spPr bwMode="auto">
          <a:xfrm>
            <a:off x="7092280" y="1124745"/>
            <a:ext cx="171672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34820" name="Picture 4" descr="Image result for The Transport and General Workers' Un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420" r="7042"/>
          <a:stretch/>
        </p:blipFill>
        <p:spPr bwMode="auto">
          <a:xfrm>
            <a:off x="7092279" y="4298134"/>
            <a:ext cx="1716724" cy="1197432"/>
          </a:xfrm>
          <a:prstGeom prst="rect">
            <a:avLst/>
          </a:prstGeom>
          <a:noFill/>
          <a:extLst>
            <a:ext uri="{909E8E84-426E-40DD-AFC4-6F175D3DCCD1}">
              <a14:hiddenFill xmlns:a14="http://schemas.microsoft.com/office/drawing/2010/main">
                <a:solidFill>
                  <a:srgbClr val="FFFFFF"/>
                </a:solidFill>
              </a14:hiddenFill>
            </a:ext>
          </a:extLst>
        </p:spPr>
      </p:pic>
      <p:pic>
        <p:nvPicPr>
          <p:cNvPr id="34822" name="Picture 6" descr="Image result for Australian Workers' Un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3601"/>
          <a:stretch/>
        </p:blipFill>
        <p:spPr bwMode="auto">
          <a:xfrm>
            <a:off x="7092279" y="5594389"/>
            <a:ext cx="1716724" cy="1040797"/>
          </a:xfrm>
          <a:prstGeom prst="rect">
            <a:avLst/>
          </a:prstGeom>
          <a:noFill/>
          <a:extLst>
            <a:ext uri="{909E8E84-426E-40DD-AFC4-6F175D3DCCD1}">
              <a14:hiddenFill xmlns:a14="http://schemas.microsoft.com/office/drawing/2010/main">
                <a:solidFill>
                  <a:srgbClr val="FFFFFF"/>
                </a:solidFill>
              </a14:hiddenFill>
            </a:ext>
          </a:extLst>
        </p:spPr>
      </p:pic>
      <p:pic>
        <p:nvPicPr>
          <p:cNvPr id="34824" name="Picture 8" descr="Image result for plumbers union"/>
          <p:cNvPicPr>
            <a:picLocks noChangeAspect="1" noChangeArrowheads="1"/>
          </p:cNvPicPr>
          <p:nvPr/>
        </p:nvPicPr>
        <p:blipFill rotWithShape="1">
          <a:blip r:embed="rId6">
            <a:extLst>
              <a:ext uri="{28A0092B-C50C-407E-A947-70E740481C1C}">
                <a14:useLocalDpi xmlns:a14="http://schemas.microsoft.com/office/drawing/2010/main" val="0"/>
              </a:ext>
            </a:extLst>
          </a:blip>
          <a:srcRect l="5878" t="4201" r="5923" b="5079"/>
          <a:stretch/>
        </p:blipFill>
        <p:spPr bwMode="auto">
          <a:xfrm>
            <a:off x="7092278" y="2755734"/>
            <a:ext cx="1716725" cy="144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427219"/>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Types of Union</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89</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6840759" cy="5632311"/>
          </a:xfrm>
          <a:prstGeom prst="rect">
            <a:avLst/>
          </a:prstGeom>
        </p:spPr>
        <p:txBody>
          <a:bodyPr wrap="square">
            <a:spAutoFit/>
          </a:bodyPr>
          <a:lstStyle/>
          <a:p>
            <a:pPr marL="627063" indent="-271463">
              <a:buClr>
                <a:srgbClr val="00B050"/>
              </a:buClr>
              <a:buFont typeface="Arial" panose="020B0604020202020204" pitchFamily="34" charset="0"/>
              <a:buChar char="•"/>
            </a:pPr>
            <a:r>
              <a:rPr lang="en-US" b="1" dirty="0" smtClean="0">
                <a:solidFill>
                  <a:srgbClr val="FF0000"/>
                </a:solidFill>
              </a:rPr>
              <a:t>General </a:t>
            </a:r>
            <a:r>
              <a:rPr lang="en-US" b="1" dirty="0">
                <a:solidFill>
                  <a:srgbClr val="FF0000"/>
                </a:solidFill>
              </a:rPr>
              <a:t>unions </a:t>
            </a:r>
            <a:r>
              <a:rPr lang="en-US" dirty="0"/>
              <a:t>- These trade unions are usually prepared to accept anyone </a:t>
            </a:r>
            <a:r>
              <a:rPr lang="en-US" dirty="0" smtClean="0"/>
              <a:t>into membership </a:t>
            </a:r>
            <a:r>
              <a:rPr lang="en-US" dirty="0"/>
              <a:t>regardless of the place they work, the nature of their work or </a:t>
            </a:r>
            <a:r>
              <a:rPr lang="en-US" dirty="0" smtClean="0"/>
              <a:t>their industrial </a:t>
            </a:r>
            <a:r>
              <a:rPr lang="en-US" dirty="0"/>
              <a:t>qualifications. These labour unions have a very large membership </a:t>
            </a:r>
            <a:r>
              <a:rPr lang="en-US" dirty="0" smtClean="0"/>
              <a:t>of unskilled </a:t>
            </a:r>
            <a:r>
              <a:rPr lang="en-US" dirty="0"/>
              <a:t>workers. The Transport and General Workers' Union (TGWU) is </a:t>
            </a:r>
            <a:r>
              <a:rPr lang="en-US" dirty="0" smtClean="0"/>
              <a:t>a very </a:t>
            </a:r>
            <a:r>
              <a:rPr lang="en-US" dirty="0"/>
              <a:t>large general union in the </a:t>
            </a:r>
            <a:r>
              <a:rPr lang="en-US" dirty="0" smtClean="0"/>
              <a:t>UK. </a:t>
            </a:r>
            <a:r>
              <a:rPr lang="en-US" dirty="0"/>
              <a:t>Its members include </a:t>
            </a:r>
            <a:r>
              <a:rPr lang="en-US" dirty="0" smtClean="0"/>
              <a:t>drivers, warehouse </a:t>
            </a:r>
            <a:r>
              <a:rPr lang="en-US" dirty="0"/>
              <a:t>workers, hotel employees and shop workers. In Australia the </a:t>
            </a:r>
            <a:r>
              <a:rPr lang="en-US" dirty="0" smtClean="0"/>
              <a:t>largest general </a:t>
            </a:r>
            <a:r>
              <a:rPr lang="en-US" dirty="0"/>
              <a:t>union is called the Australian Workers' Union.</a:t>
            </a:r>
          </a:p>
          <a:p>
            <a:pPr marL="627063" indent="-271463">
              <a:buClr>
                <a:srgbClr val="00B050"/>
              </a:buClr>
              <a:buFont typeface="Arial" panose="020B0604020202020204" pitchFamily="34" charset="0"/>
              <a:buChar char="•"/>
            </a:pPr>
            <a:r>
              <a:rPr lang="en-US" b="1" dirty="0" smtClean="0">
                <a:solidFill>
                  <a:srgbClr val="FF0000"/>
                </a:solidFill>
              </a:rPr>
              <a:t>White </a:t>
            </a:r>
            <a:r>
              <a:rPr lang="en-US" b="1" dirty="0">
                <a:solidFill>
                  <a:srgbClr val="FF0000"/>
                </a:solidFill>
              </a:rPr>
              <a:t>collar' unions </a:t>
            </a:r>
            <a:r>
              <a:rPr lang="en-US" dirty="0"/>
              <a:t>- These labour unions recruit professional, </a:t>
            </a:r>
            <a:r>
              <a:rPr lang="en-US" dirty="0" smtClean="0"/>
              <a:t>administrative and </a:t>
            </a:r>
            <a:r>
              <a:rPr lang="en-US" dirty="0"/>
              <a:t>clerical staff (salaried workers) and other non-manual workers. They </a:t>
            </a:r>
            <a:r>
              <a:rPr lang="en-US" dirty="0" smtClean="0"/>
              <a:t>are common </a:t>
            </a:r>
            <a:r>
              <a:rPr lang="en-US" dirty="0"/>
              <a:t>in teaching, banking, the civil service and local government.</a:t>
            </a:r>
          </a:p>
          <a:p>
            <a:pPr marL="361950" indent="-342900">
              <a:buClr>
                <a:srgbClr val="00B050"/>
              </a:buClr>
              <a:buFont typeface="Wingdings 3" panose="05040102010807070707" pitchFamily="18" charset="2"/>
              <a:buChar char=""/>
            </a:pPr>
            <a:r>
              <a:rPr lang="en-US" dirty="0"/>
              <a:t>Some professions, such as law, accountancy, engineering and medicine, do not </a:t>
            </a:r>
            <a:r>
              <a:rPr lang="en-US" dirty="0" smtClean="0"/>
              <a:t>have trade </a:t>
            </a:r>
            <a:r>
              <a:rPr lang="en-US" dirty="0"/>
              <a:t>unions because their work is </a:t>
            </a:r>
            <a:r>
              <a:rPr lang="en-US" dirty="0" smtClean="0"/>
              <a:t>governed </a:t>
            </a:r>
            <a:r>
              <a:rPr lang="en-US" dirty="0"/>
              <a:t>by a professional </a:t>
            </a:r>
            <a:r>
              <a:rPr lang="en-US" dirty="0" smtClean="0"/>
              <a:t>body </a:t>
            </a:r>
            <a:r>
              <a:rPr lang="en-US" dirty="0"/>
              <a:t>which sets </a:t>
            </a:r>
            <a:r>
              <a:rPr lang="en-US" dirty="0" smtClean="0"/>
              <a:t>entry requirements </a:t>
            </a:r>
            <a:r>
              <a:rPr lang="en-US" dirty="0"/>
              <a:t>in terms of examinations, training and </a:t>
            </a:r>
            <a:r>
              <a:rPr lang="en-US" dirty="0" smtClean="0"/>
              <a:t>level </a:t>
            </a:r>
            <a:r>
              <a:rPr lang="en-US" dirty="0"/>
              <a:t>of experience. The </a:t>
            </a:r>
            <a:r>
              <a:rPr lang="en-US" dirty="0" smtClean="0"/>
              <a:t>entry requirements </a:t>
            </a:r>
            <a:r>
              <a:rPr lang="en-US" dirty="0"/>
              <a:t>are high and therefore the number of workers in each profession </a:t>
            </a:r>
            <a:r>
              <a:rPr lang="en-US" dirty="0" smtClean="0"/>
              <a:t>is controlled</a:t>
            </a:r>
            <a:r>
              <a:rPr lang="en-US" dirty="0"/>
              <a:t>.</a:t>
            </a:r>
          </a:p>
        </p:txBody>
      </p:sp>
      <p:pic>
        <p:nvPicPr>
          <p:cNvPr id="5" name="Picture 2" descr="Image result for craft union"/>
          <p:cNvPicPr>
            <a:picLocks noChangeAspect="1" noChangeArrowheads="1"/>
          </p:cNvPicPr>
          <p:nvPr/>
        </p:nvPicPr>
        <p:blipFill rotWithShape="1">
          <a:blip r:embed="rId3">
            <a:extLst>
              <a:ext uri="{28A0092B-C50C-407E-A947-70E740481C1C}">
                <a14:useLocalDpi xmlns:a14="http://schemas.microsoft.com/office/drawing/2010/main" val="0"/>
              </a:ext>
            </a:extLst>
          </a:blip>
          <a:srcRect t="19852" b="9164"/>
          <a:stretch/>
        </p:blipFill>
        <p:spPr bwMode="auto">
          <a:xfrm>
            <a:off x="7092280" y="1124745"/>
            <a:ext cx="171672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The Transport and General Workers' Un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420" r="7042"/>
          <a:stretch/>
        </p:blipFill>
        <p:spPr bwMode="auto">
          <a:xfrm>
            <a:off x="7092279" y="4298134"/>
            <a:ext cx="1716724" cy="11974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Australian Workers' Un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3601"/>
          <a:stretch/>
        </p:blipFill>
        <p:spPr bwMode="auto">
          <a:xfrm>
            <a:off x="7092279" y="5594389"/>
            <a:ext cx="1716724" cy="10407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plumbers union"/>
          <p:cNvPicPr>
            <a:picLocks noChangeAspect="1" noChangeArrowheads="1"/>
          </p:cNvPicPr>
          <p:nvPr/>
        </p:nvPicPr>
        <p:blipFill rotWithShape="1">
          <a:blip r:embed="rId6">
            <a:extLst>
              <a:ext uri="{28A0092B-C50C-407E-A947-70E740481C1C}">
                <a14:useLocalDpi xmlns:a14="http://schemas.microsoft.com/office/drawing/2010/main" val="0"/>
              </a:ext>
            </a:extLst>
          </a:blip>
          <a:srcRect l="5878" t="4201" r="5923" b="5079"/>
          <a:stretch/>
        </p:blipFill>
        <p:spPr bwMode="auto">
          <a:xfrm>
            <a:off x="7092278" y="2755734"/>
            <a:ext cx="1716725" cy="144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678765"/>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F</a:t>
            </a:r>
            <a:endParaRPr lang="en-GB" sz="4000" dirty="0"/>
          </a:p>
        </p:txBody>
      </p:sp>
      <p:sp>
        <p:nvSpPr>
          <p:cNvPr id="3" name="Rectangle 2"/>
          <p:cNvSpPr/>
          <p:nvPr/>
        </p:nvSpPr>
        <p:spPr>
          <a:xfrm>
            <a:off x="251520" y="1052736"/>
            <a:ext cx="8568952" cy="5324535"/>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F</a:t>
            </a:r>
            <a:r>
              <a:rPr lang="en-US" sz="2000" dirty="0"/>
              <a:t>, a candidate must show some familiarity with the central concepts and ideas in </a:t>
            </a:r>
            <a:r>
              <a:rPr lang="en-US" sz="2000" dirty="0" smtClean="0"/>
              <a:t>the syllabus</a:t>
            </a:r>
            <a:r>
              <a:rPr lang="en-US" sz="2000" dirty="0"/>
              <a:t>. Within the separate assessment objectives, a candidate awarded a Grade F must show:</a:t>
            </a:r>
          </a:p>
          <a:p>
            <a:pPr>
              <a:buClr>
                <a:srgbClr val="00B050"/>
              </a:buClr>
            </a:pPr>
            <a:r>
              <a:rPr lang="en-US" sz="2000" b="1" dirty="0"/>
              <a:t>AO1: Knowledge with understanding</a:t>
            </a:r>
          </a:p>
          <a:p>
            <a:pPr marL="693738" indent="-287338">
              <a:buClr>
                <a:srgbClr val="00B050"/>
              </a:buClr>
              <a:buFont typeface="Arial" panose="020B0604020202020204" pitchFamily="34" charset="0"/>
              <a:buChar char="•"/>
            </a:pPr>
            <a:r>
              <a:rPr lang="en-US" sz="2000" dirty="0" smtClean="0"/>
              <a:t>Some </a:t>
            </a:r>
            <a:r>
              <a:rPr lang="en-US" sz="2000" dirty="0"/>
              <a:t>ability to identify specific facts or principles in relation to the content of the syllabus</a:t>
            </a:r>
          </a:p>
          <a:p>
            <a:pPr marL="693738" indent="-287338">
              <a:buClr>
                <a:srgbClr val="00B050"/>
              </a:buClr>
              <a:buFont typeface="Arial" panose="020B0604020202020204" pitchFamily="34" charset="0"/>
              <a:buChar char="•"/>
            </a:pPr>
            <a:r>
              <a:rPr lang="en-US" sz="2000" dirty="0" smtClean="0"/>
              <a:t>Some </a:t>
            </a:r>
            <a:r>
              <a:rPr lang="en-US" sz="2000" dirty="0"/>
              <a:t>ability to describe graphs, diagrams, tables.</a:t>
            </a:r>
          </a:p>
          <a:p>
            <a:pPr>
              <a:buClr>
                <a:srgbClr val="00B050"/>
              </a:buClr>
            </a:pPr>
            <a:r>
              <a:rPr lang="en-US" sz="2000" b="1" dirty="0"/>
              <a:t>AO2: Analysis</a:t>
            </a:r>
          </a:p>
          <a:p>
            <a:pPr marL="693738" indent="-287338">
              <a:buClr>
                <a:srgbClr val="00B050"/>
              </a:buClr>
              <a:buFont typeface="Arial" panose="020B0604020202020204" pitchFamily="34" charset="0"/>
              <a:buChar char="•"/>
            </a:pPr>
            <a:r>
              <a:rPr lang="en-US" sz="2000" dirty="0" smtClean="0"/>
              <a:t>Some </a:t>
            </a:r>
            <a:r>
              <a:rPr lang="en-US" sz="2000" dirty="0"/>
              <a:t>ability to classify data in a simple way and some ability to select relevant information from </a:t>
            </a:r>
            <a:r>
              <a:rPr lang="en-US" sz="2000" dirty="0" smtClean="0"/>
              <a:t>a set </a:t>
            </a:r>
            <a:r>
              <a:rPr lang="en-US" sz="2000" dirty="0"/>
              <a:t>of data</a:t>
            </a:r>
          </a:p>
          <a:p>
            <a:pPr marL="693738" indent="-287338">
              <a:buClr>
                <a:srgbClr val="00B050"/>
              </a:buClr>
              <a:buFont typeface="Arial" panose="020B0604020202020204" pitchFamily="34" charset="0"/>
              <a:buChar char="•"/>
            </a:pPr>
            <a:r>
              <a:rPr lang="en-US" sz="2000" dirty="0" smtClean="0"/>
              <a:t>Some </a:t>
            </a:r>
            <a:r>
              <a:rPr lang="en-US" sz="2000" dirty="0"/>
              <a:t>ability to apply the tools of economic analysis to particular situations.</a:t>
            </a:r>
          </a:p>
          <a:p>
            <a:pPr>
              <a:buClr>
                <a:srgbClr val="00B050"/>
              </a:buClr>
            </a:pPr>
            <a:r>
              <a:rPr lang="en-US" sz="2000" b="1" dirty="0"/>
              <a:t>AO3: Critical evaluation and decision-making</a:t>
            </a:r>
          </a:p>
          <a:p>
            <a:pPr marL="693738" indent="-287338">
              <a:buClr>
                <a:srgbClr val="00B050"/>
              </a:buClr>
              <a:buFont typeface="Arial" panose="020B0604020202020204" pitchFamily="34" charset="0"/>
              <a:buChar char="•"/>
            </a:pPr>
            <a:r>
              <a:rPr lang="en-US" sz="2000" dirty="0" smtClean="0"/>
              <a:t>A </a:t>
            </a:r>
            <a:r>
              <a:rPr lang="en-US" sz="2000" dirty="0"/>
              <a:t>limited ability to discriminate between different sources of information and to describe </a:t>
            </a:r>
            <a:r>
              <a:rPr lang="en-US" sz="2000" dirty="0" smtClean="0"/>
              <a:t>the difference </a:t>
            </a:r>
            <a:r>
              <a:rPr lang="en-US" sz="2000" dirty="0"/>
              <a:t>between facts and opinions</a:t>
            </a:r>
          </a:p>
          <a:p>
            <a:pPr marL="693738" indent="-287338">
              <a:buClr>
                <a:srgbClr val="00B050"/>
              </a:buClr>
              <a:buFont typeface="Arial" panose="020B0604020202020204" pitchFamily="34" charset="0"/>
              <a:buChar char="•"/>
            </a:pPr>
            <a:r>
              <a:rPr lang="en-US" sz="2000" dirty="0" smtClean="0"/>
              <a:t>Some </a:t>
            </a:r>
            <a:r>
              <a:rPr lang="en-US" sz="2000" dirty="0"/>
              <a:t>ability to use information relating to a particular topic.</a:t>
            </a:r>
            <a:endParaRPr lang="en-US" dirty="0"/>
          </a:p>
        </p:txBody>
      </p:sp>
    </p:spTree>
    <p:extLst>
      <p:ext uri="{BB962C8B-B14F-4D97-AF65-F5344CB8AC3E}">
        <p14:creationId xmlns:p14="http://schemas.microsoft.com/office/powerpoint/2010/main" val="235314698"/>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Role of Unions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6840759" cy="569386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820" dirty="0" smtClean="0"/>
              <a:t>The </a:t>
            </a:r>
            <a:r>
              <a:rPr lang="en-US" sz="1820" dirty="0"/>
              <a:t>primary role of a trade union is to protect the interests of its members. </a:t>
            </a:r>
            <a:r>
              <a:rPr lang="en-US" sz="1820" dirty="0" smtClean="0"/>
              <a:t>Examples of labour </a:t>
            </a:r>
            <a:r>
              <a:rPr lang="en-US" sz="1820" dirty="0"/>
              <a:t>union roles and responsibilities include:</a:t>
            </a:r>
          </a:p>
          <a:p>
            <a:pPr marL="627063" indent="-271463">
              <a:buClr>
                <a:srgbClr val="00B050"/>
              </a:buClr>
              <a:buFont typeface="Arial" panose="020B0604020202020204" pitchFamily="34" charset="0"/>
              <a:buChar char="•"/>
            </a:pPr>
            <a:r>
              <a:rPr lang="en-US" sz="1820" dirty="0" smtClean="0"/>
              <a:t>bargaining </a:t>
            </a:r>
            <a:r>
              <a:rPr lang="en-US" sz="1820" dirty="0"/>
              <a:t>with employers for pay rises and better terms and conditions</a:t>
            </a:r>
          </a:p>
          <a:p>
            <a:pPr marL="627063" indent="-271463">
              <a:buClr>
                <a:srgbClr val="00B050"/>
              </a:buClr>
              <a:buFont typeface="Arial" panose="020B0604020202020204" pitchFamily="34" charset="0"/>
              <a:buChar char="•"/>
            </a:pPr>
            <a:r>
              <a:rPr lang="en-US" sz="1820" dirty="0" smtClean="0"/>
              <a:t>ensuring </a:t>
            </a:r>
            <a:r>
              <a:rPr lang="en-US" sz="1820" dirty="0"/>
              <a:t>that equipment at work is safe to use (supported by health and </a:t>
            </a:r>
            <a:r>
              <a:rPr lang="en-US" sz="1820" dirty="0" smtClean="0"/>
              <a:t>safety legislation</a:t>
            </a:r>
            <a:r>
              <a:rPr lang="en-US" sz="1820" dirty="0"/>
              <a:t>) and that workers are given sufficient </a:t>
            </a:r>
            <a:r>
              <a:rPr lang="en-US" sz="1820" dirty="0" smtClean="0"/>
              <a:t>training </a:t>
            </a:r>
            <a:r>
              <a:rPr lang="en-US" sz="1820" dirty="0"/>
              <a:t>to enable them to </a:t>
            </a:r>
            <a:r>
              <a:rPr lang="en-US" sz="1820" dirty="0" smtClean="0"/>
              <a:t>perform their </a:t>
            </a:r>
            <a:r>
              <a:rPr lang="en-US" sz="1820" dirty="0"/>
              <a:t>role at work safely</a:t>
            </a:r>
          </a:p>
          <a:p>
            <a:pPr marL="627063" indent="-271463">
              <a:buClr>
                <a:srgbClr val="00B050"/>
              </a:buClr>
              <a:buFont typeface="Arial" panose="020B0604020202020204" pitchFamily="34" charset="0"/>
              <a:buChar char="•"/>
            </a:pPr>
            <a:r>
              <a:rPr lang="en-US" sz="1820" dirty="0" smtClean="0"/>
              <a:t>ensuring </a:t>
            </a:r>
            <a:r>
              <a:rPr lang="en-US" sz="1820" dirty="0"/>
              <a:t>members are </a:t>
            </a:r>
            <a:r>
              <a:rPr lang="en-US" sz="1820" dirty="0" smtClean="0"/>
              <a:t>given </a:t>
            </a:r>
            <a:r>
              <a:rPr lang="en-US" sz="1820" dirty="0"/>
              <a:t>legal advice when necessary</a:t>
            </a:r>
          </a:p>
          <a:p>
            <a:pPr marL="627063" indent="-271463">
              <a:buClr>
                <a:srgbClr val="00B050"/>
              </a:buClr>
              <a:buFont typeface="Arial" panose="020B0604020202020204" pitchFamily="34" charset="0"/>
              <a:buChar char="•"/>
            </a:pPr>
            <a:r>
              <a:rPr lang="en-US" sz="1820" dirty="0" smtClean="0"/>
              <a:t>giving </a:t>
            </a:r>
            <a:r>
              <a:rPr lang="en-US" sz="1820" dirty="0"/>
              <a:t>support to members when they are made redundant</a:t>
            </a:r>
          </a:p>
          <a:p>
            <a:pPr marL="627063" indent="-271463">
              <a:buClr>
                <a:srgbClr val="00B050"/>
              </a:buClr>
              <a:buFont typeface="Arial" panose="020B0604020202020204" pitchFamily="34" charset="0"/>
              <a:buChar char="•"/>
            </a:pPr>
            <a:r>
              <a:rPr lang="en-US" sz="1820" dirty="0" smtClean="0"/>
              <a:t>providing </a:t>
            </a:r>
            <a:r>
              <a:rPr lang="en-US" sz="1820" dirty="0"/>
              <a:t>financial and legal support to workers who may have been </a:t>
            </a:r>
            <a:r>
              <a:rPr lang="en-US" sz="1820" dirty="0" smtClean="0"/>
              <a:t>unfairly dismissed </a:t>
            </a:r>
            <a:r>
              <a:rPr lang="en-US" sz="1820" dirty="0"/>
              <a:t>or disciplined</a:t>
            </a:r>
          </a:p>
          <a:p>
            <a:pPr marL="627063" indent="-271463">
              <a:buClr>
                <a:srgbClr val="00B050"/>
              </a:buClr>
              <a:buFont typeface="Arial" panose="020B0604020202020204" pitchFamily="34" charset="0"/>
              <a:buChar char="•"/>
            </a:pPr>
            <a:r>
              <a:rPr lang="en-US" sz="1820" dirty="0" smtClean="0"/>
              <a:t>persuading </a:t>
            </a:r>
            <a:r>
              <a:rPr lang="en-US" sz="1820" dirty="0"/>
              <a:t>the government to pass legislation in </a:t>
            </a:r>
            <a:r>
              <a:rPr lang="en-US" sz="1820" dirty="0" err="1" smtClean="0"/>
              <a:t>favour</a:t>
            </a:r>
            <a:r>
              <a:rPr lang="en-US" sz="1820" dirty="0" smtClean="0"/>
              <a:t> of workers</a:t>
            </a:r>
            <a:r>
              <a:rPr lang="en-US" sz="1820" dirty="0"/>
              <a:t>, such as </a:t>
            </a:r>
            <a:r>
              <a:rPr lang="en-US" sz="1820" dirty="0" smtClean="0"/>
              <a:t>laws covering </a:t>
            </a:r>
            <a:r>
              <a:rPr lang="en-US" sz="1820" dirty="0"/>
              <a:t>minimum wages, maximum working hours, pension rights and </a:t>
            </a:r>
            <a:r>
              <a:rPr lang="en-US" sz="1820" dirty="0" smtClean="0"/>
              <a:t>the retirement </a:t>
            </a:r>
            <a:r>
              <a:rPr lang="en-US" sz="1820" dirty="0"/>
              <a:t>age.</a:t>
            </a:r>
          </a:p>
          <a:p>
            <a:pPr marL="361950" indent="-342900">
              <a:buClr>
                <a:srgbClr val="00B050"/>
              </a:buClr>
              <a:buFont typeface="Wingdings 3" panose="05040102010807070707" pitchFamily="18" charset="2"/>
              <a:buChar char=""/>
            </a:pPr>
            <a:r>
              <a:rPr lang="en-US" sz="1820" dirty="0"/>
              <a:t>Trade unions act as a means of communication and negotiation between </a:t>
            </a:r>
            <a:r>
              <a:rPr lang="en-US" sz="1820" dirty="0" smtClean="0"/>
              <a:t>employers and </a:t>
            </a:r>
            <a:r>
              <a:rPr lang="en-US" sz="1820" dirty="0"/>
              <a:t>employees through a process called collective bargaining. </a:t>
            </a:r>
          </a:p>
        </p:txBody>
      </p:sp>
      <p:pic>
        <p:nvPicPr>
          <p:cNvPr id="5" name="Picture 2" descr="Image result for craft union"/>
          <p:cNvPicPr>
            <a:picLocks noChangeAspect="1" noChangeArrowheads="1"/>
          </p:cNvPicPr>
          <p:nvPr/>
        </p:nvPicPr>
        <p:blipFill rotWithShape="1">
          <a:blip r:embed="rId3">
            <a:extLst>
              <a:ext uri="{28A0092B-C50C-407E-A947-70E740481C1C}">
                <a14:useLocalDpi xmlns:a14="http://schemas.microsoft.com/office/drawing/2010/main" val="0"/>
              </a:ext>
            </a:extLst>
          </a:blip>
          <a:srcRect t="19852" b="9164"/>
          <a:stretch/>
        </p:blipFill>
        <p:spPr bwMode="auto">
          <a:xfrm>
            <a:off x="7092280" y="1124745"/>
            <a:ext cx="171672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The Transport and General Workers' Un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420" r="7042"/>
          <a:stretch/>
        </p:blipFill>
        <p:spPr bwMode="auto">
          <a:xfrm>
            <a:off x="7092279" y="4298134"/>
            <a:ext cx="1716724" cy="11974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Australian Workers' Un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3601"/>
          <a:stretch/>
        </p:blipFill>
        <p:spPr bwMode="auto">
          <a:xfrm>
            <a:off x="7092279" y="5594389"/>
            <a:ext cx="1716724" cy="10407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plumbers union"/>
          <p:cNvPicPr>
            <a:picLocks noChangeAspect="1" noChangeArrowheads="1"/>
          </p:cNvPicPr>
          <p:nvPr/>
        </p:nvPicPr>
        <p:blipFill rotWithShape="1">
          <a:blip r:embed="rId6">
            <a:extLst>
              <a:ext uri="{28A0092B-C50C-407E-A947-70E740481C1C}">
                <a14:useLocalDpi xmlns:a14="http://schemas.microsoft.com/office/drawing/2010/main" val="0"/>
              </a:ext>
            </a:extLst>
          </a:blip>
          <a:srcRect l="5878" t="4201" r="5923" b="5079"/>
          <a:stretch/>
        </p:blipFill>
        <p:spPr bwMode="auto">
          <a:xfrm>
            <a:off x="7092278" y="2755734"/>
            <a:ext cx="1716725" cy="144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788143"/>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Role of Unions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6840759" cy="5909310"/>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760" dirty="0" smtClean="0"/>
              <a:t>This </a:t>
            </a:r>
            <a:r>
              <a:rPr lang="en-US" sz="1760" dirty="0"/>
              <a:t>occurs when </a:t>
            </a:r>
            <a:r>
              <a:rPr lang="en-US" sz="1760" dirty="0" smtClean="0"/>
              <a:t>a trade </a:t>
            </a:r>
            <a:r>
              <a:rPr lang="en-US" sz="1760" dirty="0"/>
              <a:t>union representative, who is voted into the position by colleagues, </a:t>
            </a:r>
            <a:r>
              <a:rPr lang="en-US" sz="1760" dirty="0" smtClean="0"/>
              <a:t>negotiates on </a:t>
            </a:r>
            <a:r>
              <a:rPr lang="en-US" sz="1760" dirty="0"/>
              <a:t>behalf of the union's members (the workers) with the employer for better pay </a:t>
            </a:r>
            <a:r>
              <a:rPr lang="en-US" sz="1760" dirty="0" smtClean="0"/>
              <a:t>and working </a:t>
            </a:r>
            <a:r>
              <a:rPr lang="en-US" sz="1760" dirty="0"/>
              <a:t>conditions. A </a:t>
            </a:r>
            <a:r>
              <a:rPr lang="en-US" sz="1760" dirty="0" smtClean="0"/>
              <a:t>collective </a:t>
            </a:r>
            <a:r>
              <a:rPr lang="en-US" sz="1760" dirty="0"/>
              <a:t>voice is more </a:t>
            </a:r>
            <a:r>
              <a:rPr lang="en-US" sz="1760" dirty="0" smtClean="0"/>
              <a:t>powerful </a:t>
            </a:r>
            <a:r>
              <a:rPr lang="en-US" sz="1760" dirty="0"/>
              <a:t>than each worker </a:t>
            </a:r>
            <a:r>
              <a:rPr lang="en-US" sz="1760" dirty="0" smtClean="0"/>
              <a:t>negotiating individually </a:t>
            </a:r>
            <a:r>
              <a:rPr lang="en-US" sz="1760" dirty="0"/>
              <a:t>with the employer. Trade unions can therefore be an effective means </a:t>
            </a:r>
            <a:r>
              <a:rPr lang="en-US" sz="1760" dirty="0" smtClean="0"/>
              <a:t>of communication </a:t>
            </a:r>
            <a:r>
              <a:rPr lang="en-US" sz="1760" dirty="0"/>
              <a:t>between the employer and employees.</a:t>
            </a:r>
          </a:p>
          <a:p>
            <a:pPr marL="361950" indent="-342900">
              <a:buClr>
                <a:srgbClr val="00B050"/>
              </a:buClr>
              <a:buFont typeface="Wingdings 3" panose="05040102010807070707" pitchFamily="18" charset="2"/>
              <a:buChar char=""/>
            </a:pPr>
            <a:r>
              <a:rPr lang="en-US" sz="1760" dirty="0"/>
              <a:t>Trade unions with high membership tend to be more powerful than </a:t>
            </a:r>
            <a:r>
              <a:rPr lang="en-US" sz="1760" dirty="0" smtClean="0"/>
              <a:t>unions with </a:t>
            </a:r>
            <a:r>
              <a:rPr lang="en-US" sz="1760" dirty="0"/>
              <a:t>a small number of members. If trade unions make full use of their </a:t>
            </a:r>
            <a:r>
              <a:rPr lang="en-US" sz="1760" dirty="0" smtClean="0"/>
              <a:t>bargaining strength</a:t>
            </a:r>
            <a:r>
              <a:rPr lang="en-US" sz="1760" dirty="0"/>
              <a:t>, they could succeed in getting larger and/or more frequent wage </a:t>
            </a:r>
            <a:r>
              <a:rPr lang="en-US" sz="1760" dirty="0" smtClean="0"/>
              <a:t>increases than </a:t>
            </a:r>
            <a:r>
              <a:rPr lang="en-US" sz="1760" dirty="0"/>
              <a:t>the weaker unions. This highlights the importance </a:t>
            </a:r>
            <a:r>
              <a:rPr lang="en-US" sz="1760" dirty="0" smtClean="0"/>
              <a:t>of '</a:t>
            </a:r>
            <a:r>
              <a:rPr lang="en-US" sz="1760" dirty="0" err="1" smtClean="0"/>
              <a:t>unionisation</a:t>
            </a:r>
            <a:r>
              <a:rPr lang="en-US" sz="1760" dirty="0"/>
              <a:t>' to </a:t>
            </a:r>
            <a:r>
              <a:rPr lang="en-US" sz="1760" dirty="0" smtClean="0"/>
              <a:t>trade unions</a:t>
            </a:r>
            <a:r>
              <a:rPr lang="en-US" sz="1760" dirty="0"/>
              <a:t>: the larger and more united the union, the better its bargaining </a:t>
            </a:r>
            <a:r>
              <a:rPr lang="en-US" sz="1760" dirty="0" smtClean="0"/>
              <a:t>position tends </a:t>
            </a:r>
            <a:r>
              <a:rPr lang="en-US" sz="1760" dirty="0"/>
              <a:t>to be.</a:t>
            </a:r>
          </a:p>
          <a:p>
            <a:pPr marL="361950" indent="-342900">
              <a:buClr>
                <a:srgbClr val="00B050"/>
              </a:buClr>
              <a:buFont typeface="Wingdings 3" panose="05040102010807070707" pitchFamily="18" charset="2"/>
              <a:buChar char=""/>
            </a:pPr>
            <a:r>
              <a:rPr lang="en-US" sz="1760" dirty="0"/>
              <a:t>Unions may be affiliated to a larger organisation </a:t>
            </a:r>
            <a:r>
              <a:rPr lang="en-US" sz="1760" dirty="0" smtClean="0"/>
              <a:t>which negotiates </a:t>
            </a:r>
            <a:r>
              <a:rPr lang="en-US" sz="1760" dirty="0"/>
              <a:t>with </a:t>
            </a:r>
            <a:r>
              <a:rPr lang="en-US" sz="1760" dirty="0" smtClean="0"/>
              <a:t>the government</a:t>
            </a:r>
            <a:r>
              <a:rPr lang="en-US" sz="1760" dirty="0"/>
              <a:t>: </a:t>
            </a:r>
            <a:r>
              <a:rPr lang="en-US" sz="1760" dirty="0" smtClean="0"/>
              <a:t>e.g., </a:t>
            </a:r>
            <a:r>
              <a:rPr lang="en-US" sz="1760" dirty="0"/>
              <a:t>the Trade Union Congress (TUC) in the </a:t>
            </a:r>
            <a:r>
              <a:rPr lang="en-US" sz="1760" dirty="0" smtClean="0"/>
              <a:t>UK </a:t>
            </a:r>
            <a:r>
              <a:rPr lang="en-US" sz="1760" dirty="0"/>
              <a:t>and the American Federation of Labor and Congress of </a:t>
            </a:r>
            <a:r>
              <a:rPr lang="en-US" sz="1760" dirty="0" smtClean="0"/>
              <a:t>Industrial Organisations </a:t>
            </a:r>
            <a:r>
              <a:rPr lang="en-US" sz="1760" dirty="0"/>
              <a:t>in the USA. These organisations push for legal protection of </a:t>
            </a:r>
            <a:r>
              <a:rPr lang="en-US" sz="1760" dirty="0" smtClean="0"/>
              <a:t>rights for </a:t>
            </a:r>
            <a:r>
              <a:rPr lang="en-US" sz="1760" dirty="0"/>
              <a:t>workers, such as the imposition of a national minimum wage or an increase </a:t>
            </a:r>
            <a:r>
              <a:rPr lang="en-US" sz="1760" dirty="0" smtClean="0"/>
              <a:t>in its level </a:t>
            </a:r>
            <a:r>
              <a:rPr lang="en-US" sz="1760" dirty="0"/>
              <a:t>(see Chapter </a:t>
            </a:r>
            <a:r>
              <a:rPr lang="en-US" sz="1760" dirty="0" smtClean="0"/>
              <a:t>7).</a:t>
            </a:r>
            <a:endParaRPr lang="en-US" sz="1760" dirty="0"/>
          </a:p>
        </p:txBody>
      </p:sp>
      <p:pic>
        <p:nvPicPr>
          <p:cNvPr id="5" name="Picture 2" descr="Image result for craft union"/>
          <p:cNvPicPr>
            <a:picLocks noChangeAspect="1" noChangeArrowheads="1"/>
          </p:cNvPicPr>
          <p:nvPr/>
        </p:nvPicPr>
        <p:blipFill rotWithShape="1">
          <a:blip r:embed="rId3">
            <a:extLst>
              <a:ext uri="{28A0092B-C50C-407E-A947-70E740481C1C}">
                <a14:useLocalDpi xmlns:a14="http://schemas.microsoft.com/office/drawing/2010/main" val="0"/>
              </a:ext>
            </a:extLst>
          </a:blip>
          <a:srcRect t="19852" b="9164"/>
          <a:stretch/>
        </p:blipFill>
        <p:spPr bwMode="auto">
          <a:xfrm>
            <a:off x="7092280" y="1124745"/>
            <a:ext cx="1716724" cy="158417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The Transport and General Workers' Un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420" r="7042"/>
          <a:stretch/>
        </p:blipFill>
        <p:spPr bwMode="auto">
          <a:xfrm>
            <a:off x="7092279" y="4298134"/>
            <a:ext cx="1716724" cy="11974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Australian Workers' Unio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13601"/>
          <a:stretch/>
        </p:blipFill>
        <p:spPr bwMode="auto">
          <a:xfrm>
            <a:off x="7092279" y="5594389"/>
            <a:ext cx="1716724" cy="104079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Image result for plumbers union"/>
          <p:cNvPicPr>
            <a:picLocks noChangeAspect="1" noChangeArrowheads="1"/>
          </p:cNvPicPr>
          <p:nvPr/>
        </p:nvPicPr>
        <p:blipFill rotWithShape="1">
          <a:blip r:embed="rId6">
            <a:extLst>
              <a:ext uri="{28A0092B-C50C-407E-A947-70E740481C1C}">
                <a14:useLocalDpi xmlns:a14="http://schemas.microsoft.com/office/drawing/2010/main" val="0"/>
              </a:ext>
            </a:extLst>
          </a:blip>
          <a:srcRect l="5878" t="4201" r="5923" b="5079"/>
          <a:stretch/>
        </p:blipFill>
        <p:spPr bwMode="auto">
          <a:xfrm>
            <a:off x="7092278" y="2755734"/>
            <a:ext cx="1716725" cy="14435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533685"/>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5904657" cy="5764655"/>
          </a:xfrm>
          <a:prstGeom prst="rect">
            <a:avLst/>
          </a:prstGeom>
        </p:spPr>
        <p:txBody>
          <a:bodyPr wrap="square">
            <a:spAutoFit/>
          </a:bodyPr>
          <a:lstStyle/>
          <a:p>
            <a:pPr marL="19050">
              <a:buClr>
                <a:srgbClr val="00B050"/>
              </a:buClr>
            </a:pPr>
            <a:r>
              <a:rPr lang="en-US" sz="1940" b="1" dirty="0" smtClean="0">
                <a:solidFill>
                  <a:srgbClr val="FF0000"/>
                </a:solidFill>
              </a:rPr>
              <a:t>Basis For Wage Claims</a:t>
            </a:r>
          </a:p>
          <a:p>
            <a:pPr marL="361950" indent="-342900">
              <a:buClr>
                <a:srgbClr val="00B050"/>
              </a:buClr>
              <a:buFont typeface="Wingdings 3" panose="05040102010807070707" pitchFamily="18" charset="2"/>
              <a:buChar char=""/>
            </a:pPr>
            <a:r>
              <a:rPr lang="en-US" sz="1940" dirty="0" smtClean="0"/>
              <a:t>Trade </a:t>
            </a:r>
            <a:r>
              <a:rPr lang="en-US" sz="1940" dirty="0"/>
              <a:t>unions normally base claims for higher wages on one or more of </a:t>
            </a:r>
            <a:r>
              <a:rPr lang="en-US" sz="1940" dirty="0" smtClean="0"/>
              <a:t>the following</a:t>
            </a:r>
            <a:r>
              <a:rPr lang="en-US" sz="1940" dirty="0"/>
              <a:t>:</a:t>
            </a:r>
          </a:p>
          <a:p>
            <a:pPr marL="723900" indent="-342900">
              <a:buClr>
                <a:srgbClr val="00B050"/>
              </a:buClr>
              <a:buFont typeface="Arial" panose="020B0604020202020204" pitchFamily="34" charset="0"/>
              <a:buChar char="•"/>
            </a:pPr>
            <a:r>
              <a:rPr lang="en-US" sz="1940" dirty="0" smtClean="0"/>
              <a:t>A rise in the cost of living due to inflation (see Chapter 18) has reduced the real income of trade union members.</a:t>
            </a:r>
          </a:p>
          <a:p>
            <a:pPr marL="723900" indent="-342900">
              <a:buClr>
                <a:srgbClr val="00B050"/>
              </a:buClr>
              <a:buFont typeface="Arial" panose="020B0604020202020204" pitchFamily="34" charset="0"/>
              <a:buChar char="•"/>
            </a:pPr>
            <a:r>
              <a:rPr lang="en-US" sz="1940" dirty="0" smtClean="0"/>
              <a:t>Workers in comparable </a:t>
            </a:r>
            <a:r>
              <a:rPr lang="en-US" sz="2000" dirty="0" smtClean="0"/>
              <a:t>occupations</a:t>
            </a:r>
            <a:r>
              <a:rPr lang="en-US" sz="1940" dirty="0" smtClean="0"/>
              <a:t> have received a wage increase.</a:t>
            </a:r>
          </a:p>
          <a:p>
            <a:pPr marL="723900" indent="-342900">
              <a:buClr>
                <a:srgbClr val="00B050"/>
              </a:buClr>
              <a:buFont typeface="Arial" panose="020B0604020202020204" pitchFamily="34" charset="0"/>
              <a:buChar char="•"/>
            </a:pPr>
            <a:r>
              <a:rPr lang="en-US" sz="1940" dirty="0" smtClean="0"/>
              <a:t>The increased profits in the industry justify a higher return to labour.</a:t>
            </a:r>
          </a:p>
          <a:p>
            <a:pPr marL="723900" indent="-342900">
              <a:buClr>
                <a:srgbClr val="00B050"/>
              </a:buClr>
              <a:buFont typeface="Arial" panose="020B0604020202020204" pitchFamily="34" charset="0"/>
              <a:buChar char="•"/>
            </a:pPr>
            <a:r>
              <a:rPr lang="en-US" sz="1940" dirty="0" smtClean="0"/>
              <a:t>The productivity of labour has increased, again possibly justifying an increase in wages</a:t>
            </a:r>
          </a:p>
          <a:p>
            <a:pPr marL="19050">
              <a:buClr>
                <a:srgbClr val="00B050"/>
              </a:buClr>
            </a:pPr>
            <a:r>
              <a:rPr lang="en-US" sz="1940" b="1" dirty="0" smtClean="0">
                <a:solidFill>
                  <a:srgbClr val="FF0000"/>
                </a:solidFill>
              </a:rPr>
              <a:t>Types </a:t>
            </a:r>
            <a:r>
              <a:rPr lang="en-US" sz="1940" b="1" dirty="0">
                <a:solidFill>
                  <a:srgbClr val="FF0000"/>
                </a:solidFill>
              </a:rPr>
              <a:t>of industrial action</a:t>
            </a:r>
          </a:p>
          <a:p>
            <a:pPr marL="361950" indent="-342900">
              <a:buClr>
                <a:srgbClr val="00B050"/>
              </a:buClr>
              <a:buFont typeface="Wingdings 3" panose="05040102010807070707" pitchFamily="18" charset="2"/>
              <a:buChar char=""/>
            </a:pPr>
            <a:r>
              <a:rPr lang="en-US" sz="1940" dirty="0"/>
              <a:t>As </a:t>
            </a:r>
            <a:r>
              <a:rPr lang="en-US" sz="1940" dirty="0" smtClean="0"/>
              <a:t>part </a:t>
            </a:r>
            <a:r>
              <a:rPr lang="en-US" sz="1940" dirty="0"/>
              <a:t>of the collective bargaining process, trade unions can call upon </a:t>
            </a:r>
            <a:r>
              <a:rPr lang="en-US" sz="1940" dirty="0" smtClean="0"/>
              <a:t>their members </a:t>
            </a:r>
            <a:r>
              <a:rPr lang="en-US" sz="1940" dirty="0"/>
              <a:t>to </a:t>
            </a:r>
            <a:r>
              <a:rPr lang="en-US" sz="1940" dirty="0" smtClean="0"/>
              <a:t>take industrial action. </a:t>
            </a:r>
            <a:r>
              <a:rPr lang="en-US" sz="1940" dirty="0"/>
              <a:t>Table 8.1 outlines some of the actions </a:t>
            </a:r>
            <a:r>
              <a:rPr lang="en-US" sz="1940" dirty="0" smtClean="0"/>
              <a:t>in which </a:t>
            </a:r>
            <a:r>
              <a:rPr lang="en-US" sz="1940" dirty="0"/>
              <a:t>trade union members can engage, in order to get what they </a:t>
            </a:r>
            <a:r>
              <a:rPr lang="en-US" sz="1940" dirty="0" smtClean="0"/>
              <a:t>want </a:t>
            </a:r>
            <a:r>
              <a:rPr lang="en-US" sz="1940" dirty="0"/>
              <a:t>from </a:t>
            </a:r>
            <a:r>
              <a:rPr lang="en-US" sz="1940" dirty="0" smtClean="0"/>
              <a:t>their employers</a:t>
            </a:r>
            <a:r>
              <a:rPr lang="en-US" sz="1940" dirty="0"/>
              <a:t>.</a:t>
            </a:r>
          </a:p>
        </p:txBody>
      </p:sp>
      <p:pic>
        <p:nvPicPr>
          <p:cNvPr id="36866" name="Picture 2" descr="Image result for strike ac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3117" y="1077933"/>
            <a:ext cx="2541891" cy="1270947"/>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Image result for strike ac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148"/>
          <a:stretch/>
        </p:blipFill>
        <p:spPr bwMode="auto">
          <a:xfrm>
            <a:off x="6293116" y="2441223"/>
            <a:ext cx="2541891" cy="1923882"/>
          </a:xfrm>
          <a:prstGeom prst="rect">
            <a:avLst/>
          </a:prstGeom>
          <a:noFill/>
          <a:extLst>
            <a:ext uri="{909E8E84-426E-40DD-AFC4-6F175D3DCCD1}">
              <a14:hiddenFill xmlns:a14="http://schemas.microsoft.com/office/drawing/2010/main">
                <a:solidFill>
                  <a:srgbClr val="FFFFFF"/>
                </a:solidFill>
              </a14:hiddenFill>
            </a:ext>
          </a:extLst>
        </p:spPr>
      </p:pic>
      <p:pic>
        <p:nvPicPr>
          <p:cNvPr id="36870" name="Picture 6" descr="Image result for miners strike actio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3117" y="4457448"/>
            <a:ext cx="2532322" cy="1478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85521559"/>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5904657" cy="390876"/>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940" dirty="0" smtClean="0"/>
              <a:t>Table 8.1 Types of industrial action</a:t>
            </a:r>
            <a:endParaRPr lang="en-US" sz="1940" dirty="0"/>
          </a:p>
        </p:txBody>
      </p:sp>
      <p:graphicFrame>
        <p:nvGraphicFramePr>
          <p:cNvPr id="2" name="Table 1"/>
          <p:cNvGraphicFramePr>
            <a:graphicFrameLocks noGrp="1"/>
          </p:cNvGraphicFramePr>
          <p:nvPr/>
        </p:nvGraphicFramePr>
        <p:xfrm>
          <a:off x="256590" y="1367004"/>
          <a:ext cx="8563881" cy="5302356"/>
        </p:xfrm>
        <a:graphic>
          <a:graphicData uri="http://schemas.openxmlformats.org/drawingml/2006/table">
            <a:tbl>
              <a:tblPr firstRow="1" bandRow="1">
                <a:tableStyleId>{5C22544A-7EE6-4342-B048-85BDC9FD1C3A}</a:tableStyleId>
              </a:tblPr>
              <a:tblGrid>
                <a:gridCol w="793691"/>
                <a:gridCol w="2513607"/>
                <a:gridCol w="3150644"/>
                <a:gridCol w="2105939"/>
              </a:tblGrid>
              <a:tr h="364596">
                <a:tc>
                  <a:txBody>
                    <a:bodyPr/>
                    <a:lstStyle/>
                    <a:p>
                      <a:r>
                        <a:rPr lang="en-GB" sz="1500" baseline="0" dirty="0" smtClean="0">
                          <a:latin typeface="Arial" panose="020B0604020202020204" pitchFamily="34" charset="0"/>
                          <a:cs typeface="Arial" panose="020B0604020202020204" pitchFamily="34" charset="0"/>
                        </a:rPr>
                        <a:t>Action</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Definition</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Impact on Employers</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Impact on Workers</a:t>
                      </a:r>
                      <a:endParaRPr lang="en-GB" sz="1500" dirty="0">
                        <a:latin typeface="Arial" panose="020B0604020202020204" pitchFamily="34" charset="0"/>
                        <a:cs typeface="Arial" panose="020B0604020202020204" pitchFamily="34" charset="0"/>
                      </a:endParaRPr>
                    </a:p>
                  </a:txBody>
                  <a:tcPr/>
                </a:tc>
              </a:tr>
              <a:tr h="244861">
                <a:tc>
                  <a:txBody>
                    <a:bodyPr/>
                    <a:lstStyle/>
                    <a:p>
                      <a:r>
                        <a:rPr lang="en-GB" sz="1500" b="1" dirty="0" smtClean="0">
                          <a:latin typeface="Arial" panose="020B0604020202020204" pitchFamily="34" charset="0"/>
                          <a:cs typeface="Arial" panose="020B0604020202020204" pitchFamily="34" charset="0"/>
                        </a:rPr>
                        <a:t>Strike</a:t>
                      </a:r>
                      <a:endParaRPr lang="en-GB" sz="1500" b="1" dirty="0">
                        <a:latin typeface="Arial" panose="020B0604020202020204" pitchFamily="34" charset="0"/>
                        <a:cs typeface="Arial" panose="020B0604020202020204" pitchFamily="34" charset="0"/>
                      </a:endParaRPr>
                    </a:p>
                  </a:txBody>
                  <a:tcPr/>
                </a:tc>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Trade union members refuse to work, i.e.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they stop working</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Production of goods and services ceases</a:t>
                      </a:r>
                      <a:r>
                        <a:rPr lang="en-US" sz="1500" baseline="0" dirty="0" smtClean="0">
                          <a:latin typeface="Arial" panose="020B0604020202020204" pitchFamily="34" charset="0"/>
                          <a:cs typeface="Arial" panose="020B0604020202020204" pitchFamily="34" charset="0"/>
                        </a:rPr>
                        <a:t> </a:t>
                      </a:r>
                      <a:r>
                        <a:rPr lang="en-US" sz="1500" dirty="0" smtClean="0">
                          <a:latin typeface="Arial" panose="020B0604020202020204" pitchFamily="34" charset="0"/>
                          <a:cs typeface="Arial" panose="020B0604020202020204" pitchFamily="34" charset="0"/>
                        </a:rPr>
                        <a:t>temporarily and this has</a:t>
                      </a:r>
                      <a:r>
                        <a:rPr lang="en-US" sz="1500" baseline="0" dirty="0" smtClean="0">
                          <a:latin typeface="Arial" panose="020B0604020202020204" pitchFamily="34" charset="0"/>
                          <a:cs typeface="Arial" panose="020B0604020202020204" pitchFamily="34" charset="0"/>
                        </a:rPr>
                        <a:t> </a:t>
                      </a:r>
                      <a:r>
                        <a:rPr lang="en-US" sz="1500" dirty="0" smtClean="0">
                          <a:latin typeface="Arial" panose="020B0604020202020204" pitchFamily="34" charset="0"/>
                          <a:cs typeface="Arial" panose="020B0604020202020204" pitchFamily="34" charset="0"/>
                        </a:rPr>
                        <a:t>an immediate impact on the firm</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Workers do not get</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 paid when they do not work, so they lose wages/earnings</a:t>
                      </a:r>
                      <a:endParaRPr lang="en-GB" sz="1500" dirty="0">
                        <a:latin typeface="Arial" panose="020B0604020202020204" pitchFamily="34" charset="0"/>
                        <a:cs typeface="Arial" panose="020B0604020202020204" pitchFamily="34" charset="0"/>
                      </a:endParaRPr>
                    </a:p>
                  </a:txBody>
                  <a:tcPr/>
                </a:tc>
              </a:tr>
              <a:tr h="244861">
                <a:tc>
                  <a:txBody>
                    <a:bodyPr/>
                    <a:lstStyle/>
                    <a:p>
                      <a:r>
                        <a:rPr lang="en-GB" sz="1500" b="1" dirty="0" smtClean="0">
                          <a:latin typeface="Arial" panose="020B0604020202020204" pitchFamily="34" charset="0"/>
                          <a:cs typeface="Arial" panose="020B0604020202020204" pitchFamily="34" charset="0"/>
                        </a:rPr>
                        <a:t>Work-to-rule</a:t>
                      </a:r>
                      <a:endParaRPr lang="en-GB" sz="1500" b="1" dirty="0">
                        <a:latin typeface="Arial" panose="020B0604020202020204" pitchFamily="34" charset="0"/>
                        <a:cs typeface="Arial" panose="020B0604020202020204" pitchFamily="34" charset="0"/>
                      </a:endParaRPr>
                    </a:p>
                  </a:txBody>
                  <a:tcPr/>
                </a:tc>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Trade union members literally work to fulfil the</a:t>
                      </a:r>
                    </a:p>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requirements of the job and will not do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anything outside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what is written in their contract of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employment.</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Bus drivers drive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extremely slowly and stop at every bus stop regardless of whether there are any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passengers who wish t</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o get on or off. A schoolteacher does not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take part in any extra curricular activities or refuses to meet with students outside of lesson time</a:t>
                      </a:r>
                      <a:endParaRPr lang="en-GB" sz="1500" dirty="0">
                        <a:latin typeface="Arial" panose="020B0604020202020204" pitchFamily="34" charset="0"/>
                        <a:cs typeface="Arial" panose="020B0604020202020204" pitchFamily="34" charset="0"/>
                      </a:endParaRPr>
                    </a:p>
                  </a:txBody>
                  <a:tcPr/>
                </a:tc>
                <a:tc>
                  <a:txBody>
                    <a:bodyPr/>
                    <a:lstStyle/>
                    <a:p>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Workers are meeting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their contractual responsibilities and therefore cannot be disciplined</a:t>
                      </a:r>
                      <a:endParaRPr lang="en-GB" sz="1500" dirty="0">
                        <a:latin typeface="Arial" panose="020B0604020202020204" pitchFamily="34" charset="0"/>
                        <a:cs typeface="Arial" panose="020B0604020202020204" pitchFamily="34" charset="0"/>
                      </a:endParaRPr>
                    </a:p>
                  </a:txBody>
                  <a:tcPr/>
                </a:tc>
              </a:tr>
              <a:tr h="244861">
                <a:tc>
                  <a:txBody>
                    <a:bodyPr/>
                    <a:lstStyle/>
                    <a:p>
                      <a:r>
                        <a:rPr lang="en-GB" sz="1500" b="1" dirty="0" smtClean="0">
                          <a:latin typeface="Arial" panose="020B0604020202020204" pitchFamily="34" charset="0"/>
                          <a:cs typeface="Arial" panose="020B0604020202020204" pitchFamily="34" charset="0"/>
                        </a:rPr>
                        <a:t>Go-slow</a:t>
                      </a:r>
                      <a:endParaRPr lang="en-GB" sz="1500" b="1" dirty="0">
                        <a:latin typeface="Arial" panose="020B0604020202020204" pitchFamily="34" charset="0"/>
                        <a:cs typeface="Arial" panose="020B0604020202020204" pitchFamily="34" charset="0"/>
                      </a:endParaRPr>
                    </a:p>
                  </a:txBody>
                  <a:tcPr/>
                </a:tc>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Trade union members complete their work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very slowly.</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Productivity and efficiency fall.</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Morale</a:t>
                      </a:r>
                      <a:r>
                        <a:rPr lang="en-GB" sz="1500" baseline="0" dirty="0" smtClean="0">
                          <a:latin typeface="Arial" panose="020B0604020202020204" pitchFamily="34" charset="0"/>
                          <a:cs typeface="Arial" panose="020B0604020202020204" pitchFamily="34" charset="0"/>
                        </a:rPr>
                        <a:t> may drop as a result of low targets and productivity.</a:t>
                      </a:r>
                      <a:endParaRPr lang="en-GB" sz="1500" dirty="0">
                        <a:latin typeface="Arial" panose="020B0604020202020204" pitchFamily="34" charset="0"/>
                        <a:cs typeface="Arial" panose="020B0604020202020204" pitchFamily="34" charset="0"/>
                      </a:endParaRPr>
                    </a:p>
                  </a:txBody>
                  <a:tcPr/>
                </a:tc>
              </a:tr>
              <a:tr h="244861">
                <a:tc>
                  <a:txBody>
                    <a:bodyPr/>
                    <a:lstStyle/>
                    <a:p>
                      <a:r>
                        <a:rPr lang="en-GB" sz="1500" b="1" dirty="0" smtClean="0">
                          <a:latin typeface="Arial" panose="020B0604020202020204" pitchFamily="34" charset="0"/>
                          <a:cs typeface="Arial" panose="020B0604020202020204" pitchFamily="34" charset="0"/>
                        </a:rPr>
                        <a:t>Sit-In</a:t>
                      </a:r>
                      <a:endParaRPr lang="en-GB" sz="1500" b="1" dirty="0">
                        <a:latin typeface="Arial" panose="020B0604020202020204" pitchFamily="34" charset="0"/>
                        <a:cs typeface="Arial" panose="020B0604020202020204" pitchFamily="34" charset="0"/>
                      </a:endParaRPr>
                    </a:p>
                  </a:txBody>
                  <a:tcPr/>
                </a:tc>
                <a:tc>
                  <a:txBody>
                    <a:bodyPr/>
                    <a:lstStyle/>
                    <a:p>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Trade union members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turn up to work and </a:t>
                      </a:r>
                      <a:r>
                        <a:rPr kumimoji="0" lang="en-US" sz="1500" b="0" i="0" u="none" strike="noStrike" kern="1200" baseline="0" dirty="0" smtClean="0">
                          <a:solidFill>
                            <a:schemeClr val="dk1"/>
                          </a:solidFill>
                          <a:latin typeface="Arial" panose="020B0604020202020204" pitchFamily="34" charset="0"/>
                          <a:ea typeface="+mn-ea"/>
                          <a:cs typeface="Arial" panose="020B0604020202020204" pitchFamily="34" charset="0"/>
                        </a:rPr>
                        <a:t>occupy the premises but do not undertake </a:t>
                      </a:r>
                      <a:r>
                        <a:rPr kumimoji="0" lang="en-GB" sz="1500" b="0" i="0" u="none" strike="noStrike" kern="1200" baseline="0" dirty="0" smtClean="0">
                          <a:solidFill>
                            <a:schemeClr val="dk1"/>
                          </a:solidFill>
                          <a:latin typeface="Arial" panose="020B0604020202020204" pitchFamily="34" charset="0"/>
                          <a:ea typeface="+mn-ea"/>
                          <a:cs typeface="Arial" panose="020B0604020202020204" pitchFamily="34" charset="0"/>
                        </a:rPr>
                        <a:t>their normal work</a:t>
                      </a:r>
                      <a:endParaRPr lang="en-GB" sz="1500" dirty="0">
                        <a:latin typeface="Arial" panose="020B0604020202020204" pitchFamily="34" charset="0"/>
                        <a:cs typeface="Arial" panose="020B0604020202020204" pitchFamily="34" charset="0"/>
                      </a:endParaRPr>
                    </a:p>
                  </a:txBody>
                  <a:tcPr/>
                </a:tc>
                <a:tc>
                  <a:txBody>
                    <a:bodyPr/>
                    <a:lstStyle/>
                    <a:p>
                      <a:r>
                        <a:rPr lang="en-US" sz="1500" dirty="0" smtClean="0">
                          <a:latin typeface="Arial" panose="020B0604020202020204" pitchFamily="34" charset="0"/>
                          <a:cs typeface="Arial" panose="020B0604020202020204" pitchFamily="34" charset="0"/>
                        </a:rPr>
                        <a:t>Production of goods and services ceases</a:t>
                      </a:r>
                      <a:r>
                        <a:rPr lang="en-US" sz="1500" baseline="0" dirty="0" smtClean="0">
                          <a:latin typeface="Arial" panose="020B0604020202020204" pitchFamily="34" charset="0"/>
                          <a:cs typeface="Arial" panose="020B0604020202020204" pitchFamily="34" charset="0"/>
                        </a:rPr>
                        <a:t> </a:t>
                      </a:r>
                      <a:r>
                        <a:rPr lang="en-US" sz="1500" dirty="0" smtClean="0">
                          <a:latin typeface="Arial" panose="020B0604020202020204" pitchFamily="34" charset="0"/>
                          <a:cs typeface="Arial" panose="020B0604020202020204" pitchFamily="34" charset="0"/>
                        </a:rPr>
                        <a:t>temporarily and this has an immediate impact</a:t>
                      </a:r>
                      <a:r>
                        <a:rPr lang="en-US" sz="1500" baseline="0" dirty="0" smtClean="0">
                          <a:latin typeface="Arial" panose="020B0604020202020204" pitchFamily="34" charset="0"/>
                          <a:cs typeface="Arial" panose="020B0604020202020204" pitchFamily="34" charset="0"/>
                        </a:rPr>
                        <a:t> </a:t>
                      </a:r>
                      <a:r>
                        <a:rPr lang="en-US" sz="1500" dirty="0" smtClean="0">
                          <a:latin typeface="Arial" panose="020B0604020202020204" pitchFamily="34" charset="0"/>
                          <a:cs typeface="Arial" panose="020B0604020202020204" pitchFamily="34" charset="0"/>
                        </a:rPr>
                        <a:t>on the firm.</a:t>
                      </a:r>
                      <a:endParaRPr lang="en-GB" sz="1500" dirty="0">
                        <a:latin typeface="Arial" panose="020B0604020202020204" pitchFamily="34" charset="0"/>
                        <a:cs typeface="Arial" panose="020B0604020202020204" pitchFamily="34" charset="0"/>
                      </a:endParaRPr>
                    </a:p>
                  </a:txBody>
                  <a:tcPr/>
                </a:tc>
                <a:tc>
                  <a:txBody>
                    <a:bodyPr/>
                    <a:lstStyle/>
                    <a:p>
                      <a:r>
                        <a:rPr lang="en-GB" sz="1500" dirty="0" smtClean="0">
                          <a:latin typeface="Arial" panose="020B0604020202020204" pitchFamily="34" charset="0"/>
                          <a:cs typeface="Arial" panose="020B0604020202020204" pitchFamily="34" charset="0"/>
                        </a:rPr>
                        <a:t>There is a loss in wages and,</a:t>
                      </a:r>
                      <a:r>
                        <a:rPr lang="en-GB" sz="1500" baseline="0" dirty="0" smtClean="0">
                          <a:latin typeface="Arial" panose="020B0604020202020204" pitchFamily="34" charset="0"/>
                          <a:cs typeface="Arial" panose="020B0604020202020204" pitchFamily="34" charset="0"/>
                        </a:rPr>
                        <a:t> as a consequence, living standards fall.</a:t>
                      </a:r>
                      <a:endParaRPr lang="en-GB" sz="15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635478641"/>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90</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5904657" cy="5586145"/>
          </a:xfrm>
          <a:prstGeom prst="rect">
            <a:avLst/>
          </a:prstGeom>
        </p:spPr>
        <p:txBody>
          <a:bodyPr wrap="square">
            <a:spAutoFit/>
          </a:bodyPr>
          <a:lstStyle/>
          <a:p>
            <a:pPr marL="19050">
              <a:buClr>
                <a:srgbClr val="00B050"/>
              </a:buClr>
            </a:pPr>
            <a:r>
              <a:rPr lang="en-US" sz="2100" dirty="0">
                <a:solidFill>
                  <a:srgbClr val="002060"/>
                </a:solidFill>
              </a:rPr>
              <a:t>Exam practice</a:t>
            </a:r>
          </a:p>
          <a:p>
            <a:pPr marL="361950" indent="-342900">
              <a:buClr>
                <a:srgbClr val="00B050"/>
              </a:buClr>
              <a:buFont typeface="Wingdings 3" panose="05040102010807070707" pitchFamily="18" charset="2"/>
              <a:buChar char=""/>
            </a:pPr>
            <a:r>
              <a:rPr lang="en-US" sz="2100" dirty="0">
                <a:solidFill>
                  <a:srgbClr val="002060"/>
                </a:solidFill>
              </a:rPr>
              <a:t>In February 2013 the region of Kerala in India came to a standstill due to a </a:t>
            </a:r>
            <a:r>
              <a:rPr lang="en-US" sz="2100" dirty="0" smtClean="0">
                <a:solidFill>
                  <a:srgbClr val="002060"/>
                </a:solidFill>
              </a:rPr>
              <a:t>nationwide strike </a:t>
            </a:r>
            <a:r>
              <a:rPr lang="en-US" sz="2100" dirty="0">
                <a:solidFill>
                  <a:srgbClr val="002060"/>
                </a:solidFill>
              </a:rPr>
              <a:t>called by a central trade union. The members of the trade union belonged </a:t>
            </a:r>
            <a:r>
              <a:rPr lang="en-US" sz="2100" dirty="0" smtClean="0">
                <a:solidFill>
                  <a:srgbClr val="002060"/>
                </a:solidFill>
              </a:rPr>
              <a:t>to all </a:t>
            </a:r>
            <a:r>
              <a:rPr lang="en-US" sz="2100" dirty="0">
                <a:solidFill>
                  <a:srgbClr val="002060"/>
                </a:solidFill>
              </a:rPr>
              <a:t>sectors of the workforce, from banking to transport. </a:t>
            </a:r>
            <a:endParaRPr lang="en-US" sz="2100" dirty="0" smtClean="0">
              <a:solidFill>
                <a:srgbClr val="002060"/>
              </a:solidFill>
            </a:endParaRPr>
          </a:p>
          <a:p>
            <a:pPr marL="361950" indent="-342900">
              <a:buClr>
                <a:srgbClr val="00B050"/>
              </a:buClr>
              <a:buFont typeface="Wingdings 3" panose="05040102010807070707" pitchFamily="18" charset="2"/>
              <a:buChar char=""/>
            </a:pPr>
            <a:r>
              <a:rPr lang="en-US" sz="2100" dirty="0" smtClean="0">
                <a:solidFill>
                  <a:srgbClr val="002060"/>
                </a:solidFill>
              </a:rPr>
              <a:t>Workers </a:t>
            </a:r>
            <a:r>
              <a:rPr lang="en-US" sz="2100" dirty="0">
                <a:solidFill>
                  <a:srgbClr val="002060"/>
                </a:solidFill>
              </a:rPr>
              <a:t>demanded </a:t>
            </a:r>
            <a:r>
              <a:rPr lang="en-US" sz="2100" dirty="0" smtClean="0">
                <a:solidFill>
                  <a:srgbClr val="002060"/>
                </a:solidFill>
              </a:rPr>
              <a:t>price controls </a:t>
            </a:r>
            <a:r>
              <a:rPr lang="en-US" sz="2100" dirty="0">
                <a:solidFill>
                  <a:srgbClr val="002060"/>
                </a:solidFill>
              </a:rPr>
              <a:t>to bring a halt to the increasing price of necessities, enforcement of </a:t>
            </a:r>
            <a:r>
              <a:rPr lang="en-US" sz="2100" dirty="0" smtClean="0">
                <a:solidFill>
                  <a:srgbClr val="002060"/>
                </a:solidFill>
              </a:rPr>
              <a:t>labour laws </a:t>
            </a:r>
            <a:r>
              <a:rPr lang="en-US" sz="2100" dirty="0">
                <a:solidFill>
                  <a:srgbClr val="002060"/>
                </a:solidFill>
              </a:rPr>
              <a:t>in all places of work and an increase in the minimum wage.</a:t>
            </a:r>
          </a:p>
          <a:p>
            <a:pPr marL="723900" indent="-376238">
              <a:buClr>
                <a:srgbClr val="00B050"/>
              </a:buClr>
              <a:buFont typeface="+mj-lt"/>
              <a:buAutoNum type="arabicPeriod"/>
            </a:pPr>
            <a:r>
              <a:rPr lang="en-US" sz="2100" dirty="0" smtClean="0">
                <a:solidFill>
                  <a:srgbClr val="FF0000"/>
                </a:solidFill>
              </a:rPr>
              <a:t>Identify </a:t>
            </a:r>
            <a:r>
              <a:rPr lang="en-US" sz="2100" dirty="0">
                <a:solidFill>
                  <a:srgbClr val="FF0000"/>
                </a:solidFill>
              </a:rPr>
              <a:t>the factors that have caused the trade union members in Kerala </a:t>
            </a:r>
            <a:r>
              <a:rPr lang="en-US" sz="2100" dirty="0" smtClean="0">
                <a:solidFill>
                  <a:srgbClr val="FF0000"/>
                </a:solidFill>
              </a:rPr>
              <a:t>to strike</a:t>
            </a:r>
            <a:r>
              <a:rPr lang="en-US" sz="2100" dirty="0">
                <a:solidFill>
                  <a:srgbClr val="FF0000"/>
                </a:solidFill>
              </a:rPr>
              <a:t>. </a:t>
            </a:r>
            <a:r>
              <a:rPr lang="en-US" sz="2100" dirty="0" smtClean="0">
                <a:solidFill>
                  <a:srgbClr val="FF0000"/>
                </a:solidFill>
              </a:rPr>
              <a:t>(3</a:t>
            </a:r>
            <a:r>
              <a:rPr lang="en-US" sz="2100" dirty="0">
                <a:solidFill>
                  <a:srgbClr val="FF0000"/>
                </a:solidFill>
              </a:rPr>
              <a:t>)</a:t>
            </a:r>
          </a:p>
          <a:p>
            <a:pPr marL="723900" indent="-376238">
              <a:buClr>
                <a:srgbClr val="00B050"/>
              </a:buClr>
              <a:buFont typeface="+mj-lt"/>
              <a:buAutoNum type="arabicPeriod"/>
            </a:pPr>
            <a:r>
              <a:rPr lang="en-US" sz="2100" dirty="0" smtClean="0">
                <a:solidFill>
                  <a:srgbClr val="FF0000"/>
                </a:solidFill>
              </a:rPr>
              <a:t>Discuss </a:t>
            </a:r>
            <a:r>
              <a:rPr lang="en-US" sz="2100" dirty="0">
                <a:solidFill>
                  <a:srgbClr val="FF0000"/>
                </a:solidFill>
              </a:rPr>
              <a:t>how effective you think the strike will be in successfully getting </a:t>
            </a:r>
            <a:r>
              <a:rPr lang="en-US" sz="2100" dirty="0" smtClean="0">
                <a:solidFill>
                  <a:srgbClr val="FF0000"/>
                </a:solidFill>
              </a:rPr>
              <a:t>the demands </a:t>
            </a:r>
            <a:r>
              <a:rPr lang="en-US" sz="2100" dirty="0">
                <a:solidFill>
                  <a:srgbClr val="FF0000"/>
                </a:solidFill>
              </a:rPr>
              <a:t>of the trade unions met. (6)</a:t>
            </a:r>
          </a:p>
        </p:txBody>
      </p:sp>
      <p:pic>
        <p:nvPicPr>
          <p:cNvPr id="39938" name="Picture 2" descr="Image result for kerala strike 2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1099942"/>
            <a:ext cx="2674268" cy="1706184"/>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Image result for kerala strike 201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915"/>
          <a:stretch/>
        </p:blipFill>
        <p:spPr bwMode="auto">
          <a:xfrm>
            <a:off x="6156176" y="2924944"/>
            <a:ext cx="2674268" cy="1668631"/>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Image result for kerala strike 2013"/>
          <p:cNvPicPr>
            <a:picLocks noChangeAspect="1" noChangeArrowheads="1"/>
          </p:cNvPicPr>
          <p:nvPr/>
        </p:nvPicPr>
        <p:blipFill rotWithShape="1">
          <a:blip r:embed="rId5">
            <a:extLst>
              <a:ext uri="{28A0092B-C50C-407E-A947-70E740481C1C}">
                <a14:useLocalDpi xmlns:a14="http://schemas.microsoft.com/office/drawing/2010/main" val="0"/>
              </a:ext>
            </a:extLst>
          </a:blip>
          <a:srcRect b="20757"/>
          <a:stretch/>
        </p:blipFill>
        <p:spPr bwMode="auto">
          <a:xfrm>
            <a:off x="6156176" y="4712393"/>
            <a:ext cx="2674268" cy="1884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573574"/>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3900" dirty="0" smtClean="0"/>
              <a:t>3.3 – Trade Unions and the Economy</a:t>
            </a:r>
            <a:endParaRPr lang="en-US" sz="39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91</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8568953" cy="738664"/>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2100" dirty="0" smtClean="0"/>
              <a:t>Trade </a:t>
            </a:r>
            <a:r>
              <a:rPr lang="en-US" sz="2100" dirty="0"/>
              <a:t>unions can have both positive and negative impacts on the economy, </a:t>
            </a:r>
            <a:r>
              <a:rPr lang="en-US" sz="2100" dirty="0" smtClean="0"/>
              <a:t>as outlined </a:t>
            </a:r>
            <a:r>
              <a:rPr lang="en-US" sz="2100" dirty="0"/>
              <a:t>in Table 8.2.</a:t>
            </a:r>
          </a:p>
        </p:txBody>
      </p:sp>
      <p:graphicFrame>
        <p:nvGraphicFramePr>
          <p:cNvPr id="2" name="Table 1"/>
          <p:cNvGraphicFramePr>
            <a:graphicFrameLocks noGrp="1"/>
          </p:cNvGraphicFramePr>
          <p:nvPr/>
        </p:nvGraphicFramePr>
        <p:xfrm>
          <a:off x="323528" y="1844824"/>
          <a:ext cx="8496944" cy="4866640"/>
        </p:xfrm>
        <a:graphic>
          <a:graphicData uri="http://schemas.openxmlformats.org/drawingml/2006/table">
            <a:tbl>
              <a:tblPr firstRow="1" bandRow="1">
                <a:tableStyleId>{5C22544A-7EE6-4342-B048-85BDC9FD1C3A}</a:tableStyleId>
              </a:tblPr>
              <a:tblGrid>
                <a:gridCol w="3888432"/>
                <a:gridCol w="4608512"/>
              </a:tblGrid>
              <a:tr h="370840">
                <a:tc>
                  <a:txBody>
                    <a:bodyPr/>
                    <a:lstStyle/>
                    <a:p>
                      <a:r>
                        <a:rPr lang="en-GB" sz="1700" dirty="0" smtClean="0">
                          <a:latin typeface="Arial" panose="020B0604020202020204" pitchFamily="34" charset="0"/>
                          <a:cs typeface="Arial" panose="020B0604020202020204" pitchFamily="34" charset="0"/>
                        </a:rPr>
                        <a:t>Positive Impacts</a:t>
                      </a:r>
                      <a:endParaRPr lang="en-GB" sz="1700" dirty="0">
                        <a:latin typeface="Arial" panose="020B0604020202020204" pitchFamily="34" charset="0"/>
                        <a:cs typeface="Arial" panose="020B0604020202020204" pitchFamily="34" charset="0"/>
                      </a:endParaRPr>
                    </a:p>
                  </a:txBody>
                  <a:tcPr/>
                </a:tc>
                <a:tc>
                  <a:txBody>
                    <a:bodyPr/>
                    <a:lstStyle/>
                    <a:p>
                      <a:r>
                        <a:rPr lang="en-GB" sz="1700" dirty="0" smtClean="0">
                          <a:latin typeface="Arial" panose="020B0604020202020204" pitchFamily="34" charset="0"/>
                          <a:cs typeface="Arial" panose="020B0604020202020204" pitchFamily="34" charset="0"/>
                        </a:rPr>
                        <a:t>Negative Impacts</a:t>
                      </a:r>
                      <a:endParaRPr lang="en-GB" sz="1700" dirty="0">
                        <a:latin typeface="Arial" panose="020B0604020202020204" pitchFamily="34" charset="0"/>
                        <a:cs typeface="Arial" panose="020B0604020202020204" pitchFamily="34" charset="0"/>
                      </a:endParaRPr>
                    </a:p>
                  </a:txBody>
                  <a:tcPr/>
                </a:tc>
              </a:tr>
              <a:tr h="370840">
                <a:tc>
                  <a:txBody>
                    <a:bodyPr/>
                    <a:lstStyle/>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Act as a channel of communication between</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employers and employees. Through</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negotiations and collective bargaining, they</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help to solve disputes and settle pay claims efficiently.</a:t>
                      </a:r>
                    </a:p>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Offer legal support and advice to employees</a:t>
                      </a:r>
                    </a:p>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Negotiate on behalf of their members</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with employers for better pay and working</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conditions and can therefore help to raise</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living standards.</a:t>
                      </a:r>
                    </a:p>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Negotiate with the government for an increase in the minimum wage, which can also help to increase standards of living.</a:t>
                      </a:r>
                      <a:endParaRPr lang="en-GB" sz="1700" dirty="0">
                        <a:latin typeface="Arial" panose="020B0604020202020204" pitchFamily="34" charset="0"/>
                        <a:cs typeface="Arial" panose="020B0604020202020204" pitchFamily="34" charset="0"/>
                      </a:endParaRPr>
                    </a:p>
                  </a:txBody>
                  <a:tcPr/>
                </a:tc>
                <a:tc>
                  <a:txBody>
                    <a:bodyPr/>
                    <a:lstStyle/>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Trade unions are often portrayed in the media</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as having a</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negative role in an economy when</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they take industrial action which results in</a:t>
                      </a:r>
                      <a:r>
                        <a:rPr lang="en-GB" sz="1700" baseline="0" dirty="0" smtClean="0">
                          <a:latin typeface="Arial" panose="020B0604020202020204" pitchFamily="34" charset="0"/>
                          <a:cs typeface="Arial" panose="020B0604020202020204" pitchFamily="34" charset="0"/>
                        </a:rPr>
                        <a:t> l</a:t>
                      </a:r>
                      <a:r>
                        <a:rPr lang="en-GB" sz="1700" dirty="0" smtClean="0">
                          <a:latin typeface="Arial" panose="020B0604020202020204" pitchFamily="34" charset="0"/>
                          <a:cs typeface="Arial" panose="020B0604020202020204" pitchFamily="34" charset="0"/>
                        </a:rPr>
                        <a:t>ost productivity. Strikes are the most extreme form of</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industrial action and can cause serious</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disruption to</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the wider economy.</a:t>
                      </a:r>
                    </a:p>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From an employer's point of view, a trade</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union’s demands for better pay and working</a:t>
                      </a:r>
                      <a:r>
                        <a:rPr lang="en-GB" sz="1700" baseline="0" dirty="0" smtClean="0">
                          <a:latin typeface="Arial" panose="020B0604020202020204" pitchFamily="34" charset="0"/>
                          <a:cs typeface="Arial" panose="020B0604020202020204" pitchFamily="34" charset="0"/>
                        </a:rPr>
                        <a:t> c</a:t>
                      </a:r>
                      <a:r>
                        <a:rPr lang="en-GB" sz="1700" dirty="0" smtClean="0">
                          <a:latin typeface="Arial" panose="020B0604020202020204" pitchFamily="34" charset="0"/>
                          <a:cs typeface="Arial" panose="020B0604020202020204" pitchFamily="34" charset="0"/>
                        </a:rPr>
                        <a:t>onditions for it’s workers may increase the</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costs to the firm and therefore reduce profits.</a:t>
                      </a:r>
                    </a:p>
                    <a:p>
                      <a:pPr marL="285750" indent="-285750">
                        <a:buClr>
                          <a:srgbClr val="002060"/>
                        </a:buClr>
                        <a:buFont typeface="Arial" panose="020B0604020202020204" pitchFamily="34" charset="0"/>
                        <a:buChar char="•"/>
                      </a:pPr>
                      <a:r>
                        <a:rPr lang="en-GB" sz="1700" dirty="0" smtClean="0">
                          <a:latin typeface="Arial" panose="020B0604020202020204" pitchFamily="34" charset="0"/>
                          <a:cs typeface="Arial" panose="020B0604020202020204" pitchFamily="34" charset="0"/>
                        </a:rPr>
                        <a:t>However, others might argue that increases in</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pay and improvements in working conditions</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lead to a better motivated workforce and thus</a:t>
                      </a:r>
                      <a:r>
                        <a:rPr lang="en-GB" sz="1700" baseline="0" dirty="0" smtClean="0">
                          <a:latin typeface="Arial" panose="020B0604020202020204" pitchFamily="34" charset="0"/>
                          <a:cs typeface="Arial" panose="020B0604020202020204" pitchFamily="34" charset="0"/>
                        </a:rPr>
                        <a:t> </a:t>
                      </a:r>
                      <a:r>
                        <a:rPr lang="en-GB" sz="1700" dirty="0" smtClean="0">
                          <a:latin typeface="Arial" panose="020B0604020202020204" pitchFamily="34" charset="0"/>
                          <a:cs typeface="Arial" panose="020B0604020202020204" pitchFamily="34" charset="0"/>
                        </a:rPr>
                        <a:t>an increase in productivity and profits.</a:t>
                      </a:r>
                      <a:endParaRPr lang="en-GB" sz="17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067979400"/>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92</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77933"/>
            <a:ext cx="6336705" cy="5647700"/>
          </a:xfrm>
          <a:prstGeom prst="rect">
            <a:avLst/>
          </a:prstGeom>
        </p:spPr>
        <p:txBody>
          <a:bodyPr wrap="square">
            <a:spAutoFit/>
          </a:bodyPr>
          <a:lstStyle/>
          <a:p>
            <a:pPr marL="19050">
              <a:buClr>
                <a:srgbClr val="00B050"/>
              </a:buClr>
            </a:pPr>
            <a:r>
              <a:rPr lang="en-US" sz="1900" b="1" dirty="0" smtClean="0">
                <a:solidFill>
                  <a:srgbClr val="002060"/>
                </a:solidFill>
              </a:rPr>
              <a:t>Hong Kong Dock Worker’s Strike</a:t>
            </a:r>
            <a:endParaRPr lang="en-US" sz="1900" b="1" dirty="0">
              <a:solidFill>
                <a:srgbClr val="002060"/>
              </a:solidFill>
            </a:endParaRPr>
          </a:p>
          <a:p>
            <a:pPr marL="361950" indent="-342900">
              <a:buClr>
                <a:srgbClr val="00B050"/>
              </a:buClr>
              <a:buFont typeface="Wingdings 3" panose="05040102010807070707" pitchFamily="18" charset="2"/>
              <a:buChar char=""/>
            </a:pPr>
            <a:r>
              <a:rPr lang="en-US" sz="1900" dirty="0">
                <a:solidFill>
                  <a:srgbClr val="002060"/>
                </a:solidFill>
              </a:rPr>
              <a:t>On 28 March 2013 a group of workers belonging to the Union of Hong Kong </a:t>
            </a:r>
            <a:r>
              <a:rPr lang="en-US" sz="1900" dirty="0" smtClean="0">
                <a:solidFill>
                  <a:srgbClr val="002060"/>
                </a:solidFill>
              </a:rPr>
              <a:t>Dockers went on strike because their demands for a pay increase of 20% had been rejected by </a:t>
            </a:r>
            <a:r>
              <a:rPr lang="en-US" sz="1900" dirty="0">
                <a:solidFill>
                  <a:srgbClr val="002060"/>
                </a:solidFill>
              </a:rPr>
              <a:t>Hong Kong International Terminals (HIT). The workers had demanded the pay rise </a:t>
            </a:r>
            <a:r>
              <a:rPr lang="en-US" sz="1900" dirty="0" smtClean="0">
                <a:solidFill>
                  <a:srgbClr val="002060"/>
                </a:solidFill>
              </a:rPr>
              <a:t>to maintain </a:t>
            </a:r>
            <a:r>
              <a:rPr lang="en-US" sz="1900" dirty="0">
                <a:solidFill>
                  <a:srgbClr val="002060"/>
                </a:solidFill>
              </a:rPr>
              <a:t>a reasonable standard of living at a time of </a:t>
            </a:r>
            <a:r>
              <a:rPr lang="en-US" sz="1900" dirty="0" smtClean="0">
                <a:solidFill>
                  <a:srgbClr val="002060"/>
                </a:solidFill>
              </a:rPr>
              <a:t>rising </a:t>
            </a:r>
            <a:r>
              <a:rPr lang="en-US" sz="1900" dirty="0">
                <a:solidFill>
                  <a:srgbClr val="002060"/>
                </a:solidFill>
              </a:rPr>
              <a:t>prices. HIT, their </a:t>
            </a:r>
            <a:r>
              <a:rPr lang="en-US" sz="1900" dirty="0" smtClean="0">
                <a:solidFill>
                  <a:srgbClr val="002060"/>
                </a:solidFill>
              </a:rPr>
              <a:t>employer, offered a pay </a:t>
            </a:r>
            <a:r>
              <a:rPr lang="en-US" sz="1900" dirty="0">
                <a:solidFill>
                  <a:srgbClr val="002060"/>
                </a:solidFill>
              </a:rPr>
              <a:t>rise </a:t>
            </a:r>
            <a:r>
              <a:rPr lang="en-US" sz="1900" dirty="0" smtClean="0">
                <a:solidFill>
                  <a:srgbClr val="002060"/>
                </a:solidFill>
              </a:rPr>
              <a:t>of between 3 and 5%.</a:t>
            </a:r>
            <a:endParaRPr lang="en-US" sz="1900" dirty="0">
              <a:solidFill>
                <a:srgbClr val="002060"/>
              </a:solidFill>
            </a:endParaRPr>
          </a:p>
          <a:p>
            <a:pPr marL="361950" indent="-342900">
              <a:buClr>
                <a:srgbClr val="00B050"/>
              </a:buClr>
              <a:buFont typeface="Wingdings 3" panose="05040102010807070707" pitchFamily="18" charset="2"/>
              <a:buChar char=""/>
            </a:pPr>
            <a:r>
              <a:rPr lang="en-US" sz="1900" dirty="0">
                <a:solidFill>
                  <a:srgbClr val="002060"/>
                </a:solidFill>
              </a:rPr>
              <a:t>HIT is part of the Hutchinson Whampoa Group of companies, which belongs to </a:t>
            </a:r>
            <a:r>
              <a:rPr lang="en-US" sz="1900" dirty="0" smtClean="0">
                <a:solidFill>
                  <a:srgbClr val="002060"/>
                </a:solidFill>
              </a:rPr>
              <a:t>Li </a:t>
            </a:r>
            <a:r>
              <a:rPr lang="en-US" sz="1900" dirty="0" err="1" smtClean="0">
                <a:solidFill>
                  <a:srgbClr val="002060"/>
                </a:solidFill>
              </a:rPr>
              <a:t>Ka-shing</a:t>
            </a:r>
            <a:r>
              <a:rPr lang="en-US" sz="1900" dirty="0">
                <a:solidFill>
                  <a:srgbClr val="002060"/>
                </a:solidFill>
              </a:rPr>
              <a:t>, Asia's richest man. On 18 April the dock workers protested outside the </a:t>
            </a:r>
            <a:r>
              <a:rPr lang="en-US" sz="1900" dirty="0" smtClean="0">
                <a:solidFill>
                  <a:srgbClr val="002060"/>
                </a:solidFill>
              </a:rPr>
              <a:t>office building </a:t>
            </a:r>
            <a:r>
              <a:rPr lang="en-US" sz="1900" dirty="0">
                <a:solidFill>
                  <a:srgbClr val="002060"/>
                </a:solidFill>
              </a:rPr>
              <a:t>of Li </a:t>
            </a:r>
            <a:r>
              <a:rPr lang="en-US" sz="1900" dirty="0" err="1">
                <a:solidFill>
                  <a:srgbClr val="002060"/>
                </a:solidFill>
              </a:rPr>
              <a:t>Ka-shing</a:t>
            </a:r>
            <a:r>
              <a:rPr lang="en-US" sz="1900" dirty="0">
                <a:solidFill>
                  <a:srgbClr val="002060"/>
                </a:solidFill>
              </a:rPr>
              <a:t>.</a:t>
            </a:r>
          </a:p>
          <a:p>
            <a:pPr marL="361950" indent="-342900">
              <a:buClr>
                <a:srgbClr val="00B050"/>
              </a:buClr>
              <a:buFont typeface="Wingdings 3" panose="05040102010807070707" pitchFamily="18" charset="2"/>
              <a:buChar char=""/>
            </a:pPr>
            <a:r>
              <a:rPr lang="en-US" sz="1900" dirty="0" smtClean="0">
                <a:solidFill>
                  <a:srgbClr val="002060"/>
                </a:solidFill>
              </a:rPr>
              <a:t>The International Transport Workers‘ Federation</a:t>
            </a:r>
            <a:r>
              <a:rPr lang="en-US" sz="1900" dirty="0">
                <a:solidFill>
                  <a:srgbClr val="002060"/>
                </a:solidFill>
              </a:rPr>
              <a:t>, </a:t>
            </a:r>
            <a:r>
              <a:rPr lang="en-US" sz="1900" dirty="0" smtClean="0">
                <a:solidFill>
                  <a:srgbClr val="002060"/>
                </a:solidFill>
              </a:rPr>
              <a:t>which represents the interests of 4.5m </a:t>
            </a:r>
            <a:r>
              <a:rPr lang="en-US" sz="1900" dirty="0">
                <a:solidFill>
                  <a:srgbClr val="002060"/>
                </a:solidFill>
              </a:rPr>
              <a:t>transport workers worldwide, became involved in discussions to see how it </a:t>
            </a:r>
            <a:r>
              <a:rPr lang="en-US" sz="1900" dirty="0" smtClean="0">
                <a:solidFill>
                  <a:srgbClr val="002060"/>
                </a:solidFill>
              </a:rPr>
              <a:t>could support </a:t>
            </a:r>
            <a:r>
              <a:rPr lang="en-US" sz="1900" dirty="0">
                <a:solidFill>
                  <a:srgbClr val="002060"/>
                </a:solidFill>
              </a:rPr>
              <a:t>the strike. A small group of Australian dock workers flew to Hong Kong to </a:t>
            </a:r>
            <a:r>
              <a:rPr lang="en-US" sz="1900" dirty="0" smtClean="0">
                <a:solidFill>
                  <a:srgbClr val="002060"/>
                </a:solidFill>
              </a:rPr>
              <a:t>support the workers and to show solidarity with the strikers</a:t>
            </a:r>
            <a:r>
              <a:rPr lang="en-US" sz="1900" dirty="0">
                <a:solidFill>
                  <a:srgbClr val="002060"/>
                </a:solidFill>
              </a:rPr>
              <a:t>.</a:t>
            </a:r>
            <a:endParaRPr lang="en-US" sz="1900" dirty="0">
              <a:solidFill>
                <a:srgbClr val="FF0000"/>
              </a:solidFill>
            </a:endParaRPr>
          </a:p>
        </p:txBody>
      </p:sp>
      <p:pic>
        <p:nvPicPr>
          <p:cNvPr id="41986" name="Picture 2" descr="Court allows striking dockers to petition colleagues in terminal car parks "/>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1052736"/>
            <a:ext cx="2232248" cy="1257500"/>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descr="Image result for Hong Kong Dock Workers Strik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88224" y="2420888"/>
            <a:ext cx="2232248" cy="1488166"/>
          </a:xfrm>
          <a:prstGeom prst="rect">
            <a:avLst/>
          </a:prstGeom>
          <a:noFill/>
          <a:extLst>
            <a:ext uri="{909E8E84-426E-40DD-AFC4-6F175D3DCCD1}">
              <a14:hiddenFill xmlns:a14="http://schemas.microsoft.com/office/drawing/2010/main">
                <a:solidFill>
                  <a:srgbClr val="FFFFFF"/>
                </a:solidFill>
              </a14:hiddenFill>
            </a:ext>
          </a:extLst>
        </p:spPr>
      </p:pic>
      <p:pic>
        <p:nvPicPr>
          <p:cNvPr id="41990" name="Picture 6" descr="Image result for Hong Kong Dock Workers Strik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4" y="4005064"/>
            <a:ext cx="2232248" cy="1256540"/>
          </a:xfrm>
          <a:prstGeom prst="rect">
            <a:avLst/>
          </a:prstGeom>
          <a:noFill/>
          <a:extLst>
            <a:ext uri="{909E8E84-426E-40DD-AFC4-6F175D3DCCD1}">
              <a14:hiddenFill xmlns:a14="http://schemas.microsoft.com/office/drawing/2010/main">
                <a:solidFill>
                  <a:srgbClr val="FFFFFF"/>
                </a:solidFill>
              </a14:hiddenFill>
            </a:ext>
          </a:extLst>
        </p:spPr>
      </p:pic>
      <p:pic>
        <p:nvPicPr>
          <p:cNvPr id="41992" name="Picture 8" descr="Image result for Hong Kong Dock Workers Strike"/>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3704"/>
          <a:stretch/>
        </p:blipFill>
        <p:spPr bwMode="auto">
          <a:xfrm>
            <a:off x="6588223" y="5373216"/>
            <a:ext cx="2204617" cy="12752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649629"/>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92</a:t>
            </a:r>
            <a:endParaRPr lang="en-GB" sz="1800" b="1" dirty="0">
              <a:latin typeface="Arial" panose="020B0604020202020204" pitchFamily="34" charset="0"/>
              <a:cs typeface="Arial" panose="020B0604020202020204" pitchFamily="34" charset="0"/>
            </a:endParaRPr>
          </a:p>
        </p:txBody>
      </p:sp>
      <p:pic>
        <p:nvPicPr>
          <p:cNvPr id="2" name="3.3 - Miners strike">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528" y="1124744"/>
            <a:ext cx="8494390" cy="4774364"/>
          </a:xfrm>
          <a:prstGeom prst="rect">
            <a:avLst/>
          </a:prstGeom>
        </p:spPr>
      </p:pic>
      <p:sp>
        <p:nvSpPr>
          <p:cNvPr id="4" name="Rounded Rectangle 3">
            <a:hlinkClick r:id="rId6" action="ppaction://hlinkfile"/>
          </p:cNvPr>
          <p:cNvSpPr/>
          <p:nvPr/>
        </p:nvSpPr>
        <p:spPr>
          <a:xfrm>
            <a:off x="323528" y="6165304"/>
            <a:ext cx="1296144" cy="360040"/>
          </a:xfrm>
          <a:prstGeom prst="roundRect">
            <a:avLst/>
          </a:prstGeom>
          <a:solidFill>
            <a:srgbClr val="FFC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latin typeface="Arial" panose="020B0604020202020204" pitchFamily="34" charset="0"/>
                <a:cs typeface="Arial" panose="020B0604020202020204" pitchFamily="34" charset="0"/>
              </a:rPr>
              <a:t>Click Here</a:t>
            </a:r>
            <a:endParaRPr lang="en-GB" dirty="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6608934"/>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Wage Claims</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2276872"/>
            <a:ext cx="8568953" cy="4539704"/>
          </a:xfrm>
          <a:prstGeom prst="rect">
            <a:avLst/>
          </a:prstGeom>
        </p:spPr>
        <p:txBody>
          <a:bodyPr wrap="square">
            <a:spAutoFit/>
          </a:bodyPr>
          <a:lstStyle/>
          <a:p>
            <a:pPr marL="19050">
              <a:buClr>
                <a:srgbClr val="00B050"/>
              </a:buClr>
            </a:pPr>
            <a:r>
              <a:rPr lang="en-US" sz="1700" b="1" dirty="0" smtClean="0">
                <a:solidFill>
                  <a:srgbClr val="002060"/>
                </a:solidFill>
              </a:rPr>
              <a:t>Exam practice</a:t>
            </a:r>
          </a:p>
          <a:p>
            <a:pPr marL="361950" indent="-342900">
              <a:buClr>
                <a:srgbClr val="00B050"/>
              </a:buClr>
              <a:buFont typeface="Wingdings 3" panose="05040102010807070707" pitchFamily="18" charset="2"/>
              <a:buChar char=""/>
            </a:pPr>
            <a:r>
              <a:rPr lang="en-US" sz="1700" dirty="0" smtClean="0">
                <a:solidFill>
                  <a:srgbClr val="002060"/>
                </a:solidFill>
              </a:rPr>
              <a:t>In September 2012, the Australian Education Union (AEU) in the state of Victoria called upon teachers working in the public sector to take part in two 1-day strikes.</a:t>
            </a:r>
          </a:p>
          <a:p>
            <a:pPr marL="361950" indent="-342900">
              <a:buClr>
                <a:srgbClr val="00B050"/>
              </a:buClr>
              <a:buFont typeface="Wingdings 3" panose="05040102010807070707" pitchFamily="18" charset="2"/>
              <a:buChar char=""/>
            </a:pPr>
            <a:r>
              <a:rPr lang="en-US" sz="1700" dirty="0" smtClean="0">
                <a:solidFill>
                  <a:srgbClr val="002060"/>
                </a:solidFill>
              </a:rPr>
              <a:t>The teachers had asked the government for a 30% pay increase over a 3-year period. The union, without consulting its members, decreased the teachers‘ demands and asked the government to increase wages by 12% over 3 years.</a:t>
            </a:r>
          </a:p>
          <a:p>
            <a:pPr marL="361950" indent="-342900">
              <a:buClr>
                <a:srgbClr val="00B050"/>
              </a:buClr>
              <a:buFont typeface="Wingdings 3" panose="05040102010807070707" pitchFamily="18" charset="2"/>
              <a:buChar char=""/>
            </a:pPr>
            <a:r>
              <a:rPr lang="en-US" sz="1700" dirty="0" smtClean="0">
                <a:solidFill>
                  <a:srgbClr val="002060"/>
                </a:solidFill>
              </a:rPr>
              <a:t>The government did not agree to the demands and instead introduced a maximum pay increase of 2.5% year for public-sector workers and called for the introduction of performance-related pay and further increases in productivity. The wage ceiling was part of a government strategy to decrease public-sector spending in the Victoria region.</a:t>
            </a:r>
          </a:p>
          <a:p>
            <a:pPr marL="476250" indent="-457200">
              <a:buClr>
                <a:srgbClr val="00B050"/>
              </a:buClr>
              <a:buFont typeface="+mj-lt"/>
              <a:buAutoNum type="arabicPeriod"/>
            </a:pPr>
            <a:r>
              <a:rPr lang="en-US" sz="1700" dirty="0" smtClean="0">
                <a:solidFill>
                  <a:srgbClr val="FF0000"/>
                </a:solidFill>
              </a:rPr>
              <a:t>Suggest two reasons why the trade union decreased the demands </a:t>
            </a:r>
            <a:br>
              <a:rPr lang="en-US" sz="1700" dirty="0" smtClean="0">
                <a:solidFill>
                  <a:srgbClr val="FF0000"/>
                </a:solidFill>
              </a:rPr>
            </a:br>
            <a:r>
              <a:rPr lang="en-US" sz="1700" dirty="0" smtClean="0">
                <a:solidFill>
                  <a:srgbClr val="FF0000"/>
                </a:solidFill>
              </a:rPr>
              <a:t>for a pay increase without consulting with its members. (4)</a:t>
            </a:r>
          </a:p>
          <a:p>
            <a:pPr marL="476250" indent="-457200">
              <a:buClr>
                <a:srgbClr val="00B050"/>
              </a:buClr>
              <a:buFont typeface="+mj-lt"/>
              <a:buAutoNum type="arabicPeriod"/>
            </a:pPr>
            <a:r>
              <a:rPr lang="en-US" sz="1700" dirty="0" smtClean="0">
                <a:solidFill>
                  <a:srgbClr val="FF0000"/>
                </a:solidFill>
              </a:rPr>
              <a:t>Explain the impact of a strike on the teachers, school children </a:t>
            </a:r>
            <a:br>
              <a:rPr lang="en-US" sz="1700" dirty="0" smtClean="0">
                <a:solidFill>
                  <a:srgbClr val="FF0000"/>
                </a:solidFill>
              </a:rPr>
            </a:br>
            <a:r>
              <a:rPr lang="en-US" sz="1700" dirty="0" smtClean="0">
                <a:solidFill>
                  <a:srgbClr val="FF0000"/>
                </a:solidFill>
              </a:rPr>
              <a:t>and the wider economy. (6)</a:t>
            </a:r>
          </a:p>
          <a:p>
            <a:pPr marL="476250" indent="-457200">
              <a:buClr>
                <a:srgbClr val="00B050"/>
              </a:buClr>
              <a:buFont typeface="+mj-lt"/>
              <a:buAutoNum type="arabicPeriod"/>
            </a:pPr>
            <a:r>
              <a:rPr lang="en-US" sz="1700" dirty="0" smtClean="0">
                <a:solidFill>
                  <a:srgbClr val="FF0000"/>
                </a:solidFill>
              </a:rPr>
              <a:t>Discuss reasons why the government did not agree to the 30%</a:t>
            </a:r>
            <a:br>
              <a:rPr lang="en-US" sz="1700" dirty="0" smtClean="0">
                <a:solidFill>
                  <a:srgbClr val="FF0000"/>
                </a:solidFill>
              </a:rPr>
            </a:br>
            <a:r>
              <a:rPr lang="en-US" sz="1700" dirty="0" smtClean="0">
                <a:solidFill>
                  <a:srgbClr val="FF0000"/>
                </a:solidFill>
              </a:rPr>
              <a:t> pay increase. (7)</a:t>
            </a:r>
            <a:endParaRPr lang="en-US" sz="1700" dirty="0">
              <a:solidFill>
                <a:srgbClr val="FF0000"/>
              </a:solidFill>
            </a:endParaRPr>
          </a:p>
        </p:txBody>
      </p:sp>
      <p:sp>
        <p:nvSpPr>
          <p:cNvPr id="2" name="Rectangle 1"/>
          <p:cNvSpPr/>
          <p:nvPr/>
        </p:nvSpPr>
        <p:spPr>
          <a:xfrm>
            <a:off x="323528" y="1082640"/>
            <a:ext cx="8496945" cy="1200329"/>
          </a:xfrm>
          <a:prstGeom prst="rect">
            <a:avLst/>
          </a:prstGeom>
          <a:solidFill>
            <a:schemeClr val="accent6">
              <a:lumMod val="60000"/>
              <a:lumOff val="4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GB" dirty="0" smtClean="0">
                <a:latin typeface="Arial" panose="020B0604020202020204" pitchFamily="34" charset="0"/>
                <a:cs typeface="Arial" panose="020B0604020202020204" pitchFamily="34" charset="0"/>
              </a:rPr>
              <a:t>Investigate the number and types of unions that exist in your country</a:t>
            </a:r>
            <a:r>
              <a:rPr lang="en-GB" dirty="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Find a recent </a:t>
            </a:r>
            <a:r>
              <a:rPr lang="en-US" dirty="0" smtClean="0">
                <a:latin typeface="Arial" panose="020B0604020202020204" pitchFamily="34" charset="0"/>
                <a:cs typeface="Arial" panose="020B0604020202020204" pitchFamily="34" charset="0"/>
              </a:rPr>
              <a:t>example </a:t>
            </a:r>
            <a:r>
              <a:rPr lang="en-US" dirty="0">
                <a:latin typeface="Arial" panose="020B0604020202020204" pitchFamily="34" charset="0"/>
                <a:cs typeface="Arial" panose="020B0604020202020204" pitchFamily="34" charset="0"/>
              </a:rPr>
              <a:t>of industrial action that has taken place and determine whether the action </a:t>
            </a:r>
            <a:r>
              <a:rPr lang="en-US" dirty="0" smtClean="0">
                <a:latin typeface="Arial" panose="020B0604020202020204" pitchFamily="34" charset="0"/>
                <a:cs typeface="Arial" panose="020B0604020202020204" pitchFamily="34" charset="0"/>
              </a:rPr>
              <a:t>was </a:t>
            </a:r>
            <a:r>
              <a:rPr lang="en-GB" dirty="0" smtClean="0">
                <a:latin typeface="Arial" panose="020B0604020202020204" pitchFamily="34" charset="0"/>
                <a:cs typeface="Arial" panose="020B0604020202020204" pitchFamily="34" charset="0"/>
              </a:rPr>
              <a:t>successful or not in achieving </a:t>
            </a:r>
            <a:r>
              <a:rPr lang="en-GB" dirty="0">
                <a:latin typeface="Arial" panose="020B0604020202020204" pitchFamily="34" charset="0"/>
                <a:cs typeface="Arial" panose="020B0604020202020204" pitchFamily="34" charset="0"/>
              </a:rPr>
              <a:t>its aim.</a:t>
            </a:r>
          </a:p>
        </p:txBody>
      </p:sp>
      <p:pic>
        <p:nvPicPr>
          <p:cNvPr id="44034" name="Picture 2" descr="Image result for Australian Education Union strike 20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6331" y="5445224"/>
            <a:ext cx="1833507" cy="1224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182005"/>
      </p:ext>
    </p:extLst>
  </p:cSld>
  <p:clrMapOvr>
    <a:masterClrMapping/>
  </p:clrMapOvr>
  <p:transition advClick="0"/>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35496" y="44624"/>
            <a:ext cx="7776864" cy="548680"/>
          </a:xfrm>
        </p:spPr>
        <p:txBody>
          <a:bodyPr>
            <a:noAutofit/>
          </a:bodyPr>
          <a:lstStyle/>
          <a:p>
            <a:r>
              <a:rPr lang="en-US" sz="4000" dirty="0" smtClean="0"/>
              <a:t>3.3 – Trade Unions – Membership</a:t>
            </a:r>
            <a:endParaRPr lang="en-US" sz="4000" dirty="0"/>
          </a:p>
        </p:txBody>
      </p:sp>
      <p:sp>
        <p:nvSpPr>
          <p:cNvPr id="10" name="Round Same Side Corner Rectangle 9">
            <a:hlinkClick r:id="" action="ppaction://noaction"/>
          </p:cNvPr>
          <p:cNvSpPr/>
          <p:nvPr/>
        </p:nvSpPr>
        <p:spPr>
          <a:xfrm>
            <a:off x="6916452" y="622701"/>
            <a:ext cx="639688"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Page 93</a:t>
            </a:r>
            <a:endParaRPr lang="en-GB" sz="1800" b="1" dirty="0">
              <a:latin typeface="Arial" panose="020B0604020202020204" pitchFamily="34" charset="0"/>
              <a:cs typeface="Arial" panose="020B0604020202020204" pitchFamily="34" charset="0"/>
            </a:endParaRPr>
          </a:p>
        </p:txBody>
      </p:sp>
      <p:sp>
        <p:nvSpPr>
          <p:cNvPr id="6" name="Rectangle 5"/>
          <p:cNvSpPr/>
          <p:nvPr/>
        </p:nvSpPr>
        <p:spPr>
          <a:xfrm>
            <a:off x="251519" y="1052736"/>
            <a:ext cx="8568953" cy="5509200"/>
          </a:xfrm>
          <a:prstGeom prst="rect">
            <a:avLst/>
          </a:prstGeom>
        </p:spPr>
        <p:txBody>
          <a:bodyPr wrap="square">
            <a:spAutoFit/>
          </a:bodyPr>
          <a:lstStyle/>
          <a:p>
            <a:pPr marL="361950" indent="-342900">
              <a:buClr>
                <a:srgbClr val="00B050"/>
              </a:buClr>
              <a:buFont typeface="Wingdings 3" panose="05040102010807070707" pitchFamily="18" charset="2"/>
              <a:buChar char=""/>
            </a:pPr>
            <a:r>
              <a:rPr lang="en-US" sz="1760" dirty="0"/>
              <a:t>Trade union membership is growing in some countries, such as China. In </a:t>
            </a:r>
            <a:r>
              <a:rPr lang="en-US" sz="1760" dirty="0" smtClean="0"/>
              <a:t>others, such </a:t>
            </a:r>
            <a:r>
              <a:rPr lang="en-US" sz="1760" dirty="0"/>
              <a:t>as the </a:t>
            </a:r>
            <a:r>
              <a:rPr lang="en-US" sz="1760" dirty="0" smtClean="0"/>
              <a:t>UK, </a:t>
            </a:r>
            <a:r>
              <a:rPr lang="en-US" sz="1760" dirty="0"/>
              <a:t>membership is declining (see Figure 8.2). </a:t>
            </a:r>
            <a:r>
              <a:rPr lang="en-US" sz="1760" dirty="0" smtClean="0"/>
              <a:t>Possible reasons </a:t>
            </a:r>
            <a:r>
              <a:rPr lang="en-US" sz="1760" dirty="0"/>
              <a:t>for increasing </a:t>
            </a:r>
            <a:r>
              <a:rPr lang="en-US" sz="1760" dirty="0" smtClean="0"/>
              <a:t>trade </a:t>
            </a:r>
            <a:r>
              <a:rPr lang="en-US" sz="1760" dirty="0"/>
              <a:t>union membership in some countries include:</a:t>
            </a:r>
          </a:p>
          <a:p>
            <a:pPr marL="627063" indent="-271463">
              <a:buClr>
                <a:srgbClr val="00B050"/>
              </a:buClr>
              <a:buFont typeface="Arial" panose="020B0604020202020204" pitchFamily="34" charset="0"/>
              <a:buChar char="•"/>
            </a:pPr>
            <a:r>
              <a:rPr lang="en-US" sz="1760" dirty="0" smtClean="0"/>
              <a:t>growth </a:t>
            </a:r>
            <a:r>
              <a:rPr lang="en-US" sz="1760" dirty="0"/>
              <a:t>in manufacturing jobs, as manufacturing industry is typically </a:t>
            </a:r>
            <a:r>
              <a:rPr lang="en-US" sz="1760" dirty="0" err="1"/>
              <a:t>unionised</a:t>
            </a:r>
            <a:endParaRPr lang="en-US" sz="1760" dirty="0"/>
          </a:p>
          <a:p>
            <a:pPr marL="627063" indent="-271463">
              <a:buClr>
                <a:srgbClr val="00B050"/>
              </a:buClr>
              <a:buFont typeface="Arial" panose="020B0604020202020204" pitchFamily="34" charset="0"/>
              <a:buChar char="•"/>
            </a:pPr>
            <a:r>
              <a:rPr lang="en-US" sz="1760" dirty="0" smtClean="0"/>
              <a:t>an </a:t>
            </a:r>
            <a:r>
              <a:rPr lang="en-US" sz="1760" dirty="0"/>
              <a:t>increasing number of workers experiencing low pay and poor </a:t>
            </a:r>
            <a:r>
              <a:rPr lang="en-US" sz="1760" dirty="0" smtClean="0"/>
              <a:t>working conditions </a:t>
            </a:r>
            <a:r>
              <a:rPr lang="en-US" sz="1760" dirty="0"/>
              <a:t>in </a:t>
            </a:r>
            <a:r>
              <a:rPr lang="en-US" sz="1760" dirty="0" smtClean="0"/>
              <a:t>manufacturing</a:t>
            </a:r>
            <a:endParaRPr lang="en-US" sz="1760" dirty="0"/>
          </a:p>
          <a:p>
            <a:pPr marL="627063" indent="-271463">
              <a:buClr>
                <a:srgbClr val="00B050"/>
              </a:buClr>
              <a:buFont typeface="Arial" panose="020B0604020202020204" pitchFamily="34" charset="0"/>
              <a:buChar char="•"/>
            </a:pPr>
            <a:r>
              <a:rPr lang="en-US" sz="1760" dirty="0" smtClean="0"/>
              <a:t>an </a:t>
            </a:r>
            <a:r>
              <a:rPr lang="en-US" sz="1760" dirty="0"/>
              <a:t>increasing wealth gap and higher costs </a:t>
            </a:r>
            <a:r>
              <a:rPr lang="en-US" sz="1760" dirty="0" smtClean="0"/>
              <a:t>of living</a:t>
            </a:r>
            <a:r>
              <a:rPr lang="en-US" sz="1760" dirty="0"/>
              <a:t>, which have caused workers </a:t>
            </a:r>
            <a:r>
              <a:rPr lang="en-US" sz="1760" dirty="0" smtClean="0"/>
              <a:t>to petition </a:t>
            </a:r>
            <a:r>
              <a:rPr lang="en-US" sz="1760" dirty="0"/>
              <a:t>for higher wages and better working conditions.</a:t>
            </a:r>
          </a:p>
          <a:p>
            <a:pPr marL="285750" indent="-285750">
              <a:buClr>
                <a:srgbClr val="00B050"/>
              </a:buClr>
              <a:buFont typeface="Wingdings 3" panose="05040102010807070707" pitchFamily="18" charset="2"/>
              <a:buChar char=""/>
            </a:pPr>
            <a:r>
              <a:rPr lang="en-US" sz="1760" dirty="0"/>
              <a:t>Possible reasons for declining trade union membership in some countries include:</a:t>
            </a:r>
          </a:p>
          <a:p>
            <a:pPr marL="627063" indent="-271463">
              <a:buClr>
                <a:srgbClr val="00B050"/>
              </a:buClr>
              <a:buFont typeface="Arial" panose="020B0604020202020204" pitchFamily="34" charset="0"/>
              <a:buChar char="•"/>
            </a:pPr>
            <a:r>
              <a:rPr lang="en-US" sz="1760" dirty="0" smtClean="0"/>
              <a:t>changing </a:t>
            </a:r>
            <a:r>
              <a:rPr lang="en-US" sz="1760" dirty="0"/>
              <a:t>government legislation, which seeks to reduce union influence</a:t>
            </a:r>
          </a:p>
          <a:p>
            <a:pPr marL="627063" indent="-271463">
              <a:buClr>
                <a:srgbClr val="00B050"/>
              </a:buClr>
              <a:buFont typeface="Arial" panose="020B0604020202020204" pitchFamily="34" charset="0"/>
              <a:buChar char="•"/>
            </a:pPr>
            <a:r>
              <a:rPr lang="en-US" sz="1760" dirty="0" smtClean="0"/>
              <a:t>a </a:t>
            </a:r>
            <a:r>
              <a:rPr lang="en-US" sz="1760" dirty="0"/>
              <a:t>decline in manufacturing, which is traditionally </a:t>
            </a:r>
            <a:r>
              <a:rPr lang="en-US" sz="1760" dirty="0" err="1"/>
              <a:t>unionised</a:t>
            </a:r>
            <a:endParaRPr lang="en-US" sz="1760" dirty="0"/>
          </a:p>
          <a:p>
            <a:pPr marL="627063" indent="-271463">
              <a:buClr>
                <a:srgbClr val="00B050"/>
              </a:buClr>
              <a:buFont typeface="Arial" panose="020B0604020202020204" pitchFamily="34" charset="0"/>
              <a:buChar char="•"/>
            </a:pPr>
            <a:r>
              <a:rPr lang="en-US" sz="1760" dirty="0" smtClean="0"/>
              <a:t>growth </a:t>
            </a:r>
            <a:r>
              <a:rPr lang="en-US" sz="1760" dirty="0"/>
              <a:t>in </a:t>
            </a:r>
            <a:r>
              <a:rPr lang="en-US" sz="1760" dirty="0" smtClean="0"/>
              <a:t>part-time </a:t>
            </a:r>
            <a:r>
              <a:rPr lang="en-US" sz="1760" dirty="0"/>
              <a:t>employment, as pan-time workers are less likely to join a </a:t>
            </a:r>
            <a:r>
              <a:rPr lang="en-US" sz="1760" dirty="0" smtClean="0"/>
              <a:t>trade union</a:t>
            </a:r>
            <a:endParaRPr lang="en-US" sz="1760" dirty="0"/>
          </a:p>
          <a:p>
            <a:pPr marL="627063" indent="-271463">
              <a:buClr>
                <a:srgbClr val="00B050"/>
              </a:buClr>
              <a:buFont typeface="Arial" panose="020B0604020202020204" pitchFamily="34" charset="0"/>
              <a:buChar char="•"/>
            </a:pPr>
            <a:r>
              <a:rPr lang="en-US" sz="1760" dirty="0" smtClean="0"/>
              <a:t>firms </a:t>
            </a:r>
            <a:r>
              <a:rPr lang="en-US" sz="1760" dirty="0"/>
              <a:t>independently agreeing fair terms and conditions with their </a:t>
            </a:r>
            <a:r>
              <a:rPr lang="en-US" sz="1760" dirty="0" smtClean="0"/>
              <a:t>employees without </a:t>
            </a:r>
            <a:r>
              <a:rPr lang="en-US" sz="1760" dirty="0"/>
              <a:t>negotiating with trade unions</a:t>
            </a:r>
          </a:p>
          <a:p>
            <a:pPr marL="627063" indent="-271463">
              <a:buClr>
                <a:srgbClr val="00B050"/>
              </a:buClr>
              <a:buFont typeface="Arial" panose="020B0604020202020204" pitchFamily="34" charset="0"/>
              <a:buChar char="•"/>
            </a:pPr>
            <a:r>
              <a:rPr lang="en-US" sz="1760" dirty="0" smtClean="0"/>
              <a:t>an </a:t>
            </a:r>
            <a:r>
              <a:rPr lang="en-US" sz="1760" dirty="0"/>
              <a:t>increase in unemployment (see Chapter 19)</a:t>
            </a:r>
          </a:p>
          <a:p>
            <a:pPr marL="627063" indent="-271463">
              <a:buClr>
                <a:srgbClr val="00B050"/>
              </a:buClr>
              <a:buFont typeface="Arial" panose="020B0604020202020204" pitchFamily="34" charset="0"/>
              <a:buChar char="•"/>
            </a:pPr>
            <a:r>
              <a:rPr lang="en-US" sz="1760" dirty="0" smtClean="0"/>
              <a:t>an </a:t>
            </a:r>
            <a:r>
              <a:rPr lang="en-US" sz="1760" dirty="0"/>
              <a:t>increase in employment in small firms, as it is more difficult to organise </a:t>
            </a:r>
            <a:r>
              <a:rPr lang="en-US" sz="1760" dirty="0" smtClean="0"/>
              <a:t>unions within </a:t>
            </a:r>
            <a:r>
              <a:rPr lang="en-US" sz="1760" dirty="0"/>
              <a:t>such </a:t>
            </a:r>
            <a:r>
              <a:rPr lang="en-US" sz="1760" dirty="0" smtClean="0"/>
              <a:t>firms</a:t>
            </a:r>
          </a:p>
          <a:p>
            <a:pPr marL="627063" indent="-271463">
              <a:buClr>
                <a:srgbClr val="00B050"/>
              </a:buClr>
              <a:buFont typeface="Arial" panose="020B0604020202020204" pitchFamily="34" charset="0"/>
              <a:buChar char="•"/>
            </a:pPr>
            <a:r>
              <a:rPr lang="en-US" sz="1760" dirty="0" smtClean="0"/>
              <a:t>an </a:t>
            </a:r>
            <a:r>
              <a:rPr lang="en-US" sz="1760" dirty="0"/>
              <a:t>increase in the number of self-employed people (people who work </a:t>
            </a:r>
            <a:r>
              <a:rPr lang="en-US" sz="1760" dirty="0" smtClean="0"/>
              <a:t>for themselves </a:t>
            </a:r>
            <a:r>
              <a:rPr lang="en-US" sz="1760" dirty="0"/>
              <a:t>and nor for a firm), who are therefore nor trade union members.</a:t>
            </a:r>
          </a:p>
        </p:txBody>
      </p:sp>
    </p:spTree>
    <p:extLst>
      <p:ext uri="{BB962C8B-B14F-4D97-AF65-F5344CB8AC3E}">
        <p14:creationId xmlns:p14="http://schemas.microsoft.com/office/powerpoint/2010/main" val="182071331"/>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Unit 1 - LO1 - Cambridge Technicals"/>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3.xml><?xml version="1.0" encoding="utf-8"?>
<ds:datastoreItem xmlns:ds="http://schemas.openxmlformats.org/officeDocument/2006/customXml" ds:itemID="{76DD945F-B7B0-4691-A0D0-E2EAD6DA23B3}">
  <ds:schemaRefs>
    <ds:schemaRef ds:uri="http://purl.org/dc/dcmitype/"/>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Enderoth</Template>
  <TotalTime>60107</TotalTime>
  <Words>19092</Words>
  <Application>Microsoft Office PowerPoint</Application>
  <PresentationFormat>On-screen Show (4:3)</PresentationFormat>
  <Paragraphs>1548</Paragraphs>
  <Slides>136</Slides>
  <Notes>136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136</vt:i4>
      </vt:variant>
    </vt:vector>
  </HeadingPairs>
  <TitlesOfParts>
    <vt:vector size="144" baseType="lpstr">
      <vt:lpstr>Arial</vt:lpstr>
      <vt:lpstr>Calibri</vt:lpstr>
      <vt:lpstr>Lucida Sans Unicode</vt:lpstr>
      <vt:lpstr>Times New Roman</vt:lpstr>
      <vt:lpstr>Verdana</vt:lpstr>
      <vt:lpstr>Wingdings 2</vt:lpstr>
      <vt:lpstr>Wingdings 3</vt:lpstr>
      <vt:lpstr>Enderoth</vt:lpstr>
      <vt:lpstr>PowerPoint Presentation</vt:lpstr>
      <vt:lpstr>Course Specification</vt:lpstr>
      <vt:lpstr>Exam Assessment</vt:lpstr>
      <vt:lpstr>Syllabus Aims</vt:lpstr>
      <vt:lpstr>Syllabus Objectives</vt:lpstr>
      <vt:lpstr>Syllabus Weightings</vt:lpstr>
      <vt:lpstr>Grade Descriptors</vt:lpstr>
      <vt:lpstr>Grade Descriptors – Grade C</vt:lpstr>
      <vt:lpstr>Grade Descriptors – Grade F</vt:lpstr>
      <vt:lpstr>Section 03 – Learning Objectives</vt:lpstr>
      <vt:lpstr>Section 03 – Key Terms</vt:lpstr>
      <vt:lpstr>3.1 - The Meaning of Money</vt:lpstr>
      <vt:lpstr>3.1 - The Meaning of Money</vt:lpstr>
      <vt:lpstr>3.1 - The Meaning of Money</vt:lpstr>
      <vt:lpstr>3.1 - The Meaning of Money</vt:lpstr>
      <vt:lpstr>3.1 - The Meaning of Money - Activity</vt:lpstr>
      <vt:lpstr>3.1 - The Functions of Money</vt:lpstr>
      <vt:lpstr>3.1 - The Functions of Money</vt:lpstr>
      <vt:lpstr>3.1 -  Bartering and the need for Exchange</vt:lpstr>
      <vt:lpstr>3.1 -  Bartering and the need for Exchange</vt:lpstr>
      <vt:lpstr>3.1 -  Bartering and the need for Exchange</vt:lpstr>
      <vt:lpstr>3.1 -  The Functions of Central banks</vt:lpstr>
      <vt:lpstr>3.1 -  The Functions of Central banks – Case Study</vt:lpstr>
      <vt:lpstr>3.1 -  The Functions of Central banks</vt:lpstr>
      <vt:lpstr>3.1 -  The Functions of Central banks</vt:lpstr>
      <vt:lpstr>3.1 -  The Functions of Central banks</vt:lpstr>
      <vt:lpstr>3.1 -  The Functions of Central banks</vt:lpstr>
      <vt:lpstr>3.1 - Central banks – Case Study – Bank Bailouts</vt:lpstr>
      <vt:lpstr>3.1 - Central banks – Case Study – Bank Bailouts</vt:lpstr>
      <vt:lpstr>3.1 – The Functions of Stock Exchanges</vt:lpstr>
      <vt:lpstr>3.1 – The Functions of Stock Exchanges</vt:lpstr>
      <vt:lpstr>3.1 – The Functions of Stock Exchanges</vt:lpstr>
      <vt:lpstr>3.1 – The Functions of Stock Exchanges</vt:lpstr>
      <vt:lpstr>3.1 – The Functions of Stock Exchanges</vt:lpstr>
      <vt:lpstr>3.1 – The Functions of Commercial Banks</vt:lpstr>
      <vt:lpstr>3.1 – The Functions of Commercial Banks</vt:lpstr>
      <vt:lpstr>3.1 – The Functions of Commercial Banks</vt:lpstr>
      <vt:lpstr>3.1 – The Functions of Commercial Banks</vt:lpstr>
      <vt:lpstr>3.1 – The Functions of Commercial Banks</vt:lpstr>
      <vt:lpstr>3.1 – The Functions of Commercial Banks</vt:lpstr>
      <vt:lpstr>3.1 – Commercial Banks – Exam Practice</vt:lpstr>
      <vt:lpstr>3.1 – Commercial Banks – Exam Practice</vt:lpstr>
      <vt:lpstr>3.2 – Specialisation of Labour</vt:lpstr>
      <vt:lpstr>3.2 – Labour Markets – Influence on Occupation</vt:lpstr>
      <vt:lpstr>3.2 – Labour Markets – Influence on Occupation</vt:lpstr>
      <vt:lpstr>3.2 – Labour Markets – Non-Wage Factors</vt:lpstr>
      <vt:lpstr>3.2 – Labour Markets – Non-Wage Factors</vt:lpstr>
      <vt:lpstr>3.2 – Changes in Earnings Over a Lifetime</vt:lpstr>
      <vt:lpstr>3.2 – Changes in Earnings Over a Lifetime</vt:lpstr>
      <vt:lpstr>3.2 – Changes in Earnings Over a Lifetime</vt:lpstr>
      <vt:lpstr>3.2 – Wage Determination and Labour Demand</vt:lpstr>
      <vt:lpstr>3.2 – Wage Determination and Labour Demand</vt:lpstr>
      <vt:lpstr>3.2 – Wage Determination and Labour Demand</vt:lpstr>
      <vt:lpstr>3.2 – National Minimum Wage Legislation</vt:lpstr>
      <vt:lpstr>3.2 – National Minimum Wage Legislation</vt:lpstr>
      <vt:lpstr>3.2 – National Minimum Wage Legislation</vt:lpstr>
      <vt:lpstr>3.2 – Government interference in the Labour Market</vt:lpstr>
      <vt:lpstr>3.2 – Factors affecting the supply of labour</vt:lpstr>
      <vt:lpstr>3.2 – Factors affecting the supply of labour</vt:lpstr>
      <vt:lpstr>3.2 – Factors affecting the supply of labour</vt:lpstr>
      <vt:lpstr>3.2 – Factors affecting the supply of labour</vt:lpstr>
      <vt:lpstr>3.2 – Factors affecting the supply of labour</vt:lpstr>
      <vt:lpstr>3.2 – Factors affecting the supply of labour</vt:lpstr>
      <vt:lpstr>3.2 – Factors affecting the supply of labour</vt:lpstr>
      <vt:lpstr>3.2 – Factors affecting the supply of labour</vt:lpstr>
      <vt:lpstr>3.2 – Factors affecting the supply of labour</vt:lpstr>
      <vt:lpstr>3.2 – Wage Determination</vt:lpstr>
      <vt:lpstr>3.2 – Difference in Earnings</vt:lpstr>
      <vt:lpstr>3.2 – Difference in Earnings</vt:lpstr>
      <vt:lpstr>3.2 – Difference in Earnings</vt:lpstr>
      <vt:lpstr>3.2 – Difference in Earnings</vt:lpstr>
      <vt:lpstr>3.2 – Difference in Earnings between Male &amp; Female Workers</vt:lpstr>
      <vt:lpstr>3.2 – Difference in Earnings between Male &amp; Female Workers</vt:lpstr>
      <vt:lpstr>3.2 – Difference in Earnings between Male &amp; Female Workers</vt:lpstr>
      <vt:lpstr>3.2 – Difference in Earnings between Private &amp; Public Sector Workers</vt:lpstr>
      <vt:lpstr>3.2 – Difference in Earnings between Private &amp; Public Sector Workers</vt:lpstr>
      <vt:lpstr>3.2 – Differences in earn ings between industrial sectors</vt:lpstr>
      <vt:lpstr>3.2 – Differences in earnings between industrial sectors</vt:lpstr>
      <vt:lpstr>3.2 – Differences in earnings between industrial sectors</vt:lpstr>
      <vt:lpstr>3.2 – Earnings of people with special talents or celebrity status</vt:lpstr>
      <vt:lpstr>3.2 – Differences in earnings between industrial sectors</vt:lpstr>
      <vt:lpstr>3.2 – Specialisation of Labour</vt:lpstr>
      <vt:lpstr>3.2 – Specialisation of Labour</vt:lpstr>
      <vt:lpstr>3.3 – Trade Unions – Key Terms</vt:lpstr>
      <vt:lpstr>3.3 – Trade Unions - Role</vt:lpstr>
      <vt:lpstr>3.3 – Trade Unions - Role</vt:lpstr>
      <vt:lpstr>3.3 – Trade Unions - Role</vt:lpstr>
      <vt:lpstr>3.3 – Trade Unions – Types of Union</vt:lpstr>
      <vt:lpstr>3.3 – Trade Unions – Types of Union</vt:lpstr>
      <vt:lpstr>3.3 – Trade Unions – Role of Unions</vt:lpstr>
      <vt:lpstr>3.3 – Trade Unions – Role of Unions</vt:lpstr>
      <vt:lpstr>3.3 – Trade Unions – Wage Claims</vt:lpstr>
      <vt:lpstr>3.3 – Trade Unions – Wage Claims</vt:lpstr>
      <vt:lpstr>3.3 – Trade Unions – Wage Claims</vt:lpstr>
      <vt:lpstr>3.3 – Trade Unions and the Economy</vt:lpstr>
      <vt:lpstr>3.3 – Trade Unions – Wage Claims</vt:lpstr>
      <vt:lpstr>3.3 – Trade Unions – Wage Claims</vt:lpstr>
      <vt:lpstr>3.3 – Trade Unions – Wage Claims</vt:lpstr>
      <vt:lpstr>3.3 – Trade Unions – Membership</vt:lpstr>
      <vt:lpstr>3.3 – Trade Unions – Membership</vt:lpstr>
      <vt:lpstr>3.3 – Trade Unions – Membership</vt:lpstr>
      <vt:lpstr>3.4 – Income and Expenditure – Consumer Spending</vt:lpstr>
      <vt:lpstr>3.4 – Income and Expenditure – Key Terms</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Income and Expenditure – Consumer Spending</vt:lpstr>
      <vt:lpstr>3.4 – Consumer Spending – Other Determinants</vt:lpstr>
      <vt:lpstr>3.4 – Consumer Spending – Other Determinants</vt:lpstr>
      <vt:lpstr>3.4 – Consumer Spending – Other Determinants</vt:lpstr>
      <vt:lpstr>3.4 – Consumer Spending – Other Determinants</vt:lpstr>
      <vt:lpstr>3.4 – Consumer Spending – Other Determinants</vt:lpstr>
      <vt:lpstr>3.4 – Consumer Spending – Other Determinants</vt:lpstr>
      <vt:lpstr>3.4 – Consumer Spending – Other Determinants</vt:lpstr>
      <vt:lpstr>3.4 – Consumer Spending – Other Determinants</vt:lpstr>
      <vt:lpstr>3.4 – Consumer Spending – Other Determinants</vt:lpstr>
      <vt:lpstr>3.4 – Consumer Spending – Exam Practice</vt:lpstr>
      <vt:lpstr>3.4 – Consumer Spending – Other Determinants</vt:lpstr>
      <vt:lpstr>3.4 – Consumer Spending – Other Determinants</vt:lpstr>
      <vt:lpstr>3.4 – Consumer Spending – Other Determinants</vt:lpstr>
      <vt:lpstr>3.4 – Consumer Spending – Other Determinants</vt:lpstr>
      <vt:lpstr>3.4 – Consumer Spending – Exam practice</vt:lpstr>
      <vt:lpstr>3.4 – Consumer Spending – Borrowing</vt:lpstr>
      <vt:lpstr>3.4 – Consumer Spending – Borrowing</vt:lpstr>
      <vt:lpstr>3.4 – Consumer Spending – Borrowing</vt:lpstr>
      <vt:lpstr>3.4 – Consumer Spending – Borrowing</vt:lpstr>
      <vt:lpstr>3.4 – Consumer Spending – Exam Practice</vt:lpstr>
      <vt:lpstr>3.4 – Consumer Spending – Exam Practice</vt:lpstr>
      <vt:lpstr>Unit 03 – Exam Questions – January 2010</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iGCSE Economics Course - LO2</dc:title>
  <dc:subject>eBusiness</dc:subject>
  <dc:creator>Enderoth</dc:creator>
  <cp:lastModifiedBy>Stephen Rafferty</cp:lastModifiedBy>
  <cp:revision>1781</cp:revision>
  <cp:lastPrinted>2014-01-22T18:25:48Z</cp:lastPrinted>
  <dcterms:created xsi:type="dcterms:W3CDTF">2008-03-12T11:01:44Z</dcterms:created>
  <dcterms:modified xsi:type="dcterms:W3CDTF">2017-12-01T17:17:23Z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